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0" r:id="rId6"/>
    <p:sldId id="260" r:id="rId7"/>
    <p:sldId id="261" r:id="rId8"/>
    <p:sldId id="262" r:id="rId9"/>
    <p:sldId id="263" r:id="rId10"/>
    <p:sldId id="264"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18"/>
    <p:restoredTop sz="95794"/>
  </p:normalViewPr>
  <p:slideViewPr>
    <p:cSldViewPr snapToGrid="0" snapToObjects="1">
      <p:cViewPr varScale="1">
        <p:scale>
          <a:sx n="128" d="100"/>
          <a:sy n="128" d="100"/>
        </p:scale>
        <p:origin x="21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https://ithemes.com/wp-content/uploads/2015/07/the-iceberg-of-success.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17E59-134F-CF4D-B7EC-4C4EA3A5C657}"/>
              </a:ext>
            </a:extLst>
          </p:cNvPr>
          <p:cNvSpPr>
            <a:spLocks noGrp="1"/>
          </p:cNvSpPr>
          <p:nvPr>
            <p:ph type="ctrTitle"/>
          </p:nvPr>
        </p:nvSpPr>
        <p:spPr/>
        <p:txBody>
          <a:bodyPr>
            <a:normAutofit fontScale="90000"/>
          </a:bodyPr>
          <a:lstStyle/>
          <a:p>
            <a:pPr algn="ctr"/>
            <a:r>
              <a:rPr lang="en-US" dirty="0"/>
              <a:t>Helping Your Students Cultivate a Growth Mindset</a:t>
            </a:r>
          </a:p>
        </p:txBody>
      </p:sp>
      <p:sp>
        <p:nvSpPr>
          <p:cNvPr id="3" name="Subtitle 2">
            <a:extLst>
              <a:ext uri="{FF2B5EF4-FFF2-40B4-BE49-F238E27FC236}">
                <a16:creationId xmlns:a16="http://schemas.microsoft.com/office/drawing/2014/main" id="{F575DA6C-7BFB-3D40-9E86-BF6D513E6355}"/>
              </a:ext>
            </a:extLst>
          </p:cNvPr>
          <p:cNvSpPr>
            <a:spLocks noGrp="1"/>
          </p:cNvSpPr>
          <p:nvPr>
            <p:ph type="subTitle" idx="1"/>
          </p:nvPr>
        </p:nvSpPr>
        <p:spPr/>
        <p:txBody>
          <a:bodyPr/>
          <a:lstStyle/>
          <a:p>
            <a:endParaRPr lang="en-US" dirty="0"/>
          </a:p>
          <a:p>
            <a:pPr algn="ctr"/>
            <a:r>
              <a:rPr lang="en-US" dirty="0"/>
              <a:t>Presented by Elizabeth </a:t>
            </a:r>
            <a:r>
              <a:rPr lang="en-US" dirty="0" err="1"/>
              <a:t>Bryer</a:t>
            </a:r>
            <a:r>
              <a:rPr lang="en-US" dirty="0"/>
              <a:t>, English Instructor (</a:t>
            </a:r>
            <a:r>
              <a:rPr lang="en-US" dirty="0" err="1"/>
              <a:t>ebryer@glendale.edu</a:t>
            </a:r>
            <a:r>
              <a:rPr lang="en-US" dirty="0"/>
              <a:t>)</a:t>
            </a:r>
          </a:p>
        </p:txBody>
      </p:sp>
    </p:spTree>
    <p:extLst>
      <p:ext uri="{BB962C8B-B14F-4D97-AF65-F5344CB8AC3E}">
        <p14:creationId xmlns:p14="http://schemas.microsoft.com/office/powerpoint/2010/main" val="3906322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A8807-0489-B74C-8664-200405C060A5}"/>
              </a:ext>
            </a:extLst>
          </p:cNvPr>
          <p:cNvSpPr>
            <a:spLocks noGrp="1"/>
          </p:cNvSpPr>
          <p:nvPr>
            <p:ph type="title"/>
          </p:nvPr>
        </p:nvSpPr>
        <p:spPr/>
        <p:txBody>
          <a:bodyPr/>
          <a:lstStyle/>
          <a:p>
            <a:r>
              <a:rPr lang="en-US" b="1" dirty="0"/>
              <a:t>8. Cultivate empathy for your students’ struggles and share your own.</a:t>
            </a:r>
          </a:p>
        </p:txBody>
      </p:sp>
      <p:sp>
        <p:nvSpPr>
          <p:cNvPr id="3" name="Text Placeholder 2">
            <a:extLst>
              <a:ext uri="{FF2B5EF4-FFF2-40B4-BE49-F238E27FC236}">
                <a16:creationId xmlns:a16="http://schemas.microsoft.com/office/drawing/2014/main" id="{78A9AA0C-29C8-1446-A497-5118C30FF374}"/>
              </a:ext>
            </a:extLst>
          </p:cNvPr>
          <p:cNvSpPr>
            <a:spLocks noGrp="1"/>
          </p:cNvSpPr>
          <p:nvPr>
            <p:ph type="body" idx="1"/>
          </p:nvPr>
        </p:nvSpPr>
        <p:spPr/>
        <p:txBody>
          <a:bodyPr>
            <a:normAutofit fontScale="92500" lnSpcReduction="10000"/>
          </a:bodyPr>
          <a:lstStyle/>
          <a:p>
            <a:r>
              <a:rPr lang="en-US" dirty="0"/>
              <a:t>Most teachers at GCC are fortunate enough to spend their days sharing their knowledge about a subject they feel confident with.  But we all understand how it feels to believe we just “can’t” do something.  If you were once struggling in school, share that with your students and tell them how you handled it.  Be willing to let your students see you as a person who has struggled and still struggles sometimes, and share your stories of how you handle the “</a:t>
            </a:r>
            <a:r>
              <a:rPr lang="en-US" dirty="0" err="1"/>
              <a:t>can’ts</a:t>
            </a:r>
            <a:r>
              <a:rPr lang="en-US" dirty="0"/>
              <a:t>” in your life.</a:t>
            </a:r>
          </a:p>
        </p:txBody>
      </p:sp>
    </p:spTree>
    <p:extLst>
      <p:ext uri="{BB962C8B-B14F-4D97-AF65-F5344CB8AC3E}">
        <p14:creationId xmlns:p14="http://schemas.microsoft.com/office/powerpoint/2010/main" val="1240466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8D031-B959-CA44-A3A1-C1939ED6DE31}"/>
              </a:ext>
            </a:extLst>
          </p:cNvPr>
          <p:cNvSpPr>
            <a:spLocks noGrp="1"/>
          </p:cNvSpPr>
          <p:nvPr>
            <p:ph type="title"/>
          </p:nvPr>
        </p:nvSpPr>
        <p:spPr>
          <a:xfrm>
            <a:off x="2592925" y="624109"/>
            <a:ext cx="8911687" cy="2304285"/>
          </a:xfrm>
        </p:spPr>
        <p:txBody>
          <a:bodyPr>
            <a:normAutofit/>
          </a:bodyPr>
          <a:lstStyle/>
          <a:p>
            <a:r>
              <a:rPr lang="en-US" b="1" dirty="0"/>
              <a:t>9. Acknowledge a distinction between cultivating a growth mindset and “pulling yourself up by your boot straps.”</a:t>
            </a:r>
          </a:p>
        </p:txBody>
      </p:sp>
      <p:sp>
        <p:nvSpPr>
          <p:cNvPr id="3" name="Content Placeholder 2">
            <a:extLst>
              <a:ext uri="{FF2B5EF4-FFF2-40B4-BE49-F238E27FC236}">
                <a16:creationId xmlns:a16="http://schemas.microsoft.com/office/drawing/2014/main" id="{E172F699-2795-0E42-9D31-1A2183055F4D}"/>
              </a:ext>
            </a:extLst>
          </p:cNvPr>
          <p:cNvSpPr>
            <a:spLocks noGrp="1"/>
          </p:cNvSpPr>
          <p:nvPr>
            <p:ph idx="1"/>
          </p:nvPr>
        </p:nvSpPr>
        <p:spPr>
          <a:xfrm>
            <a:off x="2589212" y="3229336"/>
            <a:ext cx="8915400" cy="2681885"/>
          </a:xfrm>
        </p:spPr>
        <p:txBody>
          <a:bodyPr>
            <a:normAutofit fontScale="92500" lnSpcReduction="10000"/>
          </a:bodyPr>
          <a:lstStyle/>
          <a:p>
            <a:pPr marL="0" indent="0">
              <a:buNone/>
            </a:pPr>
            <a:r>
              <a:rPr lang="en-US" dirty="0"/>
              <a:t>Perceptive students may raise the issue that even if they cultivate a growth mindset, they may be facing obstacles other students don’t face, and they may misinterpret information on the growth mindset to mean that if they aren’t succeeding, that’s because they have the wrong attitude.  It’s important to acknowledge that cultivating a growth mindset will not solve the many other obstacles many face like income inequality, racism, learning differences, or disabilities.  Acknowledge to students we must work together to create more equity and better support to lessen those obstacles.  Until these problems are adequately addressed, we can keep in mind that some research shows cultivating a growth mindset may help disproportionately impacted students persist and thrive even under less-than-ideal conditions.</a:t>
            </a:r>
          </a:p>
          <a:p>
            <a:pPr marL="0" indent="0">
              <a:buNone/>
            </a:pPr>
            <a:endParaRPr lang="en-US" dirty="0"/>
          </a:p>
        </p:txBody>
      </p:sp>
    </p:spTree>
    <p:extLst>
      <p:ext uri="{BB962C8B-B14F-4D97-AF65-F5344CB8AC3E}">
        <p14:creationId xmlns:p14="http://schemas.microsoft.com/office/powerpoint/2010/main" val="3104904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DA386-E787-D740-B0B7-E3467748488B}"/>
              </a:ext>
            </a:extLst>
          </p:cNvPr>
          <p:cNvSpPr>
            <a:spLocks noGrp="1"/>
          </p:cNvSpPr>
          <p:nvPr>
            <p:ph type="title"/>
          </p:nvPr>
        </p:nvSpPr>
        <p:spPr>
          <a:xfrm>
            <a:off x="2589213" y="4734046"/>
            <a:ext cx="8915400" cy="1519117"/>
          </a:xfrm>
        </p:spPr>
        <p:txBody>
          <a:bodyPr>
            <a:normAutofit fontScale="90000"/>
          </a:bodyPr>
          <a:lstStyle/>
          <a:p>
            <a:r>
              <a:rPr lang="en-US" b="1" dirty="0"/>
              <a:t>10. Read </a:t>
            </a:r>
            <a:r>
              <a:rPr lang="en-US" b="1" i="1" dirty="0"/>
              <a:t>Mindset</a:t>
            </a:r>
            <a:r>
              <a:rPr lang="en-US" b="1" dirty="0"/>
              <a:t> by Carol Dweck and encourage your students to also!</a:t>
            </a:r>
            <a:br>
              <a:rPr lang="en-US" b="1" dirty="0"/>
            </a:br>
            <a:br>
              <a:rPr lang="en-US" b="1" dirty="0"/>
            </a:br>
            <a:r>
              <a:rPr lang="en-US" sz="2200" dirty="0"/>
              <a:t>The book is highly accessible and engaging, and students love it.</a:t>
            </a:r>
          </a:p>
        </p:txBody>
      </p:sp>
      <p:sp>
        <p:nvSpPr>
          <p:cNvPr id="7" name="Picture Placeholder 6">
            <a:extLst>
              <a:ext uri="{FF2B5EF4-FFF2-40B4-BE49-F238E27FC236}">
                <a16:creationId xmlns:a16="http://schemas.microsoft.com/office/drawing/2014/main" id="{9CB7AC94-B095-EB46-9A4E-E1883E0BCC71}"/>
              </a:ext>
            </a:extLst>
          </p:cNvPr>
          <p:cNvSpPr>
            <a:spLocks noGrp="1"/>
          </p:cNvSpPr>
          <p:nvPr>
            <p:ph type="pic" idx="1"/>
          </p:nvPr>
        </p:nvSpPr>
        <p:spPr>
          <a:xfrm>
            <a:off x="2589213" y="604837"/>
            <a:ext cx="8915400" cy="3318360"/>
          </a:xfrm>
        </p:spPr>
      </p:sp>
      <p:pic>
        <p:nvPicPr>
          <p:cNvPr id="1032" name="Picture 8" descr="Mindset by Carol Dweck (Review, Summary &amp; Quotes)">
            <a:extLst>
              <a:ext uri="{FF2B5EF4-FFF2-40B4-BE49-F238E27FC236}">
                <a16:creationId xmlns:a16="http://schemas.microsoft.com/office/drawing/2014/main" id="{2FC5667A-07F4-1248-A70B-0F7CD91F88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4137" y="1228725"/>
            <a:ext cx="3608387" cy="24849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0976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0AA0B-0427-FC48-8453-35604F44B42A}"/>
              </a:ext>
            </a:extLst>
          </p:cNvPr>
          <p:cNvSpPr>
            <a:spLocks noGrp="1"/>
          </p:cNvSpPr>
          <p:nvPr>
            <p:ph type="title"/>
          </p:nvPr>
        </p:nvSpPr>
        <p:spPr>
          <a:xfrm>
            <a:off x="2592925" y="624109"/>
            <a:ext cx="8911687" cy="1760275"/>
          </a:xfrm>
        </p:spPr>
        <p:txBody>
          <a:bodyPr>
            <a:noAutofit/>
          </a:bodyPr>
          <a:lstStyle/>
          <a:p>
            <a:r>
              <a:rPr lang="en-US" sz="2400" b="1" dirty="0"/>
              <a:t>1. Introduce the concepts “growth mindset” and “fixed mindset” and the research on them early in the semester so that you can link them to the day-to-day activities of the class throughout the semester</a:t>
            </a:r>
            <a:r>
              <a:rPr lang="en-US" sz="2400" dirty="0"/>
              <a:t>.</a:t>
            </a:r>
          </a:p>
        </p:txBody>
      </p:sp>
      <p:sp>
        <p:nvSpPr>
          <p:cNvPr id="3" name="Content Placeholder 2">
            <a:extLst>
              <a:ext uri="{FF2B5EF4-FFF2-40B4-BE49-F238E27FC236}">
                <a16:creationId xmlns:a16="http://schemas.microsoft.com/office/drawing/2014/main" id="{9C0B09CE-2B0E-1C4F-AA11-C0AB9D113C3B}"/>
              </a:ext>
            </a:extLst>
          </p:cNvPr>
          <p:cNvSpPr>
            <a:spLocks noGrp="1"/>
          </p:cNvSpPr>
          <p:nvPr>
            <p:ph idx="1"/>
          </p:nvPr>
        </p:nvSpPr>
        <p:spPr>
          <a:xfrm>
            <a:off x="2589212" y="2546429"/>
            <a:ext cx="8915400" cy="4027991"/>
          </a:xfrm>
        </p:spPr>
        <p:txBody>
          <a:bodyPr>
            <a:normAutofit/>
          </a:bodyPr>
          <a:lstStyle/>
          <a:p>
            <a:pPr marL="0" indent="0">
              <a:buNone/>
            </a:pPr>
            <a:endParaRPr lang="en-US" dirty="0"/>
          </a:p>
          <a:p>
            <a:pPr marL="0" indent="0">
              <a:buNone/>
            </a:pPr>
            <a:r>
              <a:rPr lang="en-US" b="1" dirty="0"/>
              <a:t>Resources for Teaching Your Students about the Growth Mindset Without Taking Up Too Much (or No) Class Time:</a:t>
            </a:r>
          </a:p>
          <a:p>
            <a:pPr marL="0" indent="0">
              <a:buNone/>
            </a:pPr>
            <a:endParaRPr lang="en-US" b="1" dirty="0"/>
          </a:p>
          <a:p>
            <a:pPr>
              <a:buFont typeface="Wingdings" pitchFamily="2" charset="2"/>
              <a:buChar char="v"/>
            </a:pPr>
            <a:r>
              <a:rPr lang="en-US" dirty="0"/>
              <a:t>Give your students extra credit for attending the </a:t>
            </a:r>
            <a:r>
              <a:rPr lang="en-US" b="1" dirty="0"/>
              <a:t>Keys to College Success Workshops in the Learning Center </a:t>
            </a:r>
          </a:p>
          <a:p>
            <a:pPr>
              <a:buFont typeface="Wingdings" pitchFamily="2" charset="2"/>
              <a:buChar char="v"/>
            </a:pPr>
            <a:r>
              <a:rPr lang="en-US" b="1" dirty="0"/>
              <a:t>Download the module “Grit and the Growth Mindset: Two Secret Ingredients of Success” from Canvas Commons </a:t>
            </a:r>
            <a:r>
              <a:rPr lang="en-US" dirty="0"/>
              <a:t>and edit it to fit your class</a:t>
            </a:r>
          </a:p>
          <a:p>
            <a:pPr>
              <a:buFont typeface="Wingdings" pitchFamily="2" charset="2"/>
              <a:buChar char="v"/>
            </a:pPr>
            <a:r>
              <a:rPr lang="en-US" b="1" dirty="0"/>
              <a:t>Use the resources available in the online professional development course on Growth Mindset as part of the “Helping Students Develop Learning Skills” course</a:t>
            </a:r>
            <a:r>
              <a:rPr lang="en-US" dirty="0"/>
              <a:t> found under “Professional Development” on the GCC Faculty Development Webpage.</a:t>
            </a:r>
          </a:p>
          <a:p>
            <a:endParaRPr lang="en-US" dirty="0"/>
          </a:p>
        </p:txBody>
      </p:sp>
    </p:spTree>
    <p:extLst>
      <p:ext uri="{BB962C8B-B14F-4D97-AF65-F5344CB8AC3E}">
        <p14:creationId xmlns:p14="http://schemas.microsoft.com/office/powerpoint/2010/main" val="633845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0D7AA-0D53-4144-B3DB-9AC5E9B659C1}"/>
              </a:ext>
            </a:extLst>
          </p:cNvPr>
          <p:cNvSpPr>
            <a:spLocks noGrp="1"/>
          </p:cNvSpPr>
          <p:nvPr>
            <p:ph type="title"/>
          </p:nvPr>
        </p:nvSpPr>
        <p:spPr/>
        <p:txBody>
          <a:bodyPr>
            <a:noAutofit/>
          </a:bodyPr>
          <a:lstStyle/>
          <a:p>
            <a:r>
              <a:rPr lang="en-US" sz="2800" b="1" dirty="0"/>
              <a:t>2. Design activities and assignments that help students link the different mindsets to the day-to-day activities of class.</a:t>
            </a:r>
          </a:p>
        </p:txBody>
      </p:sp>
      <p:sp>
        <p:nvSpPr>
          <p:cNvPr id="3" name="Content Placeholder 2">
            <a:extLst>
              <a:ext uri="{FF2B5EF4-FFF2-40B4-BE49-F238E27FC236}">
                <a16:creationId xmlns:a16="http://schemas.microsoft.com/office/drawing/2014/main" id="{8073B4AA-1FC1-9445-9879-9A049DBBCD30}"/>
              </a:ext>
            </a:extLst>
          </p:cNvPr>
          <p:cNvSpPr>
            <a:spLocks noGrp="1"/>
          </p:cNvSpPr>
          <p:nvPr>
            <p:ph idx="1"/>
          </p:nvPr>
        </p:nvSpPr>
        <p:spPr>
          <a:xfrm>
            <a:off x="2589212" y="2133600"/>
            <a:ext cx="8915400" cy="4724400"/>
          </a:xfrm>
        </p:spPr>
        <p:txBody>
          <a:bodyPr/>
          <a:lstStyle/>
          <a:p>
            <a:pPr marL="0" indent="0" algn="ctr">
              <a:buNone/>
            </a:pPr>
            <a:r>
              <a:rPr lang="en-US" b="1" dirty="0"/>
              <a:t>Sample Lesson Plan</a:t>
            </a:r>
          </a:p>
          <a:p>
            <a:pPr marL="0" indent="0">
              <a:buNone/>
            </a:pPr>
            <a:r>
              <a:rPr lang="en-US" dirty="0"/>
              <a:t>Before giving back a graded essay or exam, start a discussion or activity to get students to reflect on how they can prepare themselves to embrace feedback with a growth mindset.</a:t>
            </a:r>
          </a:p>
          <a:p>
            <a:pPr marL="0" indent="0">
              <a:buNone/>
            </a:pPr>
            <a:r>
              <a:rPr lang="en-US" b="1" dirty="0"/>
              <a:t>Possible discussion questions:</a:t>
            </a:r>
          </a:p>
          <a:p>
            <a:pPr marL="0" indent="0">
              <a:buNone/>
            </a:pPr>
            <a:r>
              <a:rPr lang="en-US" dirty="0"/>
              <a:t>“What do we know from the research about how someone </a:t>
            </a:r>
            <a:r>
              <a:rPr lang="en-US" b="1" dirty="0"/>
              <a:t>with a fixed mindset</a:t>
            </a:r>
            <a:r>
              <a:rPr lang="en-US" dirty="0"/>
              <a:t> handles feedback? What are the consequences of that reaction?”</a:t>
            </a:r>
          </a:p>
          <a:p>
            <a:pPr marL="0" indent="0">
              <a:buNone/>
            </a:pPr>
            <a:r>
              <a:rPr lang="en-US" dirty="0"/>
              <a:t>“What do we know from the research about how someone </a:t>
            </a:r>
            <a:r>
              <a:rPr lang="en-US" b="1" dirty="0"/>
              <a:t>with a growth mindse</a:t>
            </a:r>
            <a:r>
              <a:rPr lang="en-US" dirty="0"/>
              <a:t>t handles feedback? What are the consequences of that reaction?”</a:t>
            </a:r>
          </a:p>
          <a:p>
            <a:pPr marL="0" indent="0">
              <a:buNone/>
            </a:pPr>
            <a:r>
              <a:rPr lang="en-US" dirty="0"/>
              <a:t>“Feedback can be hard.  What steps can you take to learn the most from the feedback you get?”</a:t>
            </a:r>
          </a:p>
          <a:p>
            <a:pPr marL="0" indent="0">
              <a:buNone/>
            </a:pPr>
            <a:r>
              <a:rPr lang="en-US" b="1" dirty="0"/>
              <a:t>It’s amazing how powerful it can be just to create space in the classroom for students to reflect on their habits with feedback and be intentional about cultivating new ones.</a:t>
            </a:r>
          </a:p>
          <a:p>
            <a:pPr marL="0" indent="0">
              <a:buNone/>
            </a:pPr>
            <a:endParaRPr lang="en-US" dirty="0"/>
          </a:p>
        </p:txBody>
      </p:sp>
    </p:spTree>
    <p:extLst>
      <p:ext uri="{BB962C8B-B14F-4D97-AF65-F5344CB8AC3E}">
        <p14:creationId xmlns:p14="http://schemas.microsoft.com/office/powerpoint/2010/main" val="2863853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7F5FC-5271-544C-920E-CDD1102BDEEF}"/>
              </a:ext>
            </a:extLst>
          </p:cNvPr>
          <p:cNvSpPr>
            <a:spLocks noGrp="1"/>
          </p:cNvSpPr>
          <p:nvPr>
            <p:ph type="title"/>
          </p:nvPr>
        </p:nvSpPr>
        <p:spPr/>
        <p:txBody>
          <a:bodyPr>
            <a:normAutofit fontScale="90000"/>
          </a:bodyPr>
          <a:lstStyle/>
          <a:p>
            <a:r>
              <a:rPr lang="en-US" sz="2800" b="1" dirty="0"/>
              <a:t>3. Give feedback that emphasizes process rather than “natural” talent and that links the ”messy” parts of learning to success.</a:t>
            </a:r>
          </a:p>
        </p:txBody>
      </p:sp>
      <p:sp>
        <p:nvSpPr>
          <p:cNvPr id="3" name="Content Placeholder 2">
            <a:extLst>
              <a:ext uri="{FF2B5EF4-FFF2-40B4-BE49-F238E27FC236}">
                <a16:creationId xmlns:a16="http://schemas.microsoft.com/office/drawing/2014/main" id="{CBDCD29E-5463-4248-9635-DE9B9D060633}"/>
              </a:ext>
            </a:extLst>
          </p:cNvPr>
          <p:cNvSpPr>
            <a:spLocks noGrp="1"/>
          </p:cNvSpPr>
          <p:nvPr>
            <p:ph sz="half" idx="1"/>
          </p:nvPr>
        </p:nvSpPr>
        <p:spPr/>
        <p:txBody>
          <a:bodyPr>
            <a:normAutofit fontScale="92500" lnSpcReduction="10000"/>
          </a:bodyPr>
          <a:lstStyle/>
          <a:p>
            <a:pPr marL="0" indent="0" algn="ctr">
              <a:buNone/>
            </a:pPr>
            <a:r>
              <a:rPr lang="en-US" b="1" dirty="0"/>
              <a:t>Talent-Focused Feedback</a:t>
            </a:r>
          </a:p>
          <a:p>
            <a:pPr marL="0" indent="0">
              <a:buNone/>
            </a:pPr>
            <a:endParaRPr lang="en-US" dirty="0"/>
          </a:p>
          <a:p>
            <a:pPr marL="0" indent="0">
              <a:buNone/>
            </a:pPr>
            <a:r>
              <a:rPr lang="en-US" dirty="0"/>
              <a:t>“You’re smart!” “You’re great at math!</a:t>
            </a:r>
          </a:p>
          <a:p>
            <a:pPr marL="0" indent="0">
              <a:buNone/>
            </a:pPr>
            <a:endParaRPr lang="en-US" dirty="0"/>
          </a:p>
          <a:p>
            <a:pPr marL="0" indent="0">
              <a:buNone/>
            </a:pPr>
            <a:endParaRPr lang="en-US" dirty="0"/>
          </a:p>
          <a:p>
            <a:pPr marL="0" indent="0">
              <a:buNone/>
            </a:pPr>
            <a:r>
              <a:rPr lang="en-US" dirty="0"/>
              <a:t>“That’s a sentence fragment.  You have a problem with those.”</a:t>
            </a:r>
          </a:p>
          <a:p>
            <a:pPr marL="0" indent="0">
              <a:buNone/>
            </a:pPr>
            <a:endParaRPr lang="en-US" dirty="0"/>
          </a:p>
          <a:p>
            <a:pPr marL="0" indent="0">
              <a:buNone/>
            </a:pPr>
            <a:endParaRPr lang="en-US" dirty="0"/>
          </a:p>
          <a:p>
            <a:pPr marL="0" indent="0">
              <a:buNone/>
            </a:pPr>
            <a:r>
              <a:rPr lang="en-US" dirty="0"/>
              <a:t>“You got an F last time, but a C this time.”</a:t>
            </a:r>
          </a:p>
        </p:txBody>
      </p:sp>
      <p:sp>
        <p:nvSpPr>
          <p:cNvPr id="4" name="Content Placeholder 3">
            <a:extLst>
              <a:ext uri="{FF2B5EF4-FFF2-40B4-BE49-F238E27FC236}">
                <a16:creationId xmlns:a16="http://schemas.microsoft.com/office/drawing/2014/main" id="{1B00CC08-146F-B447-BE62-41889C493C4C}"/>
              </a:ext>
            </a:extLst>
          </p:cNvPr>
          <p:cNvSpPr>
            <a:spLocks noGrp="1"/>
          </p:cNvSpPr>
          <p:nvPr>
            <p:ph sz="half" idx="2"/>
          </p:nvPr>
        </p:nvSpPr>
        <p:spPr>
          <a:xfrm>
            <a:off x="7190747" y="2126221"/>
            <a:ext cx="4313864" cy="4540797"/>
          </a:xfrm>
        </p:spPr>
        <p:txBody>
          <a:bodyPr>
            <a:normAutofit fontScale="92500" lnSpcReduction="10000"/>
          </a:bodyPr>
          <a:lstStyle/>
          <a:p>
            <a:pPr marL="0" indent="0" algn="ctr">
              <a:buNone/>
            </a:pPr>
            <a:r>
              <a:rPr lang="en-US" b="1" dirty="0"/>
              <a:t>Process-Focused Feedback</a:t>
            </a:r>
          </a:p>
          <a:p>
            <a:pPr marL="0" indent="0">
              <a:buNone/>
            </a:pPr>
            <a:endParaRPr lang="en-US" dirty="0"/>
          </a:p>
          <a:p>
            <a:pPr marL="0" indent="0">
              <a:buNone/>
            </a:pPr>
            <a:r>
              <a:rPr lang="en-US" dirty="0"/>
              <a:t>“You solved those problems quickly, which was great, but let’s find problems that are more challenging for you so that you can learn even more.”</a:t>
            </a:r>
          </a:p>
          <a:p>
            <a:pPr marL="0" indent="0">
              <a:buNone/>
            </a:pPr>
            <a:r>
              <a:rPr lang="en-US" dirty="0"/>
              <a:t>“This is a sentence fragment.  Read it aloud to yourself.  Do you have any ideas what keeps it from being a complete sentence? What questions do you have about it?”</a:t>
            </a:r>
          </a:p>
          <a:p>
            <a:pPr marL="0" indent="0">
              <a:buNone/>
            </a:pPr>
            <a:r>
              <a:rPr lang="en-US" dirty="0"/>
              <a:t>“Your understanding of the material is growing because you’ve asked for help and persisted.  What other strategies have you used to understand the material better?”</a:t>
            </a:r>
          </a:p>
          <a:p>
            <a:pPr marL="0" indent="0">
              <a:buNone/>
            </a:pPr>
            <a:endParaRPr lang="en-US" dirty="0"/>
          </a:p>
        </p:txBody>
      </p:sp>
    </p:spTree>
    <p:extLst>
      <p:ext uri="{BB962C8B-B14F-4D97-AF65-F5344CB8AC3E}">
        <p14:creationId xmlns:p14="http://schemas.microsoft.com/office/powerpoint/2010/main" val="4088254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A2BF1-3EB9-A04D-A358-B5B68C52BB57}"/>
              </a:ext>
            </a:extLst>
          </p:cNvPr>
          <p:cNvSpPr>
            <a:spLocks noGrp="1"/>
          </p:cNvSpPr>
          <p:nvPr>
            <p:ph type="ctrTitle"/>
          </p:nvPr>
        </p:nvSpPr>
        <p:spPr>
          <a:xfrm>
            <a:off x="2563812" y="353607"/>
            <a:ext cx="8915399" cy="957263"/>
          </a:xfrm>
        </p:spPr>
        <p:txBody>
          <a:bodyPr>
            <a:noAutofit/>
          </a:bodyPr>
          <a:lstStyle/>
          <a:p>
            <a:r>
              <a:rPr lang="en-US" sz="2800" b="1" dirty="0"/>
              <a:t>3a. Use the “Iceberg Illusion” graphic to discuss with students how “messy” success can be.</a:t>
            </a:r>
          </a:p>
        </p:txBody>
      </p:sp>
      <p:sp>
        <p:nvSpPr>
          <p:cNvPr id="3" name="Subtitle 2">
            <a:extLst>
              <a:ext uri="{FF2B5EF4-FFF2-40B4-BE49-F238E27FC236}">
                <a16:creationId xmlns:a16="http://schemas.microsoft.com/office/drawing/2014/main" id="{1D24053B-3F7D-A946-9987-AA7B400F739D}"/>
              </a:ext>
            </a:extLst>
          </p:cNvPr>
          <p:cNvSpPr>
            <a:spLocks noGrp="1"/>
          </p:cNvSpPr>
          <p:nvPr>
            <p:ph type="subTitle" idx="1"/>
          </p:nvPr>
        </p:nvSpPr>
        <p:spPr>
          <a:xfrm>
            <a:off x="2589213" y="1543061"/>
            <a:ext cx="8915399" cy="5900728"/>
          </a:xfrm>
        </p:spPr>
        <p:txBody>
          <a:bodyPr/>
          <a:lstStyle/>
          <a:p>
            <a:endParaRPr lang="en-US" dirty="0"/>
          </a:p>
        </p:txBody>
      </p:sp>
      <p:sp>
        <p:nvSpPr>
          <p:cNvPr id="4" name="Rectangle 2">
            <a:extLst>
              <a:ext uri="{FF2B5EF4-FFF2-40B4-BE49-F238E27FC236}">
                <a16:creationId xmlns:a16="http://schemas.microsoft.com/office/drawing/2014/main" id="{F39B572A-7C20-764D-8EA5-F46616B0A366}"/>
              </a:ext>
            </a:extLst>
          </p:cNvPr>
          <p:cNvSpPr>
            <a:spLocks noChangeArrowheads="1"/>
          </p:cNvSpPr>
          <p:nvPr/>
        </p:nvSpPr>
        <p:spPr bwMode="auto">
          <a:xfrm>
            <a:off x="3124200" y="481131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 name="Picture 1" descr="Success Is An Iceberg">
            <a:extLst>
              <a:ext uri="{FF2B5EF4-FFF2-40B4-BE49-F238E27FC236}">
                <a16:creationId xmlns:a16="http://schemas.microsoft.com/office/drawing/2014/main" id="{3AE1D319-E60A-AE45-9CF0-BD84DCC483B7}"/>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075112" y="1814523"/>
            <a:ext cx="5943600" cy="4689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208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A03C5-5BE1-DF42-93BD-4C9E33A23122}"/>
              </a:ext>
            </a:extLst>
          </p:cNvPr>
          <p:cNvSpPr>
            <a:spLocks noGrp="1"/>
          </p:cNvSpPr>
          <p:nvPr>
            <p:ph type="title"/>
          </p:nvPr>
        </p:nvSpPr>
        <p:spPr/>
        <p:txBody>
          <a:bodyPr/>
          <a:lstStyle/>
          <a:p>
            <a:r>
              <a:rPr lang="en-US" b="1" dirty="0"/>
              <a:t>4. Don’t forget the power of the word “YET.”</a:t>
            </a:r>
          </a:p>
        </p:txBody>
      </p:sp>
      <p:sp>
        <p:nvSpPr>
          <p:cNvPr id="3" name="Text Placeholder 2">
            <a:extLst>
              <a:ext uri="{FF2B5EF4-FFF2-40B4-BE49-F238E27FC236}">
                <a16:creationId xmlns:a16="http://schemas.microsoft.com/office/drawing/2014/main" id="{D12BD4A6-F792-AF4A-84C9-620568FB4ADF}"/>
              </a:ext>
            </a:extLst>
          </p:cNvPr>
          <p:cNvSpPr>
            <a:spLocks noGrp="1"/>
          </p:cNvSpPr>
          <p:nvPr>
            <p:ph type="body" idx="1"/>
          </p:nvPr>
        </p:nvSpPr>
        <p:spPr>
          <a:xfrm>
            <a:off x="2589212" y="3530128"/>
            <a:ext cx="8915399" cy="2766499"/>
          </a:xfrm>
        </p:spPr>
        <p:txBody>
          <a:bodyPr/>
          <a:lstStyle/>
          <a:p>
            <a:endParaRPr lang="en-US" dirty="0"/>
          </a:p>
          <a:p>
            <a:r>
              <a:rPr lang="en-US" b="1" dirty="0"/>
              <a:t>Student:</a:t>
            </a:r>
            <a:r>
              <a:rPr lang="en-US" dirty="0"/>
              <a:t> I just don’t get operant conditioning.</a:t>
            </a:r>
          </a:p>
          <a:p>
            <a:endParaRPr lang="en-US" dirty="0"/>
          </a:p>
          <a:p>
            <a:r>
              <a:rPr lang="en-US" b="1" dirty="0"/>
              <a:t>Instructor: </a:t>
            </a:r>
            <a:r>
              <a:rPr lang="en-US" dirty="0"/>
              <a:t>You don’t get operant conditioning YET.  But you will if put in effort, ask for help from others, and practice good strategies.</a:t>
            </a:r>
          </a:p>
        </p:txBody>
      </p:sp>
    </p:spTree>
    <p:extLst>
      <p:ext uri="{BB962C8B-B14F-4D97-AF65-F5344CB8AC3E}">
        <p14:creationId xmlns:p14="http://schemas.microsoft.com/office/powerpoint/2010/main" val="1710052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D3979-EA04-C941-B1D8-C996392DA14A}"/>
              </a:ext>
            </a:extLst>
          </p:cNvPr>
          <p:cNvSpPr>
            <a:spLocks noGrp="1"/>
          </p:cNvSpPr>
          <p:nvPr>
            <p:ph type="title"/>
          </p:nvPr>
        </p:nvSpPr>
        <p:spPr/>
        <p:txBody>
          <a:bodyPr/>
          <a:lstStyle/>
          <a:p>
            <a:r>
              <a:rPr lang="en-US" b="1" dirty="0"/>
              <a:t>5. Share your stories of students and others “growing” their skills they didn’t have before.</a:t>
            </a:r>
          </a:p>
        </p:txBody>
      </p:sp>
      <p:sp>
        <p:nvSpPr>
          <p:cNvPr id="3" name="Text Placeholder 2">
            <a:extLst>
              <a:ext uri="{FF2B5EF4-FFF2-40B4-BE49-F238E27FC236}">
                <a16:creationId xmlns:a16="http://schemas.microsoft.com/office/drawing/2014/main" id="{CFA60262-F416-A642-B0D0-804FBD43B17E}"/>
              </a:ext>
            </a:extLst>
          </p:cNvPr>
          <p:cNvSpPr>
            <a:spLocks noGrp="1"/>
          </p:cNvSpPr>
          <p:nvPr>
            <p:ph type="body" idx="1"/>
          </p:nvPr>
        </p:nvSpPr>
        <p:spPr/>
        <p:txBody>
          <a:bodyPr>
            <a:normAutofit/>
          </a:bodyPr>
          <a:lstStyle/>
          <a:p>
            <a:r>
              <a:rPr lang="en-US" sz="2400" dirty="0"/>
              <a:t>We’ve all been privileged to witness students who have always struggled in our subjects overcome their obstacles and succeed.  Students need to hear these stories.  Share them.</a:t>
            </a:r>
          </a:p>
        </p:txBody>
      </p:sp>
    </p:spTree>
    <p:extLst>
      <p:ext uri="{BB962C8B-B14F-4D97-AF65-F5344CB8AC3E}">
        <p14:creationId xmlns:p14="http://schemas.microsoft.com/office/powerpoint/2010/main" val="229220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A532C-57F4-BC44-A2C1-BBAE9F8C2CF1}"/>
              </a:ext>
            </a:extLst>
          </p:cNvPr>
          <p:cNvSpPr>
            <a:spLocks noGrp="1"/>
          </p:cNvSpPr>
          <p:nvPr>
            <p:ph type="title"/>
          </p:nvPr>
        </p:nvSpPr>
        <p:spPr/>
        <p:txBody>
          <a:bodyPr/>
          <a:lstStyle/>
          <a:p>
            <a:r>
              <a:rPr lang="en-US" b="1" dirty="0"/>
              <a:t>6. Remind students that the difference between low skills and high skills is practice.</a:t>
            </a:r>
          </a:p>
        </p:txBody>
      </p:sp>
      <p:sp>
        <p:nvSpPr>
          <p:cNvPr id="3" name="Text Placeholder 2">
            <a:extLst>
              <a:ext uri="{FF2B5EF4-FFF2-40B4-BE49-F238E27FC236}">
                <a16:creationId xmlns:a16="http://schemas.microsoft.com/office/drawing/2014/main" id="{27A2F341-5C1A-7740-A876-4523B2F17953}"/>
              </a:ext>
            </a:extLst>
          </p:cNvPr>
          <p:cNvSpPr>
            <a:spLocks noGrp="1"/>
          </p:cNvSpPr>
          <p:nvPr>
            <p:ph type="body" idx="1"/>
          </p:nvPr>
        </p:nvSpPr>
        <p:spPr/>
        <p:txBody>
          <a:bodyPr/>
          <a:lstStyle/>
          <a:p>
            <a:r>
              <a:rPr lang="en-US" dirty="0"/>
              <a:t>Students often think the learning process is something over which they have no control.  Remind them that a big part of becoming proficient at anything is simply practicing over and over again – and reaching out for help at those moments when practice alone is not enough.</a:t>
            </a:r>
          </a:p>
        </p:txBody>
      </p:sp>
    </p:spTree>
    <p:extLst>
      <p:ext uri="{BB962C8B-B14F-4D97-AF65-F5344CB8AC3E}">
        <p14:creationId xmlns:p14="http://schemas.microsoft.com/office/powerpoint/2010/main" val="4278389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98111-A967-EF4F-8468-E18B22DB1BCC}"/>
              </a:ext>
            </a:extLst>
          </p:cNvPr>
          <p:cNvSpPr>
            <a:spLocks noGrp="1"/>
          </p:cNvSpPr>
          <p:nvPr>
            <p:ph type="ctrTitle"/>
          </p:nvPr>
        </p:nvSpPr>
        <p:spPr>
          <a:xfrm>
            <a:off x="2589213" y="821803"/>
            <a:ext cx="8915399" cy="1605918"/>
          </a:xfrm>
        </p:spPr>
        <p:txBody>
          <a:bodyPr>
            <a:normAutofit/>
          </a:bodyPr>
          <a:lstStyle/>
          <a:p>
            <a:r>
              <a:rPr lang="en-US" sz="3200" b="1" dirty="0"/>
              <a:t>7. Cultivate a growth mindset in yourself and point out the growth mindset of the “giants” in your discipline.</a:t>
            </a:r>
          </a:p>
        </p:txBody>
      </p:sp>
      <p:sp>
        <p:nvSpPr>
          <p:cNvPr id="3" name="Subtitle 2">
            <a:extLst>
              <a:ext uri="{FF2B5EF4-FFF2-40B4-BE49-F238E27FC236}">
                <a16:creationId xmlns:a16="http://schemas.microsoft.com/office/drawing/2014/main" id="{40DE8580-CC3B-3148-B50C-E45972AB3644}"/>
              </a:ext>
            </a:extLst>
          </p:cNvPr>
          <p:cNvSpPr>
            <a:spLocks noGrp="1"/>
          </p:cNvSpPr>
          <p:nvPr>
            <p:ph type="subTitle" idx="1"/>
          </p:nvPr>
        </p:nvSpPr>
        <p:spPr>
          <a:xfrm>
            <a:off x="2589213" y="2824223"/>
            <a:ext cx="8915399" cy="3079439"/>
          </a:xfrm>
        </p:spPr>
        <p:txBody>
          <a:bodyPr>
            <a:normAutofit/>
          </a:bodyPr>
          <a:lstStyle/>
          <a:p>
            <a:endParaRPr lang="en-US" sz="2400" dirty="0"/>
          </a:p>
          <a:p>
            <a:r>
              <a:rPr lang="en-US" sz="2400" dirty="0"/>
              <a:t>Our disciplines are full of ”giants” who failed multiple times and learned from their failures but kept going.  Share the stories of these failures and the successes they eventually led to.</a:t>
            </a:r>
          </a:p>
        </p:txBody>
      </p:sp>
    </p:spTree>
    <p:extLst>
      <p:ext uri="{BB962C8B-B14F-4D97-AF65-F5344CB8AC3E}">
        <p14:creationId xmlns:p14="http://schemas.microsoft.com/office/powerpoint/2010/main" val="377325345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142</TotalTime>
  <Words>1018</Words>
  <Application>Microsoft Macintosh PowerPoint</Application>
  <PresentationFormat>Widescreen</PresentationFormat>
  <Paragraphs>51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Wingdings</vt:lpstr>
      <vt:lpstr>Wingdings 3</vt:lpstr>
      <vt:lpstr>Wisp</vt:lpstr>
      <vt:lpstr>Helping Your Students Cultivate a Growth Mindset</vt:lpstr>
      <vt:lpstr>1. Introduce the concepts “growth mindset” and “fixed mindset” and the research on them early in the semester so that you can link them to the day-to-day activities of the class throughout the semester.</vt:lpstr>
      <vt:lpstr>2. Design activities and assignments that help students link the different mindsets to the day-to-day activities of class.</vt:lpstr>
      <vt:lpstr>3. Give feedback that emphasizes process rather than “natural” talent and that links the ”messy” parts of learning to success.</vt:lpstr>
      <vt:lpstr>3a. Use the “Iceberg Illusion” graphic to discuss with students how “messy” success can be.</vt:lpstr>
      <vt:lpstr>4. Don’t forget the power of the word “YET.”</vt:lpstr>
      <vt:lpstr>5. Share your stories of students and others “growing” their skills they didn’t have before.</vt:lpstr>
      <vt:lpstr>6. Remind students that the difference between low skills and high skills is practice.</vt:lpstr>
      <vt:lpstr>7. Cultivate a growth mindset in yourself and point out the growth mindset of the “giants” in your discipline.</vt:lpstr>
      <vt:lpstr>8. Cultivate empathy for your students’ struggles and share your own.</vt:lpstr>
      <vt:lpstr>9. Acknowledge a distinction between cultivating a growth mindset and “pulling yourself up by your boot straps.”</vt:lpstr>
      <vt:lpstr>10. Read Mindset by Carol Dweck and encourage your students to also!  The book is highly accessible and engaging, and students love 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Helping Your Students Cultivate a Growth Mindset</dc:title>
  <dc:creator>Elizabeth Bryer</dc:creator>
  <cp:lastModifiedBy>John Fuhrmann</cp:lastModifiedBy>
  <cp:revision>12</cp:revision>
  <dcterms:created xsi:type="dcterms:W3CDTF">2021-05-17T21:59:31Z</dcterms:created>
  <dcterms:modified xsi:type="dcterms:W3CDTF">2021-05-21T18:34:23Z</dcterms:modified>
</cp:coreProperties>
</file>