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.xml" ContentType="application/vnd.openxmlformats-officedocument.themeOverride+xml"/>
  <Override PartName="/ppt/charts/chart32.xml" ContentType="application/vnd.openxmlformats-officedocument.drawingml.chart+xml"/>
  <Override PartName="/ppt/theme/themeOverride2.xml" ContentType="application/vnd.openxmlformats-officedocument.themeOverride+xml"/>
  <Override PartName="/ppt/charts/chart33.xml" ContentType="application/vnd.openxmlformats-officedocument.drawingml.chart+xml"/>
  <Override PartName="/ppt/theme/themeOverride3.xml" ContentType="application/vnd.openxmlformats-officedocument.themeOverride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35.xml" ContentType="application/vnd.openxmlformats-officedocument.drawingml.chart+xml"/>
  <Override PartName="/ppt/theme/themeOverride5.xml" ContentType="application/vnd.openxmlformats-officedocument.themeOverride+xml"/>
  <Override PartName="/ppt/charts/chart36.xml" ContentType="application/vnd.openxmlformats-officedocument.drawingml.chart+xml"/>
  <Override PartName="/ppt/theme/themeOverride6.xml" ContentType="application/vnd.openxmlformats-officedocument.themeOverride+xml"/>
  <Override PartName="/ppt/charts/chart3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3" r:id="rId13"/>
    <p:sldId id="264" r:id="rId14"/>
    <p:sldId id="268" r:id="rId15"/>
    <p:sldId id="269" r:id="rId16"/>
    <p:sldId id="272" r:id="rId17"/>
    <p:sldId id="270" r:id="rId18"/>
    <p:sldId id="28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59911682749326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0.302352193261284</c:v>
                </c:pt>
                <c:pt idx="1">
                  <c:v>0.303377058331007</c:v>
                </c:pt>
                <c:pt idx="2">
                  <c:v>0.294574758958123</c:v>
                </c:pt>
                <c:pt idx="3">
                  <c:v>0.30094683175528</c:v>
                </c:pt>
                <c:pt idx="4">
                  <c:v>0.29346314325452</c:v>
                </c:pt>
                <c:pt idx="5">
                  <c:v>0.31</c:v>
                </c:pt>
                <c:pt idx="6">
                  <c:v>0.319276307037382</c:v>
                </c:pt>
                <c:pt idx="7">
                  <c:v>0.329127374153274</c:v>
                </c:pt>
                <c:pt idx="8">
                  <c:v>0.351374423766433</c:v>
                </c:pt>
                <c:pt idx="9">
                  <c:v>0.347368421052632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0.697647806738716</c:v>
                </c:pt>
                <c:pt idx="1">
                  <c:v>0.696622941668992</c:v>
                </c:pt>
                <c:pt idx="2">
                  <c:v>0.705425241041876</c:v>
                </c:pt>
                <c:pt idx="3">
                  <c:v>0.69905316824472</c:v>
                </c:pt>
                <c:pt idx="4">
                  <c:v>0.70653685674548</c:v>
                </c:pt>
                <c:pt idx="5">
                  <c:v>0.69</c:v>
                </c:pt>
                <c:pt idx="6">
                  <c:v>0.680723692962618</c:v>
                </c:pt>
                <c:pt idx="7">
                  <c:v>0.670872625846726</c:v>
                </c:pt>
                <c:pt idx="8">
                  <c:v>0.648625576233567</c:v>
                </c:pt>
                <c:pt idx="9">
                  <c:v>0.652631578947368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832904"/>
        <c:axId val="2058835992"/>
      </c:lineChart>
      <c:catAx>
        <c:axId val="205883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58835992"/>
        <c:crosses val="autoZero"/>
        <c:auto val="1"/>
        <c:lblAlgn val="ctr"/>
        <c:lblOffset val="100"/>
        <c:noMultiLvlLbl val="0"/>
      </c:catAx>
      <c:valAx>
        <c:axId val="205883599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354"/>
                  <a:t>% of Noncredit Students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58832904"/>
        <c:crosses val="autoZero"/>
        <c:crossBetween val="between"/>
        <c:majorUnit val="0.2"/>
      </c:valAx>
      <c:spPr>
        <a:noFill/>
        <a:ln w="24570">
          <a:noFill/>
        </a:ln>
      </c:spPr>
    </c:plotArea>
    <c:legend>
      <c:legendPos val="r"/>
      <c:layout/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Spring 1996</c:v>
                </c:pt>
                <c:pt idx="1">
                  <c:v>Spring 1997</c:v>
                </c:pt>
                <c:pt idx="2">
                  <c:v>Spring 1998</c:v>
                </c:pt>
                <c:pt idx="3">
                  <c:v>Spring 1999</c:v>
                </c:pt>
                <c:pt idx="4">
                  <c:v>Spring 2000</c:v>
                </c:pt>
                <c:pt idx="5">
                  <c:v>Spring 2001</c:v>
                </c:pt>
                <c:pt idx="6">
                  <c:v>Spring 2002</c:v>
                </c:pt>
                <c:pt idx="7">
                  <c:v>Spring 2003</c:v>
                </c:pt>
                <c:pt idx="8">
                  <c:v>Spring 2004</c:v>
                </c:pt>
                <c:pt idx="9">
                  <c:v>Spring 2005</c:v>
                </c:pt>
                <c:pt idx="10">
                  <c:v>Spring 2006</c:v>
                </c:pt>
                <c:pt idx="11">
                  <c:v>Spring 2007</c:v>
                </c:pt>
                <c:pt idx="12">
                  <c:v>Spring 2008</c:v>
                </c:pt>
                <c:pt idx="13">
                  <c:v>Spring 2009</c:v>
                </c:pt>
                <c:pt idx="14">
                  <c:v>Spring 2010</c:v>
                </c:pt>
                <c:pt idx="15">
                  <c:v>Spring 2011</c:v>
                </c:pt>
                <c:pt idx="16">
                  <c:v>Spring 2012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0.57</c:v>
                </c:pt>
                <c:pt idx="4">
                  <c:v>0.65</c:v>
                </c:pt>
                <c:pt idx="5">
                  <c:v>0.7</c:v>
                </c:pt>
                <c:pt idx="6">
                  <c:v>0.84</c:v>
                </c:pt>
                <c:pt idx="7">
                  <c:v>0.85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0.93</c:v>
                </c:pt>
                <c:pt idx="12">
                  <c:v>0.93</c:v>
                </c:pt>
                <c:pt idx="13">
                  <c:v>0.95</c:v>
                </c:pt>
                <c:pt idx="14">
                  <c:v>0.94</c:v>
                </c:pt>
                <c:pt idx="15">
                  <c:v>0.95</c:v>
                </c:pt>
                <c:pt idx="16">
                  <c:v>0.95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Spring 1996</c:v>
                </c:pt>
                <c:pt idx="1">
                  <c:v>Spring 1997</c:v>
                </c:pt>
                <c:pt idx="2">
                  <c:v>Spring 1998</c:v>
                </c:pt>
                <c:pt idx="3">
                  <c:v>Spring 1999</c:v>
                </c:pt>
                <c:pt idx="4">
                  <c:v>Spring 2000</c:v>
                </c:pt>
                <c:pt idx="5">
                  <c:v>Spring 2001</c:v>
                </c:pt>
                <c:pt idx="6">
                  <c:v>Spring 2002</c:v>
                </c:pt>
                <c:pt idx="7">
                  <c:v>Spring 2003</c:v>
                </c:pt>
                <c:pt idx="8">
                  <c:v>Spring 2004</c:v>
                </c:pt>
                <c:pt idx="9">
                  <c:v>Spring 2005</c:v>
                </c:pt>
                <c:pt idx="10">
                  <c:v>Spring 2006</c:v>
                </c:pt>
                <c:pt idx="11">
                  <c:v>Spring 2007</c:v>
                </c:pt>
                <c:pt idx="12">
                  <c:v>Spring 2008</c:v>
                </c:pt>
                <c:pt idx="13">
                  <c:v>Spring 2009</c:v>
                </c:pt>
                <c:pt idx="14">
                  <c:v>Spring 2010</c:v>
                </c:pt>
                <c:pt idx="15">
                  <c:v>Spring 2011</c:v>
                </c:pt>
                <c:pt idx="16">
                  <c:v>Spring 2012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13" formatCode="0%">
                  <c:v>0.74</c:v>
                </c:pt>
                <c:pt idx="14" formatCode="0%">
                  <c:v>0.82</c:v>
                </c:pt>
                <c:pt idx="15" formatCode="0%">
                  <c:v>0.78</c:v>
                </c:pt>
                <c:pt idx="16" formatCode="0%">
                  <c:v>0.83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105544"/>
        <c:axId val="2061108632"/>
      </c:lineChart>
      <c:catAx>
        <c:axId val="206110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108632"/>
        <c:crosses val="autoZero"/>
        <c:auto val="1"/>
        <c:lblAlgn val="ctr"/>
        <c:lblOffset val="100"/>
        <c:noMultiLvlLbl val="0"/>
      </c:catAx>
      <c:valAx>
        <c:axId val="206110863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with Internet at Home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105544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285060975609756"/>
          <c:y val="0.460309794176799"/>
          <c:w val="0.265243902439024"/>
          <c:h val="0.198302362204725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751476377953"/>
          <c:y val="0.0449661787243037"/>
          <c:w val="0.52528937007874"/>
          <c:h val="0.704184061723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40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Laptop</c:v>
                </c:pt>
                <c:pt idx="1">
                  <c:v>Phone with Internet Access</c:v>
                </c:pt>
                <c:pt idx="2">
                  <c:v>Tablet Computer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</c:v>
                </c:pt>
                <c:pt idx="1">
                  <c:v>0.74</c:v>
                </c:pt>
                <c:pt idx="2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40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Laptop</c:v>
                </c:pt>
                <c:pt idx="1">
                  <c:v>Phone with Internet Access</c:v>
                </c:pt>
                <c:pt idx="2">
                  <c:v>Tablet Computer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0.58</c:v>
                </c:pt>
                <c:pt idx="1">
                  <c:v>0.54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1154792"/>
        <c:axId val="2061157880"/>
      </c:barChart>
      <c:catAx>
        <c:axId val="2061154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1"/>
            </a:pPr>
            <a:endParaRPr lang="en-US"/>
          </a:p>
        </c:txPr>
        <c:crossAx val="2061157880"/>
        <c:crosses val="autoZero"/>
        <c:auto val="1"/>
        <c:lblAlgn val="ctr"/>
        <c:lblOffset val="100"/>
        <c:noMultiLvlLbl val="0"/>
      </c:catAx>
      <c:valAx>
        <c:axId val="2061157880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0.0187500708094941"/>
              <c:y val="0.21752777114981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1"/>
            </a:pPr>
            <a:endParaRPr lang="en-US"/>
          </a:p>
        </c:txPr>
        <c:crossAx val="2061154792"/>
        <c:crosses val="autoZero"/>
        <c:crossBetween val="between"/>
        <c:majorUnit val="0.2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712646575652863"/>
          <c:y val="0.399847291815796"/>
          <c:w val="0.272964935138504"/>
          <c:h val="0.200305416368408"/>
        </c:manualLayout>
      </c:layout>
      <c:overlay val="0"/>
      <c:txPr>
        <a:bodyPr/>
        <a:lstStyle/>
        <a:p>
          <a:pPr>
            <a:defRPr sz="140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Credit Basic Skills Success Rate</c:v>
                </c:pt>
              </c:strCache>
            </c:strRef>
          </c:tx>
          <c:marker>
            <c:symbol val="none"/>
          </c:marker>
          <c:dLbls>
            <c:dLbl>
              <c:idx val="9"/>
              <c:layout>
                <c:manualLayout>
                  <c:x val="-0.0248221144613021"/>
                  <c:y val="0.02081592606315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0.68</c:v>
                </c:pt>
                <c:pt idx="1">
                  <c:v>0.7</c:v>
                </c:pt>
                <c:pt idx="2">
                  <c:v>0.69</c:v>
                </c:pt>
                <c:pt idx="3">
                  <c:v>0.67</c:v>
                </c:pt>
                <c:pt idx="4">
                  <c:v>0.67</c:v>
                </c:pt>
                <c:pt idx="5">
                  <c:v>0.63</c:v>
                </c:pt>
                <c:pt idx="6">
                  <c:v>0.67</c:v>
                </c:pt>
                <c:pt idx="7">
                  <c:v>0.62</c:v>
                </c:pt>
                <c:pt idx="8">
                  <c:v>0.65</c:v>
                </c:pt>
                <c:pt idx="9">
                  <c:v>0.65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211528"/>
        <c:axId val="206121461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Basic Skills Enrollments</c:v>
                </c:pt>
              </c:strCache>
            </c:strRef>
          </c:tx>
          <c:marker>
            <c:symbol val="none"/>
          </c:marker>
          <c:dLbls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125"/>
                  <c:y val="-0.06221308563127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2536.0</c:v>
                </c:pt>
                <c:pt idx="1">
                  <c:v>2431.0</c:v>
                </c:pt>
                <c:pt idx="2">
                  <c:v>2508.0</c:v>
                </c:pt>
                <c:pt idx="3">
                  <c:v>2269.0</c:v>
                </c:pt>
                <c:pt idx="4">
                  <c:v>2117.0</c:v>
                </c:pt>
                <c:pt idx="5">
                  <c:v>2480.0</c:v>
                </c:pt>
                <c:pt idx="6">
                  <c:v>2577.0</c:v>
                </c:pt>
                <c:pt idx="7">
                  <c:v>4446.0</c:v>
                </c:pt>
                <c:pt idx="8">
                  <c:v>3991.0</c:v>
                </c:pt>
                <c:pt idx="9">
                  <c:v>3785.0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220312"/>
        <c:axId val="2061223304"/>
      </c:lineChart>
      <c:catAx>
        <c:axId val="206121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214616"/>
        <c:crosses val="autoZero"/>
        <c:auto val="1"/>
        <c:lblAlgn val="ctr"/>
        <c:lblOffset val="100"/>
        <c:noMultiLvlLbl val="0"/>
      </c:catAx>
      <c:valAx>
        <c:axId val="20612146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35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354"/>
                  <a:t>Success</a:t>
                </a:r>
              </a:p>
            </c:rich>
          </c:tx>
          <c:layout>
            <c:manualLayout>
              <c:xMode val="edge"/>
              <c:yMode val="edge"/>
              <c:x val="0.0490103466487421"/>
              <c:y val="0.2992015748031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211528"/>
        <c:crosses val="autoZero"/>
        <c:crossBetween val="between"/>
        <c:majorUnit val="0.2"/>
      </c:valAx>
      <c:catAx>
        <c:axId val="2061220312"/>
        <c:scaling>
          <c:orientation val="minMax"/>
        </c:scaling>
        <c:delete val="1"/>
        <c:axPos val="b"/>
        <c:majorTickMark val="out"/>
        <c:minorTickMark val="none"/>
        <c:tickLblPos val="nextTo"/>
        <c:crossAx val="2061223304"/>
        <c:crosses val="autoZero"/>
        <c:auto val="1"/>
        <c:lblAlgn val="ctr"/>
        <c:lblOffset val="100"/>
        <c:noMultiLvlLbl val="0"/>
      </c:catAx>
      <c:valAx>
        <c:axId val="20612233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354"/>
                </a:pPr>
                <a:r>
                  <a:rPr lang="en-US" sz="1354"/>
                  <a:t>Enrollments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61"/>
            </a:pPr>
            <a:endParaRPr lang="en-US"/>
          </a:p>
        </c:txPr>
        <c:crossAx val="2061220312"/>
        <c:crosses val="max"/>
        <c:crossBetween val="between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535060975609756"/>
          <c:y val="0.494182152230971"/>
          <c:w val="0.361280487804878"/>
          <c:h val="0.181635695538058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Problems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Spring 2002</c:v>
                </c:pt>
                <c:pt idx="1">
                  <c:v>Spring 2003</c:v>
                </c:pt>
                <c:pt idx="2">
                  <c:v>Spring 2004</c:v>
                </c:pt>
                <c:pt idx="3">
                  <c:v>Spring 2005</c:v>
                </c:pt>
                <c:pt idx="4">
                  <c:v>Spring 2006</c:v>
                </c:pt>
                <c:pt idx="5">
                  <c:v>Spring 2007</c:v>
                </c:pt>
                <c:pt idx="6">
                  <c:v>Spring 2008</c:v>
                </c:pt>
                <c:pt idx="7">
                  <c:v>Spring 2009</c:v>
                </c:pt>
                <c:pt idx="8">
                  <c:v>Spring 2010</c:v>
                </c:pt>
                <c:pt idx="9">
                  <c:v>Spring 2011</c:v>
                </c:pt>
                <c:pt idx="10">
                  <c:v>Spring 2012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0.29</c:v>
                </c:pt>
                <c:pt idx="1">
                  <c:v>0.42</c:v>
                </c:pt>
                <c:pt idx="2">
                  <c:v>0.38</c:v>
                </c:pt>
                <c:pt idx="3">
                  <c:v>0.33</c:v>
                </c:pt>
                <c:pt idx="4">
                  <c:v>0.29</c:v>
                </c:pt>
                <c:pt idx="5">
                  <c:v>0.27</c:v>
                </c:pt>
                <c:pt idx="6">
                  <c:v>0.25</c:v>
                </c:pt>
                <c:pt idx="7">
                  <c:v>0.33</c:v>
                </c:pt>
                <c:pt idx="8">
                  <c:v>0.47</c:v>
                </c:pt>
                <c:pt idx="9">
                  <c:v>0.76</c:v>
                </c:pt>
                <c:pt idx="10">
                  <c:v>0.52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269496"/>
        <c:axId val="2061272584"/>
      </c:lineChart>
      <c:catAx>
        <c:axId val="206126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272584"/>
        <c:crosses val="autoZero"/>
        <c:auto val="1"/>
        <c:lblAlgn val="ctr"/>
        <c:lblOffset val="100"/>
        <c:noMultiLvlLbl val="0"/>
      </c:catAx>
      <c:valAx>
        <c:axId val="206127258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8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% of Credit Students with Problems</a:t>
                </a:r>
              </a:p>
              <a:p>
                <a:pPr>
                  <a:defRPr sz="168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Enrolling in Classes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269496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0.89</c:v>
                </c:pt>
                <c:pt idx="2">
                  <c:v>0.86</c:v>
                </c:pt>
                <c:pt idx="3">
                  <c:v>0.87</c:v>
                </c:pt>
                <c:pt idx="4">
                  <c:v>0.82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1">
                  <c:v>0.88</c:v>
                </c:pt>
                <c:pt idx="2">
                  <c:v>0.92</c:v>
                </c:pt>
                <c:pt idx="3">
                  <c:v>0.82</c:v>
                </c:pt>
                <c:pt idx="4">
                  <c:v>0.86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320008"/>
        <c:axId val="2061323016"/>
      </c:lineChart>
      <c:catAx>
        <c:axId val="206132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323016"/>
        <c:crosses val="autoZero"/>
        <c:auto val="1"/>
        <c:lblAlgn val="ctr"/>
        <c:lblOffset val="100"/>
        <c:noMultiLvlLbl val="0"/>
      </c:catAx>
      <c:valAx>
        <c:axId val="20613230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Saying "Yes"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320008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70908272517765"/>
          <c:y val="0.416952755905512"/>
          <c:w val="0.216896605531015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0.0340183887075091"/>
                  <c:y val="0.0444193695245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11021221432688"/>
                  <c:y val="0.003022209956397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95578067985404"/>
                  <c:y val="0.003022209956397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0.92</c:v>
                </c:pt>
                <c:pt idx="1">
                  <c:v>0.93</c:v>
                </c:pt>
                <c:pt idx="2">
                  <c:v>0.89</c:v>
                </c:pt>
                <c:pt idx="3">
                  <c:v>0.88</c:v>
                </c:pt>
                <c:pt idx="4">
                  <c:v>0.88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0.0275782600345688"/>
                  <c:y val="-0.0720172042683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02122143268677"/>
                  <c:y val="0.03492545794928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83841463414633"/>
                  <c:y val="-0.03062031633514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1">
                  <c:v>0.91</c:v>
                </c:pt>
                <c:pt idx="2">
                  <c:v>0.91</c:v>
                </c:pt>
                <c:pt idx="3">
                  <c:v>0.87</c:v>
                </c:pt>
                <c:pt idx="4">
                  <c:v>0.94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370472"/>
        <c:axId val="2061373480"/>
      </c:lineChart>
      <c:catAx>
        <c:axId val="2061370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373480"/>
        <c:crosses val="autoZero"/>
        <c:auto val="1"/>
        <c:lblAlgn val="ctr"/>
        <c:lblOffset val="100"/>
        <c:noMultiLvlLbl val="0"/>
      </c:catAx>
      <c:valAx>
        <c:axId val="206137348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Saying "Yes"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370472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70908272517765"/>
          <c:y val="0.416952755905512"/>
          <c:w val="0.216896605531015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0.13</c:v>
                </c:pt>
                <c:pt idx="1">
                  <c:v>0.13</c:v>
                </c:pt>
                <c:pt idx="2">
                  <c:v>0.17</c:v>
                </c:pt>
                <c:pt idx="3">
                  <c:v>0.17</c:v>
                </c:pt>
                <c:pt idx="4">
                  <c:v>0.1</c:v>
                </c:pt>
                <c:pt idx="5">
                  <c:v>0.48</c:v>
                </c:pt>
                <c:pt idx="6">
                  <c:v>0.41</c:v>
                </c:pt>
                <c:pt idx="7">
                  <c:v>0.29</c:v>
                </c:pt>
                <c:pt idx="8">
                  <c:v>0.26</c:v>
                </c:pt>
                <c:pt idx="9">
                  <c:v>0.31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0.0259146341463415"/>
                  <c:y val="-0.09357116236922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6" formatCode="0%">
                  <c:v>0.35</c:v>
                </c:pt>
                <c:pt idx="7" formatCode="0%">
                  <c:v>0.38</c:v>
                </c:pt>
                <c:pt idx="8" formatCode="0%">
                  <c:v>0.29</c:v>
                </c:pt>
                <c:pt idx="9" formatCode="0%">
                  <c:v>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423464"/>
        <c:axId val="2061426552"/>
      </c:lineChart>
      <c:catAx>
        <c:axId val="206142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426552"/>
        <c:crosses val="autoZero"/>
        <c:auto val="1"/>
        <c:lblAlgn val="ctr"/>
        <c:lblOffset val="100"/>
        <c:noMultiLvlLbl val="0"/>
      </c:catAx>
      <c:valAx>
        <c:axId val="206142655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423464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569688760322643"/>
          <c:y val="0.000708695467934588"/>
          <c:w val="0.216896605531016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0.81</c:v>
                </c:pt>
                <c:pt idx="1">
                  <c:v>0.82</c:v>
                </c:pt>
                <c:pt idx="2">
                  <c:v>0.82</c:v>
                </c:pt>
                <c:pt idx="3">
                  <c:v>0.81</c:v>
                </c:pt>
                <c:pt idx="4">
                  <c:v>0.82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1">
                  <c:v>0.89</c:v>
                </c:pt>
                <c:pt idx="2">
                  <c:v>0.94</c:v>
                </c:pt>
                <c:pt idx="3">
                  <c:v>0.94</c:v>
                </c:pt>
                <c:pt idx="4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473544"/>
        <c:axId val="2061476552"/>
      </c:lineChart>
      <c:catAx>
        <c:axId val="2061473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476552"/>
        <c:crosses val="autoZero"/>
        <c:auto val="1"/>
        <c:lblAlgn val="ctr"/>
        <c:lblOffset val="100"/>
        <c:noMultiLvlLbl val="0"/>
      </c:catAx>
      <c:valAx>
        <c:axId val="206147655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473544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20603394468984"/>
          <c:y val="0.456952755905512"/>
          <c:w val="0.216896605531016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411609372"/>
          <c:y val="0.049375"/>
          <c:w val="0.883794171307855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Safety</c:v>
                </c:pt>
                <c:pt idx="1">
                  <c:v>Campus appearance</c:v>
                </c:pt>
                <c:pt idx="2">
                  <c:v>GCC website</c:v>
                </c:pt>
                <c:pt idx="3">
                  <c:v>Quality of classes &amp; programs</c:v>
                </c:pt>
                <c:pt idx="4">
                  <c:v>MyGCC</c:v>
                </c:pt>
                <c:pt idx="5">
                  <c:v>Campus friendliness</c:v>
                </c:pt>
                <c:pt idx="6">
                  <c:v>Quality of computer labs</c:v>
                </c:pt>
                <c:pt idx="7">
                  <c:v>Faculty concern for students</c:v>
                </c:pt>
                <c:pt idx="8">
                  <c:v>Helpfulness of counselors</c:v>
                </c:pt>
                <c:pt idx="9">
                  <c:v>Online registration</c:v>
                </c:pt>
                <c:pt idx="10">
                  <c:v>Student life</c:v>
                </c:pt>
                <c:pt idx="11">
                  <c:v>Student government</c:v>
                </c:pt>
                <c:pt idx="12">
                  <c:v>PeopleSoft Student Center</c:v>
                </c:pt>
                <c:pt idx="13">
                  <c:v>Food services</c:v>
                </c:pt>
                <c:pt idx="14">
                  <c:v>Availability of online classes</c:v>
                </c:pt>
                <c:pt idx="15">
                  <c:v>Availability of classes</c:v>
                </c:pt>
                <c:pt idx="16">
                  <c:v>Parking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0.82</c:v>
                </c:pt>
                <c:pt idx="1">
                  <c:v>0.79</c:v>
                </c:pt>
                <c:pt idx="2">
                  <c:v>0.76</c:v>
                </c:pt>
                <c:pt idx="3">
                  <c:v>0.75</c:v>
                </c:pt>
                <c:pt idx="4">
                  <c:v>0.75</c:v>
                </c:pt>
                <c:pt idx="5">
                  <c:v>0.74</c:v>
                </c:pt>
                <c:pt idx="6">
                  <c:v>0.7</c:v>
                </c:pt>
                <c:pt idx="7">
                  <c:v>0.7</c:v>
                </c:pt>
                <c:pt idx="8">
                  <c:v>0.66</c:v>
                </c:pt>
                <c:pt idx="9">
                  <c:v>0.64</c:v>
                </c:pt>
                <c:pt idx="10">
                  <c:v>0.62</c:v>
                </c:pt>
                <c:pt idx="11">
                  <c:v>0.62</c:v>
                </c:pt>
                <c:pt idx="12">
                  <c:v>0.59</c:v>
                </c:pt>
                <c:pt idx="13">
                  <c:v>0.46</c:v>
                </c:pt>
                <c:pt idx="14">
                  <c:v>0.46</c:v>
                </c:pt>
                <c:pt idx="15">
                  <c:v>0.38</c:v>
                </c:pt>
                <c:pt idx="16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0516296"/>
        <c:axId val="2060513272"/>
      </c:barChart>
      <c:catAx>
        <c:axId val="206051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0513272"/>
        <c:crosses val="autoZero"/>
        <c:auto val="1"/>
        <c:lblAlgn val="ctr"/>
        <c:lblOffset val="100"/>
        <c:noMultiLvlLbl val="0"/>
      </c:catAx>
      <c:valAx>
        <c:axId val="206051327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00229858843864029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0516296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Quality of classes &amp; programs</c:v>
                </c:pt>
                <c:pt idx="1">
                  <c:v>Friendliness to students</c:v>
                </c:pt>
                <c:pt idx="2">
                  <c:v>Safety</c:v>
                </c:pt>
                <c:pt idx="3">
                  <c:v>Faculty concern for students</c:v>
                </c:pt>
                <c:pt idx="4">
                  <c:v>Quality of computers &amp; technology</c:v>
                </c:pt>
                <c:pt idx="5">
                  <c:v>Helpfulness of counselors</c:v>
                </c:pt>
                <c:pt idx="6">
                  <c:v>Availability of classes</c:v>
                </c:pt>
                <c:pt idx="7">
                  <c:v>Parking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0.93</c:v>
                </c:pt>
                <c:pt idx="1">
                  <c:v>0.93</c:v>
                </c:pt>
                <c:pt idx="2">
                  <c:v>0.92</c:v>
                </c:pt>
                <c:pt idx="3">
                  <c:v>0.91</c:v>
                </c:pt>
                <c:pt idx="4">
                  <c:v>0.84</c:v>
                </c:pt>
                <c:pt idx="5">
                  <c:v>0.83</c:v>
                </c:pt>
                <c:pt idx="6">
                  <c:v>0.81</c:v>
                </c:pt>
                <c:pt idx="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0473080"/>
        <c:axId val="2060470056"/>
      </c:barChart>
      <c:catAx>
        <c:axId val="206047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0470056"/>
        <c:crosses val="autoZero"/>
        <c:auto val="1"/>
        <c:lblAlgn val="ctr"/>
        <c:lblOffset val="100"/>
        <c:noMultiLvlLbl val="0"/>
      </c:catAx>
      <c:valAx>
        <c:axId val="206047005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0473080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3804379921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Sheet1!$B$2:$B$11</c:f>
              <c:numCache>
                <c:formatCode>#,##0.0</c:formatCode>
                <c:ptCount val="10"/>
                <c:pt idx="0">
                  <c:v>23.0</c:v>
                </c:pt>
                <c:pt idx="1">
                  <c:v>23.0</c:v>
                </c:pt>
                <c:pt idx="2">
                  <c:v>23.0</c:v>
                </c:pt>
                <c:pt idx="3">
                  <c:v>23.0</c:v>
                </c:pt>
                <c:pt idx="4">
                  <c:v>22.0</c:v>
                </c:pt>
                <c:pt idx="5">
                  <c:v>23.0</c:v>
                </c:pt>
                <c:pt idx="6">
                  <c:v>22.0</c:v>
                </c:pt>
                <c:pt idx="7">
                  <c:v>22.0</c:v>
                </c:pt>
                <c:pt idx="8">
                  <c:v>23.0</c:v>
                </c:pt>
                <c:pt idx="9">
                  <c:v>23.0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904456"/>
        <c:axId val="2058907544"/>
      </c:lineChart>
      <c:catAx>
        <c:axId val="2058904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58907544"/>
        <c:crosses val="autoZero"/>
        <c:auto val="1"/>
        <c:lblAlgn val="ctr"/>
        <c:lblOffset val="100"/>
        <c:noMultiLvlLbl val="0"/>
      </c:catAx>
      <c:valAx>
        <c:axId val="2058907544"/>
        <c:scaling>
          <c:orientation val="minMax"/>
          <c:max val="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Age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58904456"/>
        <c:crosses val="autoZero"/>
        <c:crossBetween val="between"/>
        <c:majorUnit val="10.0"/>
      </c:valAx>
      <c:spPr>
        <a:noFill/>
        <a:ln w="2457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Campus constituencies have defined roles</c:v>
                </c:pt>
                <c:pt idx="1">
                  <c:v>College follows well-developed governance process</c:v>
                </c:pt>
                <c:pt idx="2">
                  <c:v>Governance focuses on the mission statement</c:v>
                </c:pt>
                <c:pt idx="3">
                  <c:v>Governance works effectively</c:v>
                </c:pt>
                <c:pt idx="4">
                  <c:v>Governance focuses on student needs</c:v>
                </c:pt>
                <c:pt idx="5">
                  <c:v>Clear process for bringing forward ideas</c:v>
                </c:pt>
                <c:pt idx="6">
                  <c:v>Constituency input is factored into recommendations</c:v>
                </c:pt>
                <c:pt idx="7">
                  <c:v>Constituencies work together for the good of the college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0.84</c:v>
                </c:pt>
                <c:pt idx="1">
                  <c:v>0.77</c:v>
                </c:pt>
                <c:pt idx="2">
                  <c:v>0.73</c:v>
                </c:pt>
                <c:pt idx="3">
                  <c:v>0.73</c:v>
                </c:pt>
                <c:pt idx="4">
                  <c:v>0.72</c:v>
                </c:pt>
                <c:pt idx="5">
                  <c:v>0.71</c:v>
                </c:pt>
                <c:pt idx="6">
                  <c:v>0.66</c:v>
                </c:pt>
                <c:pt idx="7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2678328"/>
        <c:axId val="2062681336"/>
      </c:barChart>
      <c:catAx>
        <c:axId val="206267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2681336"/>
        <c:crosses val="autoZero"/>
        <c:auto val="1"/>
        <c:lblAlgn val="ctr"/>
        <c:lblOffset val="100"/>
        <c:noMultiLvlLbl val="0"/>
      </c:catAx>
      <c:valAx>
        <c:axId val="206268133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2678328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5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Works effectively with external community</c:v>
                </c:pt>
                <c:pt idx="1">
                  <c:v>Commitment to academic freedom</c:v>
                </c:pt>
                <c:pt idx="2">
                  <c:v>Commitment to academic excellence</c:v>
                </c:pt>
                <c:pt idx="3">
                  <c:v>Accessible</c:v>
                </c:pt>
                <c:pt idx="4">
                  <c:v>Supports governance</c:v>
                </c:pt>
                <c:pt idx="5">
                  <c:v>Sets priorities in collegial manner</c:v>
                </c:pt>
                <c:pt idx="6">
                  <c:v>Encourages and solicits input from all groups</c:v>
                </c:pt>
                <c:pt idx="7">
                  <c:v>Shows respect for all constituent groups</c:v>
                </c:pt>
                <c:pt idx="8">
                  <c:v>Articulated a vision for the college</c:v>
                </c:pt>
                <c:pt idx="9">
                  <c:v>Shows fairness in making decisions</c:v>
                </c:pt>
                <c:pt idx="10">
                  <c:v>Communicates well with constituent groups</c:v>
                </c:pt>
                <c:pt idx="11">
                  <c:v>Effectively controls budget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0.92</c:v>
                </c:pt>
                <c:pt idx="1">
                  <c:v>0.86</c:v>
                </c:pt>
                <c:pt idx="2">
                  <c:v>0.8</c:v>
                </c:pt>
                <c:pt idx="3">
                  <c:v>0.8</c:v>
                </c:pt>
                <c:pt idx="4">
                  <c:v>0.78</c:v>
                </c:pt>
                <c:pt idx="5">
                  <c:v>0.73</c:v>
                </c:pt>
                <c:pt idx="6">
                  <c:v>0.72</c:v>
                </c:pt>
                <c:pt idx="7">
                  <c:v>0.7</c:v>
                </c:pt>
                <c:pt idx="8">
                  <c:v>0.66</c:v>
                </c:pt>
                <c:pt idx="9">
                  <c:v>0.66</c:v>
                </c:pt>
                <c:pt idx="10">
                  <c:v>0.65</c:v>
                </c:pt>
                <c:pt idx="11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2722280"/>
        <c:axId val="2062725288"/>
      </c:barChart>
      <c:catAx>
        <c:axId val="206272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2725288"/>
        <c:crosses val="autoZero"/>
        <c:auto val="1"/>
        <c:lblAlgn val="ctr"/>
        <c:lblOffset val="100"/>
        <c:noMultiLvlLbl val="0"/>
      </c:catAx>
      <c:valAx>
        <c:axId val="206272528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5"/>
            </a:pPr>
            <a:endParaRPr lang="en-US"/>
          </a:p>
        </c:txPr>
        <c:crossAx val="2062722280"/>
        <c:crosses val="autoZero"/>
        <c:crossBetween val="between"/>
        <c:majorUnit val="0.2"/>
      </c:valAx>
      <c:spPr>
        <a:noFill/>
        <a:ln w="24576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2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Protects college from undue pressure</c:v>
                </c:pt>
                <c:pt idx="1">
                  <c:v>Adheres to primary role of policy development</c:v>
                </c:pt>
                <c:pt idx="2">
                  <c:v>Direct as governing board not individuals</c:v>
                </c:pt>
                <c:pt idx="3">
                  <c:v>Understands and adheres to roles in governance</c:v>
                </c:pt>
                <c:pt idx="4">
                  <c:v>Treats all constituency/community groups equitably and fairly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0.52</c:v>
                </c:pt>
                <c:pt idx="2">
                  <c:v>0.49</c:v>
                </c:pt>
                <c:pt idx="3">
                  <c:v>0.48</c:v>
                </c:pt>
                <c:pt idx="4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7370680"/>
        <c:axId val="2066637064"/>
      </c:barChart>
      <c:catAx>
        <c:axId val="206737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6637064"/>
        <c:crosses val="autoZero"/>
        <c:auto val="1"/>
        <c:lblAlgn val="ctr"/>
        <c:lblOffset val="100"/>
        <c:noMultiLvlLbl val="0"/>
      </c:catAx>
      <c:valAx>
        <c:axId val="206663706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7370680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Offers quality instructional programs</c:v>
                </c:pt>
                <c:pt idx="1">
                  <c:v>Developed SLOAC</c:v>
                </c:pt>
                <c:pt idx="2">
                  <c:v>Faculty have critical role in SLOACs</c:v>
                </c:pt>
                <c:pt idx="3">
                  <c:v>Aware of program review</c:v>
                </c:pt>
                <c:pt idx="4">
                  <c:v>Support for delivery modes/methodologies</c:v>
                </c:pt>
                <c:pt idx="5">
                  <c:v>Strong basic skills program</c:v>
                </c:pt>
                <c:pt idx="6">
                  <c:v>Encourages innovation</c:v>
                </c:pt>
                <c:pt idx="7">
                  <c:v>Participated in program review</c:v>
                </c:pt>
                <c:pt idx="8">
                  <c:v>Program review improves programs</c:v>
                </c:pt>
                <c:pt idx="9">
                  <c:v>Effective enrollment management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0.98</c:v>
                </c:pt>
                <c:pt idx="1">
                  <c:v>0.95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  <c:pt idx="5">
                  <c:v>0.86</c:v>
                </c:pt>
                <c:pt idx="6">
                  <c:v>0.84</c:v>
                </c:pt>
                <c:pt idx="7">
                  <c:v>0.8</c:v>
                </c:pt>
                <c:pt idx="8">
                  <c:v>0.71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7183608"/>
        <c:axId val="2067224616"/>
      </c:barChart>
      <c:catAx>
        <c:axId val="206718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067224616"/>
        <c:crosses val="autoZero"/>
        <c:auto val="1"/>
        <c:lblAlgn val="ctr"/>
        <c:lblOffset val="100"/>
        <c:noMultiLvlLbl val="0"/>
      </c:catAx>
      <c:valAx>
        <c:axId val="20672246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7183608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Library serves student needs</c:v>
                </c:pt>
                <c:pt idx="1">
                  <c:v>I am aware of support services available</c:v>
                </c:pt>
                <c:pt idx="2">
                  <c:v>Student services open sufficient hours</c:v>
                </c:pt>
                <c:pt idx="3">
                  <c:v>Student services provide quality assistance</c:v>
                </c:pt>
                <c:pt idx="4">
                  <c:v>GCC responds effectively to student needs</c:v>
                </c:pt>
                <c:pt idx="5">
                  <c:v>Students aware of support services available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0.96</c:v>
                </c:pt>
                <c:pt idx="1">
                  <c:v>0.94</c:v>
                </c:pt>
                <c:pt idx="2">
                  <c:v>0.79</c:v>
                </c:pt>
                <c:pt idx="3">
                  <c:v>0.76</c:v>
                </c:pt>
                <c:pt idx="4">
                  <c:v>0.73</c:v>
                </c:pt>
                <c:pt idx="5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2468680"/>
        <c:axId val="2064137448"/>
      </c:barChart>
      <c:catAx>
        <c:axId val="206246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4137448"/>
        <c:crosses val="autoZero"/>
        <c:auto val="1"/>
        <c:lblAlgn val="ctr"/>
        <c:lblOffset val="100"/>
        <c:noMultiLvlLbl val="0"/>
      </c:catAx>
      <c:valAx>
        <c:axId val="206413744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2468680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Student learning is key to mission</c:v>
                </c:pt>
                <c:pt idx="1">
                  <c:v>I am familiar with mission statement</c:v>
                </c:pt>
                <c:pt idx="2">
                  <c:v>Aware of integrating planning, program review, resource allocation</c:v>
                </c:pt>
                <c:pt idx="3">
                  <c:v>EMP process inclusive of everyone</c:v>
                </c:pt>
                <c:pt idx="4">
                  <c:v>I have participated in discussions of mission statement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0.96</c:v>
                </c:pt>
                <c:pt idx="1">
                  <c:v>0.9</c:v>
                </c:pt>
                <c:pt idx="2">
                  <c:v>0.82</c:v>
                </c:pt>
                <c:pt idx="3">
                  <c:v>0.63</c:v>
                </c:pt>
                <c:pt idx="4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5636376"/>
        <c:axId val="2062347960"/>
      </c:barChart>
      <c:catAx>
        <c:axId val="206563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2347960"/>
        <c:crosses val="autoZero"/>
        <c:auto val="1"/>
        <c:lblAlgn val="ctr"/>
        <c:lblOffset val="100"/>
        <c:noMultiLvlLbl val="0"/>
      </c:catAx>
      <c:valAx>
        <c:axId val="206234796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563637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Clear process for evaluating faculty</c:v>
                </c:pt>
                <c:pt idx="1">
                  <c:v>Clear process for hiring competent faculty</c:v>
                </c:pt>
                <c:pt idx="2">
                  <c:v>Clear process for evaluating classified</c:v>
                </c:pt>
                <c:pt idx="3">
                  <c:v>Clear process for hiring competent classified</c:v>
                </c:pt>
                <c:pt idx="4">
                  <c:v>Sufficient professional development</c:v>
                </c:pt>
                <c:pt idx="5">
                  <c:v>Grievances handled fairly</c:v>
                </c:pt>
                <c:pt idx="6">
                  <c:v>Clear process for hiring competent administrators</c:v>
                </c:pt>
                <c:pt idx="7">
                  <c:v>Clear process for evaluating administrators</c:v>
                </c:pt>
                <c:pt idx="8">
                  <c:v>Clear process for evaluating Board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0.78</c:v>
                </c:pt>
                <c:pt idx="1">
                  <c:v>0.77</c:v>
                </c:pt>
                <c:pt idx="2">
                  <c:v>0.75</c:v>
                </c:pt>
                <c:pt idx="3">
                  <c:v>0.72</c:v>
                </c:pt>
                <c:pt idx="4">
                  <c:v>0.69</c:v>
                </c:pt>
                <c:pt idx="5">
                  <c:v>0.62</c:v>
                </c:pt>
                <c:pt idx="6">
                  <c:v>0.59</c:v>
                </c:pt>
                <c:pt idx="7">
                  <c:v>0.45</c:v>
                </c:pt>
                <c:pt idx="8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6627800"/>
        <c:axId val="2067345768"/>
      </c:barChart>
      <c:catAx>
        <c:axId val="206662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7345768"/>
        <c:crosses val="autoZero"/>
        <c:auto val="1"/>
        <c:lblAlgn val="ctr"/>
        <c:lblOffset val="100"/>
        <c:noMultiLvlLbl val="0"/>
      </c:catAx>
      <c:valAx>
        <c:axId val="206734576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6627800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Main campus attractive</c:v>
                </c:pt>
                <c:pt idx="1">
                  <c:v>Garfield campus attractive</c:v>
                </c:pt>
                <c:pt idx="2">
                  <c:v>Main campus safe</c:v>
                </c:pt>
                <c:pt idx="3">
                  <c:v>Garfield campus safe</c:v>
                </c:pt>
                <c:pt idx="4">
                  <c:v>Adequate office space</c:v>
                </c:pt>
                <c:pt idx="5">
                  <c:v>Facilities well maintained</c:v>
                </c:pt>
                <c:pt idx="6">
                  <c:v>Adequate equipment</c:v>
                </c:pt>
                <c:pt idx="7">
                  <c:v>Facilities clean</c:v>
                </c:pt>
                <c:pt idx="8">
                  <c:v>Food services satisfactory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0.96</c:v>
                </c:pt>
                <c:pt idx="1">
                  <c:v>0.94</c:v>
                </c:pt>
                <c:pt idx="2">
                  <c:v>0.93</c:v>
                </c:pt>
                <c:pt idx="3">
                  <c:v>0.93</c:v>
                </c:pt>
                <c:pt idx="4">
                  <c:v>0.7</c:v>
                </c:pt>
                <c:pt idx="5">
                  <c:v>0.67</c:v>
                </c:pt>
                <c:pt idx="6">
                  <c:v>0.61</c:v>
                </c:pt>
                <c:pt idx="7">
                  <c:v>0.6</c:v>
                </c:pt>
                <c:pt idx="8">
                  <c:v>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6759304"/>
        <c:axId val="2066762344"/>
      </c:barChart>
      <c:catAx>
        <c:axId val="206675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6762344"/>
        <c:crosses val="autoZero"/>
        <c:auto val="1"/>
        <c:lblAlgn val="ctr"/>
        <c:lblOffset val="100"/>
        <c:noMultiLvlLbl val="0"/>
      </c:catAx>
      <c:valAx>
        <c:axId val="206676234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6759304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Tech meets communication needs</c:v>
                </c:pt>
                <c:pt idx="1">
                  <c:v>Tech meets sharing information needs</c:v>
                </c:pt>
                <c:pt idx="2">
                  <c:v>Tech meets administrative needs</c:v>
                </c:pt>
                <c:pt idx="3">
                  <c:v>Tech meets needs of traditional delivery</c:v>
                </c:pt>
                <c:pt idx="4">
                  <c:v>Tech support appropriate and effective</c:v>
                </c:pt>
                <c:pt idx="5">
                  <c:v>Tech used effectively</c:v>
                </c:pt>
                <c:pt idx="6">
                  <c:v>Tech meets student services needs</c:v>
                </c:pt>
                <c:pt idx="7">
                  <c:v>Tech meets distance education needs</c:v>
                </c:pt>
                <c:pt idx="8">
                  <c:v>Tech training sufficient</c:v>
                </c:pt>
                <c:pt idx="9">
                  <c:v>Tech planning integrated with institutional planning</c:v>
                </c:pt>
                <c:pt idx="10">
                  <c:v>Tech resources distributed effectively</c:v>
                </c:pt>
                <c:pt idx="11">
                  <c:v>Tech planning uses evaluation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0.89</c:v>
                </c:pt>
                <c:pt idx="1">
                  <c:v>0.87</c:v>
                </c:pt>
                <c:pt idx="2">
                  <c:v>0.72</c:v>
                </c:pt>
                <c:pt idx="3">
                  <c:v>0.7</c:v>
                </c:pt>
                <c:pt idx="4">
                  <c:v>0.7</c:v>
                </c:pt>
                <c:pt idx="5">
                  <c:v>0.66</c:v>
                </c:pt>
                <c:pt idx="6">
                  <c:v>0.64</c:v>
                </c:pt>
                <c:pt idx="7">
                  <c:v>0.63</c:v>
                </c:pt>
                <c:pt idx="8">
                  <c:v>0.61</c:v>
                </c:pt>
                <c:pt idx="9">
                  <c:v>0.51</c:v>
                </c:pt>
                <c:pt idx="10">
                  <c:v>0.49</c:v>
                </c:pt>
                <c:pt idx="11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6803048"/>
        <c:axId val="2066806088"/>
      </c:barChart>
      <c:catAx>
        <c:axId val="206680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066806088"/>
        <c:crosses val="autoZero"/>
        <c:auto val="1"/>
        <c:lblAlgn val="ctr"/>
        <c:lblOffset val="100"/>
        <c:noMultiLvlLbl val="0"/>
      </c:catAx>
      <c:valAx>
        <c:axId val="206680608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6803048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 understand how program review connects to budgeting</c:v>
                </c:pt>
                <c:pt idx="1">
                  <c:v>I have seen presentation about integrated planning</c:v>
                </c:pt>
                <c:pt idx="2">
                  <c:v>I understand budget process</c:v>
                </c:pt>
                <c:pt idx="3">
                  <c:v>I have used budget web page</c:v>
                </c:pt>
                <c:pt idx="4">
                  <c:v>Resources allocated to activities that benefit student learning</c:v>
                </c:pt>
                <c:pt idx="5">
                  <c:v>Budget process is effective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0.59</c:v>
                </c:pt>
                <c:pt idx="2">
                  <c:v>0.52</c:v>
                </c:pt>
                <c:pt idx="3">
                  <c:v>0.38</c:v>
                </c:pt>
                <c:pt idx="4">
                  <c:v>0.32</c:v>
                </c:pt>
                <c:pt idx="5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5601256"/>
        <c:axId val="2064249816"/>
      </c:barChart>
      <c:catAx>
        <c:axId val="206560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4249816"/>
        <c:crosses val="autoZero"/>
        <c:auto val="1"/>
        <c:lblAlgn val="ctr"/>
        <c:lblOffset val="100"/>
        <c:noMultiLvlLbl val="0"/>
      </c:catAx>
      <c:valAx>
        <c:axId val="20642498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560125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3804379921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Sheet1!$B$2:$B$11</c:f>
              <c:numCache>
                <c:formatCode>#,##0.0</c:formatCode>
                <c:ptCount val="10"/>
                <c:pt idx="0">
                  <c:v>37.0</c:v>
                </c:pt>
                <c:pt idx="1">
                  <c:v>39.0</c:v>
                </c:pt>
                <c:pt idx="2">
                  <c:v>39.0</c:v>
                </c:pt>
                <c:pt idx="3">
                  <c:v>40.0</c:v>
                </c:pt>
                <c:pt idx="4">
                  <c:v>40.0</c:v>
                </c:pt>
                <c:pt idx="5">
                  <c:v>42.0</c:v>
                </c:pt>
                <c:pt idx="6">
                  <c:v>42.0</c:v>
                </c:pt>
                <c:pt idx="7">
                  <c:v>43.0</c:v>
                </c:pt>
                <c:pt idx="8">
                  <c:v>43.0</c:v>
                </c:pt>
                <c:pt idx="9">
                  <c:v>45.0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945480"/>
        <c:axId val="2058948568"/>
      </c:lineChart>
      <c:catAx>
        <c:axId val="205894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58948568"/>
        <c:crosses val="autoZero"/>
        <c:auto val="1"/>
        <c:lblAlgn val="ctr"/>
        <c:lblOffset val="100"/>
        <c:noMultiLvlLbl val="0"/>
      </c:catAx>
      <c:valAx>
        <c:axId val="2058948568"/>
        <c:scaling>
          <c:orientation val="minMax"/>
          <c:max val="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Age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58945480"/>
        <c:crosses val="autoZero"/>
        <c:crossBetween val="between"/>
        <c:majorUnit val="10.0"/>
      </c:valAx>
      <c:spPr>
        <a:noFill/>
        <a:ln w="2457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GCC higher student satisfaction than other CCs</c:v>
                </c:pt>
                <c:pt idx="1">
                  <c:v>GCC effectively coordinates with external partners</c:v>
                </c:pt>
                <c:pt idx="2">
                  <c:v>Public understands importance of GCC</c:v>
                </c:pt>
                <c:pt idx="3">
                  <c:v>Administration communicates effectively with constituent groups</c:v>
                </c:pt>
                <c:pt idx="4">
                  <c:v>Main Campus and Garfield Campus communicate effectively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0.82</c:v>
                </c:pt>
                <c:pt idx="1">
                  <c:v>0.79</c:v>
                </c:pt>
                <c:pt idx="2">
                  <c:v>0.74</c:v>
                </c:pt>
                <c:pt idx="3">
                  <c:v>0.54</c:v>
                </c:pt>
                <c:pt idx="4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8149128"/>
        <c:axId val="2068080440"/>
      </c:barChart>
      <c:catAx>
        <c:axId val="206814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68080440"/>
        <c:crosses val="autoZero"/>
        <c:auto val="1"/>
        <c:lblAlgn val="ctr"/>
        <c:lblOffset val="100"/>
        <c:noMultiLvlLbl val="0"/>
      </c:catAx>
      <c:valAx>
        <c:axId val="206808044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8149128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/>
            </a:pPr>
            <a:r>
              <a:rPr lang="en-US" sz="1300"/>
              <a:t>Difference Between GCC and State Average for Most Recent Data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c:spPr>
          <c:invertIfNegative val="1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'[Institutional Effectiveness Data 2011-2012.xlsx]Sheet1'!$A$444:$A$457</c:f>
              <c:strCache>
                <c:ptCount val="14"/>
                <c:pt idx="0">
                  <c:v>College Transfer Rate</c:v>
                </c:pt>
                <c:pt idx="1">
                  <c:v>Collegewide Course Success</c:v>
                </c:pt>
                <c:pt idx="2">
                  <c:v>CTE Course Success</c:v>
                </c:pt>
                <c:pt idx="3">
                  <c:v>Basic Skills Course Success</c:v>
                </c:pt>
                <c:pt idx="4">
                  <c:v>Student Persistence Rate</c:v>
                </c:pt>
                <c:pt idx="5">
                  <c:v>Student Progress and Achievement Rate</c:v>
                </c:pt>
                <c:pt idx="6">
                  <c:v>Students Earning 30 or More Units</c:v>
                </c:pt>
                <c:pt idx="7">
                  <c:v>ESL Improvement Rate</c:v>
                </c:pt>
                <c:pt idx="8">
                  <c:v>Basic Skills Improvement Rate</c:v>
                </c:pt>
                <c:pt idx="9">
                  <c:v>CDCP Progress and Achivement Rate</c:v>
                </c:pt>
                <c:pt idx="10">
                  <c:v>CTE Technical Skill Attainment Rate</c:v>
                </c:pt>
                <c:pt idx="11">
                  <c:v>CTE Completion Rate</c:v>
                </c:pt>
                <c:pt idx="12">
                  <c:v>CTE Persistence Rate</c:v>
                </c:pt>
                <c:pt idx="13">
                  <c:v>CTE Employment Rate</c:v>
                </c:pt>
              </c:strCache>
            </c:strRef>
          </c:cat>
          <c:val>
            <c:numRef>
              <c:f>'[Institutional Effectiveness Data 2011-2012.xlsx]Sheet1'!$D$444:$D$457</c:f>
              <c:numCache>
                <c:formatCode>\+0;\-0;0</c:formatCode>
                <c:ptCount val="14"/>
                <c:pt idx="0">
                  <c:v>7.000000000000001</c:v>
                </c:pt>
                <c:pt idx="1">
                  <c:v>2.000000000000002</c:v>
                </c:pt>
                <c:pt idx="2">
                  <c:v>3.000000000000003</c:v>
                </c:pt>
                <c:pt idx="3">
                  <c:v>3.000000000000003</c:v>
                </c:pt>
                <c:pt idx="4">
                  <c:v>7.999999999999996</c:v>
                </c:pt>
                <c:pt idx="5">
                  <c:v>9.000000000000001</c:v>
                </c:pt>
                <c:pt idx="6">
                  <c:v>8.000000000000007</c:v>
                </c:pt>
                <c:pt idx="7">
                  <c:v>10.0</c:v>
                </c:pt>
                <c:pt idx="8">
                  <c:v>3.999999999999992</c:v>
                </c:pt>
                <c:pt idx="9">
                  <c:v>5.0</c:v>
                </c:pt>
                <c:pt idx="10">
                  <c:v>3.000000000000003</c:v>
                </c:pt>
                <c:pt idx="11">
                  <c:v>3.000000000000003</c:v>
                </c:pt>
                <c:pt idx="12">
                  <c:v>2.000000000000002</c:v>
                </c:pt>
                <c:pt idx="13">
                  <c:v>2.000000000000002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063224"/>
        <c:axId val="2068066584"/>
      </c:barChart>
      <c:catAx>
        <c:axId val="2068063224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ajorTickMark val="out"/>
        <c:minorTickMark val="none"/>
        <c:tickLblPos val="low"/>
        <c:txPr>
          <a:bodyPr/>
          <a:lstStyle/>
          <a:p>
            <a:pPr>
              <a:defRPr sz="800">
                <a:latin typeface="Arial"/>
                <a:cs typeface="Arial"/>
              </a:defRPr>
            </a:pPr>
            <a:endParaRPr lang="en-US"/>
          </a:p>
        </c:txPr>
        <c:crossAx val="2068066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8066584"/>
        <c:scaling>
          <c:orientation val="minMax"/>
          <c:min val="-6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Difference (Percentage Points)</a:t>
                </a:r>
              </a:p>
            </c:rich>
          </c:tx>
          <c:layout/>
          <c:overlay val="0"/>
        </c:title>
        <c:numFmt formatCode="\+0;\-0;0" sourceLinked="1"/>
        <c:majorTickMark val="out"/>
        <c:minorTickMark val="none"/>
        <c:tickLblPos val="nextTo"/>
        <c:crossAx val="2068063224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College Transfer Rate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[1]Sheet1!$A$8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[1]Sheet1!$B$7:$G$7</c:f>
              <c:strCache>
                <c:ptCount val="6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</c:strCache>
            </c:strRef>
          </c:cat>
          <c:val>
            <c:numRef>
              <c:f>[1]Sheet1!$B$8:$G$8</c:f>
              <c:numCache>
                <c:formatCode>0%</c:formatCode>
                <c:ptCount val="6"/>
                <c:pt idx="0">
                  <c:v>0.5</c:v>
                </c:pt>
                <c:pt idx="1">
                  <c:v>0.46</c:v>
                </c:pt>
                <c:pt idx="2">
                  <c:v>0.48</c:v>
                </c:pt>
                <c:pt idx="3">
                  <c:v>0.5</c:v>
                </c:pt>
                <c:pt idx="4">
                  <c:v>0.51</c:v>
                </c:pt>
                <c:pt idx="5">
                  <c:v>0.49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[1]Sheet1!$A$9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[1]Sheet1!$B$7:$G$7</c:f>
              <c:strCache>
                <c:ptCount val="6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</c:strCache>
            </c:strRef>
          </c:cat>
          <c:val>
            <c:numRef>
              <c:f>[1]Sheet1!$B$9:$G$9</c:f>
              <c:numCache>
                <c:formatCode>0%</c:formatCode>
                <c:ptCount val="6"/>
                <c:pt idx="0">
                  <c:v>0.41</c:v>
                </c:pt>
                <c:pt idx="1">
                  <c:v>0.4</c:v>
                </c:pt>
                <c:pt idx="2">
                  <c:v>0.4</c:v>
                </c:pt>
                <c:pt idx="3">
                  <c:v>0.41</c:v>
                </c:pt>
                <c:pt idx="4">
                  <c:v>0.41</c:v>
                </c:pt>
                <c:pt idx="5">
                  <c:v>0.42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5051992"/>
        <c:axId val="2065541080"/>
      </c:lineChart>
      <c:catAx>
        <c:axId val="2065051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Entering Cohort 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65541080"/>
        <c:crosses val="autoZero"/>
        <c:auto val="1"/>
        <c:lblAlgn val="ctr"/>
        <c:lblOffset val="100"/>
        <c:noMultiLvlLbl val="0"/>
      </c:catAx>
      <c:valAx>
        <c:axId val="206554108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065051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Student Progress and Achievement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7494631352899"/>
        </c:manualLayout>
      </c:layout>
      <c:lineChart>
        <c:grouping val="standard"/>
        <c:varyColors val="0"/>
        <c:ser>
          <c:idx val="0"/>
          <c:order val="0"/>
          <c:tx>
            <c:strRef>
              <c:f>[1]Sheet1!$A$154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[1]Sheet1!$B$153:$D$153</c:f>
              <c:strCache>
                <c:ptCount val="3"/>
                <c:pt idx="0">
                  <c:v>2003-2004 to 2008-2009</c:v>
                </c:pt>
                <c:pt idx="1">
                  <c:v>2004-2005 to 2009-2010</c:v>
                </c:pt>
                <c:pt idx="2">
                  <c:v>2005-2006 to 2010-2011</c:v>
                </c:pt>
              </c:strCache>
            </c:strRef>
          </c:cat>
          <c:val>
            <c:numRef>
              <c:f>[1]Sheet1!$B$154:$D$154</c:f>
              <c:numCache>
                <c:formatCode>0%</c:formatCode>
                <c:ptCount val="3"/>
                <c:pt idx="0">
                  <c:v>0.62</c:v>
                </c:pt>
                <c:pt idx="1">
                  <c:v>0.618</c:v>
                </c:pt>
                <c:pt idx="2">
                  <c:v>0.62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[1]Sheet1!$A$155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[1]Sheet1!$B$153:$D$153</c:f>
              <c:strCache>
                <c:ptCount val="3"/>
                <c:pt idx="0">
                  <c:v>2003-2004 to 2008-2009</c:v>
                </c:pt>
                <c:pt idx="1">
                  <c:v>2004-2005 to 2009-2010</c:v>
                </c:pt>
                <c:pt idx="2">
                  <c:v>2005-2006 to 2010-2011</c:v>
                </c:pt>
              </c:strCache>
            </c:strRef>
          </c:cat>
          <c:val>
            <c:numRef>
              <c:f>[1]Sheet1!$B$155:$D$155</c:f>
              <c:numCache>
                <c:formatCode>0%</c:formatCode>
                <c:ptCount val="3"/>
                <c:pt idx="0">
                  <c:v>0.517</c:v>
                </c:pt>
                <c:pt idx="1">
                  <c:v>0.523</c:v>
                </c:pt>
                <c:pt idx="2">
                  <c:v>0.525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756392"/>
        <c:axId val="2064689688"/>
      </c:lineChart>
      <c:catAx>
        <c:axId val="205775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4689688"/>
        <c:crosses val="autoZero"/>
        <c:auto val="1"/>
        <c:lblAlgn val="ctr"/>
        <c:lblOffset val="100"/>
        <c:noMultiLvlLbl val="0"/>
      </c:catAx>
      <c:valAx>
        <c:axId val="206468968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57756392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Persistence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3706603435934"/>
        </c:manualLayout>
      </c:layout>
      <c:lineChart>
        <c:grouping val="standard"/>
        <c:varyColors val="0"/>
        <c:ser>
          <c:idx val="0"/>
          <c:order val="0"/>
          <c:tx>
            <c:strRef>
              <c:f>[1]Sheet1!$A$125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[1]Sheet1!$B$124:$D$124</c:f>
              <c:strCache>
                <c:ptCount val="3"/>
                <c:pt idx="0">
                  <c:v>Fall 2007 to Fall 2008</c:v>
                </c:pt>
                <c:pt idx="1">
                  <c:v>Fall 2008 to Fall 2009</c:v>
                </c:pt>
                <c:pt idx="2">
                  <c:v>Fall 2009 to Fall 2010</c:v>
                </c:pt>
              </c:strCache>
            </c:strRef>
          </c:cat>
          <c:val>
            <c:numRef>
              <c:f>[1]Sheet1!$B$125:$D$125</c:f>
              <c:numCache>
                <c:formatCode>0%</c:formatCode>
                <c:ptCount val="3"/>
                <c:pt idx="0">
                  <c:v>0.737</c:v>
                </c:pt>
                <c:pt idx="1">
                  <c:v>0.754</c:v>
                </c:pt>
                <c:pt idx="2">
                  <c:v>0.761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[1]Sheet1!$A$126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[1]Sheet1!$B$124:$D$124</c:f>
              <c:strCache>
                <c:ptCount val="3"/>
                <c:pt idx="0">
                  <c:v>Fall 2007 to Fall 2008</c:v>
                </c:pt>
                <c:pt idx="1">
                  <c:v>Fall 2008 to Fall 2009</c:v>
                </c:pt>
                <c:pt idx="2">
                  <c:v>Fall 2009 to Fall 2010</c:v>
                </c:pt>
              </c:strCache>
            </c:strRef>
          </c:cat>
          <c:val>
            <c:numRef>
              <c:f>[1]Sheet1!$B$126:$D$126</c:f>
              <c:numCache>
                <c:formatCode>0%</c:formatCode>
                <c:ptCount val="3"/>
                <c:pt idx="0">
                  <c:v>0.67</c:v>
                </c:pt>
                <c:pt idx="1">
                  <c:v>0.678</c:v>
                </c:pt>
                <c:pt idx="2">
                  <c:v>0.684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289656"/>
        <c:axId val="2068295192"/>
      </c:lineChart>
      <c:catAx>
        <c:axId val="2068289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8295192"/>
        <c:crosses val="autoZero"/>
        <c:auto val="1"/>
        <c:lblAlgn val="ctr"/>
        <c:lblOffset val="100"/>
        <c:noMultiLvlLbl val="0"/>
      </c:catAx>
      <c:valAx>
        <c:axId val="206829519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8289656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Students Earning 30 Units or More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7494631352899"/>
        </c:manualLayout>
      </c:layout>
      <c:lineChart>
        <c:grouping val="standard"/>
        <c:varyColors val="0"/>
        <c:ser>
          <c:idx val="0"/>
          <c:order val="0"/>
          <c:tx>
            <c:strRef>
              <c:f>[1]Sheet1!$A$182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[1]Sheet1!$B$181:$D$181</c:f>
              <c:strCache>
                <c:ptCount val="3"/>
                <c:pt idx="0">
                  <c:v>2003-2004 to 2008-2009</c:v>
                </c:pt>
                <c:pt idx="1">
                  <c:v>2004-2005 to 2009-2010</c:v>
                </c:pt>
                <c:pt idx="2">
                  <c:v>2005-2006 to 2010-2011</c:v>
                </c:pt>
              </c:strCache>
            </c:strRef>
          </c:cat>
          <c:val>
            <c:numRef>
              <c:f>[1]Sheet1!$B$182:$D$182</c:f>
              <c:numCache>
                <c:formatCode>0%</c:formatCode>
                <c:ptCount val="3"/>
                <c:pt idx="0">
                  <c:v>0.819</c:v>
                </c:pt>
                <c:pt idx="1">
                  <c:v>0.803</c:v>
                </c:pt>
                <c:pt idx="2">
                  <c:v>0.804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[1]Sheet1!$A$183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[1]Sheet1!$B$181:$D$181</c:f>
              <c:strCache>
                <c:ptCount val="3"/>
                <c:pt idx="0">
                  <c:v>2003-2004 to 2008-2009</c:v>
                </c:pt>
                <c:pt idx="1">
                  <c:v>2004-2005 to 2009-2010</c:v>
                </c:pt>
                <c:pt idx="2">
                  <c:v>2005-2006 to 2010-2011</c:v>
                </c:pt>
              </c:strCache>
            </c:strRef>
          </c:cat>
          <c:val>
            <c:numRef>
              <c:f>[1]Sheet1!$B$183:$D$183</c:f>
              <c:numCache>
                <c:formatCode>0%</c:formatCode>
                <c:ptCount val="3"/>
                <c:pt idx="0">
                  <c:v>0.716</c:v>
                </c:pt>
                <c:pt idx="1">
                  <c:v>0.718</c:v>
                </c:pt>
                <c:pt idx="2">
                  <c:v>0.724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304984"/>
        <c:axId val="2067221688"/>
      </c:lineChart>
      <c:catAx>
        <c:axId val="2067304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7221688"/>
        <c:crosses val="autoZero"/>
        <c:auto val="1"/>
        <c:lblAlgn val="ctr"/>
        <c:lblOffset val="100"/>
        <c:noMultiLvlLbl val="0"/>
      </c:catAx>
      <c:valAx>
        <c:axId val="206722168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7304984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ESL Improvement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02343116201384"/>
        </c:manualLayout>
      </c:layout>
      <c:lineChart>
        <c:grouping val="standard"/>
        <c:varyColors val="0"/>
        <c:ser>
          <c:idx val="0"/>
          <c:order val="0"/>
          <c:tx>
            <c:strRef>
              <c:f>[1]Sheet1!$A$210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[1]Sheet1!$B$209:$D$209</c:f>
              <c:strCache>
                <c:ptCount val="3"/>
                <c:pt idx="0">
                  <c:v>2006-2007 to 2008-2009</c:v>
                </c:pt>
                <c:pt idx="1">
                  <c:v>2007-2008 to 2009-2010</c:v>
                </c:pt>
                <c:pt idx="2">
                  <c:v>2008-2009 to 2010-2011</c:v>
                </c:pt>
              </c:strCache>
            </c:strRef>
          </c:cat>
          <c:val>
            <c:numRef>
              <c:f>[1]Sheet1!$B$210:$D$210</c:f>
              <c:numCache>
                <c:formatCode>0%</c:formatCode>
                <c:ptCount val="3"/>
                <c:pt idx="0">
                  <c:v>0.596</c:v>
                </c:pt>
                <c:pt idx="1">
                  <c:v>0.617</c:v>
                </c:pt>
                <c:pt idx="2">
                  <c:v>0.613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[1]Sheet1!$A$211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[1]Sheet1!$B$209:$D$209</c:f>
              <c:strCache>
                <c:ptCount val="3"/>
                <c:pt idx="0">
                  <c:v>2006-2007 to 2008-2009</c:v>
                </c:pt>
                <c:pt idx="1">
                  <c:v>2007-2008 to 2009-2010</c:v>
                </c:pt>
                <c:pt idx="2">
                  <c:v>2008-2009 to 2010-2011</c:v>
                </c:pt>
              </c:strCache>
            </c:strRef>
          </c:cat>
          <c:val>
            <c:numRef>
              <c:f>[1]Sheet1!$B$211:$D$211</c:f>
              <c:numCache>
                <c:formatCode>0%</c:formatCode>
                <c:ptCount val="3"/>
                <c:pt idx="0">
                  <c:v>0.496</c:v>
                </c:pt>
                <c:pt idx="1">
                  <c:v>0.509</c:v>
                </c:pt>
                <c:pt idx="2">
                  <c:v>0.509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345560"/>
        <c:axId val="2069059576"/>
      </c:lineChart>
      <c:catAx>
        <c:axId val="2065345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9059576"/>
        <c:crosses val="autoZero"/>
        <c:auto val="1"/>
        <c:lblAlgn val="ctr"/>
        <c:lblOffset val="100"/>
        <c:noMultiLvlLbl val="0"/>
      </c:catAx>
      <c:valAx>
        <c:axId val="206905957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534556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Basic Skills Improvement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597292611150879"/>
        </c:manualLayout>
      </c:layout>
      <c:lineChart>
        <c:grouping val="standard"/>
        <c:varyColors val="0"/>
        <c:ser>
          <c:idx val="0"/>
          <c:order val="0"/>
          <c:tx>
            <c:strRef>
              <c:f>[1]Sheet1!$A$238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[1]Sheet1!$B$237:$D$237</c:f>
              <c:strCache>
                <c:ptCount val="3"/>
                <c:pt idx="0">
                  <c:v>2006-2007 to 2008-2009</c:v>
                </c:pt>
                <c:pt idx="1">
                  <c:v>2007-2008 to 2009-2010</c:v>
                </c:pt>
                <c:pt idx="2">
                  <c:v>2008-2009 to 2010-2011</c:v>
                </c:pt>
              </c:strCache>
            </c:strRef>
          </c:cat>
          <c:val>
            <c:numRef>
              <c:f>[1]Sheet1!$B$238:$D$238</c:f>
              <c:numCache>
                <c:formatCode>0%</c:formatCode>
                <c:ptCount val="3"/>
                <c:pt idx="0">
                  <c:v>0.597</c:v>
                </c:pt>
                <c:pt idx="1">
                  <c:v>0.595</c:v>
                </c:pt>
                <c:pt idx="2">
                  <c:v>0.599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[1]Sheet1!$A$239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[1]Sheet1!$B$237:$D$237</c:f>
              <c:strCache>
                <c:ptCount val="3"/>
                <c:pt idx="0">
                  <c:v>2006-2007 to 2008-2009</c:v>
                </c:pt>
                <c:pt idx="1">
                  <c:v>2007-2008 to 2009-2010</c:v>
                </c:pt>
                <c:pt idx="2">
                  <c:v>2008-2009 to 2010-2011</c:v>
                </c:pt>
              </c:strCache>
            </c:strRef>
          </c:cat>
          <c:val>
            <c:numRef>
              <c:f>[1]Sheet1!$B$239:$D$239</c:f>
              <c:numCache>
                <c:formatCode>0%</c:formatCode>
                <c:ptCount val="3"/>
                <c:pt idx="0">
                  <c:v>0.548</c:v>
                </c:pt>
                <c:pt idx="1">
                  <c:v>0.561</c:v>
                </c:pt>
                <c:pt idx="2">
                  <c:v>0.562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019320"/>
        <c:axId val="2069166744"/>
      </c:lineChart>
      <c:catAx>
        <c:axId val="2069019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9166744"/>
        <c:crosses val="autoZero"/>
        <c:auto val="1"/>
        <c:lblAlgn val="ctr"/>
        <c:lblOffset val="100"/>
        <c:noMultiLvlLbl val="0"/>
      </c:catAx>
      <c:valAx>
        <c:axId val="206916674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901932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White/Anglo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0.18</c:v>
                </c:pt>
                <c:pt idx="1">
                  <c:v>0.16</c:v>
                </c:pt>
                <c:pt idx="2">
                  <c:v>0.17</c:v>
                </c:pt>
                <c:pt idx="3">
                  <c:v>0.16</c:v>
                </c:pt>
                <c:pt idx="4">
                  <c:v>0.15</c:v>
                </c:pt>
                <c:pt idx="5">
                  <c:v>0.16</c:v>
                </c:pt>
                <c:pt idx="6">
                  <c:v>0.15</c:v>
                </c:pt>
                <c:pt idx="7">
                  <c:v>0.14</c:v>
                </c:pt>
                <c:pt idx="8">
                  <c:v>0.11</c:v>
                </c:pt>
                <c:pt idx="9">
                  <c:v>0.19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White/Armenian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0.31</c:v>
                </c:pt>
                <c:pt idx="1">
                  <c:v>0.32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0.32</c:v>
                </c:pt>
                <c:pt idx="6">
                  <c:v>0.34</c:v>
                </c:pt>
                <c:pt idx="7">
                  <c:v>0.36</c:v>
                </c:pt>
                <c:pt idx="8">
                  <c:v>0.34</c:v>
                </c:pt>
                <c:pt idx="9">
                  <c:v>0.32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0.24</c:v>
                </c:pt>
                <c:pt idx="6">
                  <c:v>0.23</c:v>
                </c:pt>
                <c:pt idx="7">
                  <c:v>0.23</c:v>
                </c:pt>
                <c:pt idx="8">
                  <c:v>0.22</c:v>
                </c:pt>
                <c:pt idx="9">
                  <c:v>0.21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</c:v>
                </c:pt>
                <c:pt idx="6">
                  <c:v>0.1</c:v>
                </c:pt>
                <c:pt idx="7">
                  <c:v>0.09</c:v>
                </c:pt>
                <c:pt idx="8">
                  <c:v>0.08</c:v>
                </c:pt>
                <c:pt idx="9">
                  <c:v>0.08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Sheet1!$H$2:$H$11</c:f>
              <c:numCache>
                <c:formatCode>0%</c:formatCode>
                <c:ptCount val="10"/>
                <c:pt idx="0">
                  <c:v>0.08</c:v>
                </c:pt>
                <c:pt idx="1">
                  <c:v>0.09</c:v>
                </c:pt>
                <c:pt idx="2">
                  <c:v>0.06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0.11</c:v>
                </c:pt>
                <c:pt idx="8">
                  <c:v>0.18</c:v>
                </c:pt>
                <c:pt idx="9">
                  <c:v>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981032"/>
        <c:axId val="2058984008"/>
      </c:lineChart>
      <c:catAx>
        <c:axId val="2058981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58984008"/>
        <c:crosses val="autoZero"/>
        <c:auto val="1"/>
        <c:lblAlgn val="ctr"/>
        <c:lblOffset val="100"/>
        <c:noMultiLvlLbl val="0"/>
      </c:catAx>
      <c:valAx>
        <c:axId val="2058984008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56632297868254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58981032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White/Anglo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0.16</c:v>
                </c:pt>
                <c:pt idx="1">
                  <c:v>0.17</c:v>
                </c:pt>
                <c:pt idx="2">
                  <c:v>0.16</c:v>
                </c:pt>
                <c:pt idx="3">
                  <c:v>0.18</c:v>
                </c:pt>
                <c:pt idx="4">
                  <c:v>0.17</c:v>
                </c:pt>
                <c:pt idx="5">
                  <c:v>0.19</c:v>
                </c:pt>
                <c:pt idx="6">
                  <c:v>0.18</c:v>
                </c:pt>
                <c:pt idx="7">
                  <c:v>0.17</c:v>
                </c:pt>
                <c:pt idx="8">
                  <c:v>0.2</c:v>
                </c:pt>
                <c:pt idx="9">
                  <c:v>0.17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White/Armenian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0.38</c:v>
                </c:pt>
                <c:pt idx="1">
                  <c:v>0.35</c:v>
                </c:pt>
                <c:pt idx="2">
                  <c:v>0.32</c:v>
                </c:pt>
                <c:pt idx="3">
                  <c:v>0.31</c:v>
                </c:pt>
                <c:pt idx="4">
                  <c:v>0.31</c:v>
                </c:pt>
                <c:pt idx="5">
                  <c:v>0.39</c:v>
                </c:pt>
                <c:pt idx="6">
                  <c:v>0.43</c:v>
                </c:pt>
                <c:pt idx="7">
                  <c:v>0.44</c:v>
                </c:pt>
                <c:pt idx="8">
                  <c:v>0.45</c:v>
                </c:pt>
                <c:pt idx="9">
                  <c:v>0.48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0.21</c:v>
                </c:pt>
                <c:pt idx="1">
                  <c:v>0.23</c:v>
                </c:pt>
                <c:pt idx="2">
                  <c:v>0.26</c:v>
                </c:pt>
                <c:pt idx="3">
                  <c:v>0.25</c:v>
                </c:pt>
                <c:pt idx="4">
                  <c:v>0.24</c:v>
                </c:pt>
                <c:pt idx="5">
                  <c:v>0.24</c:v>
                </c:pt>
                <c:pt idx="6">
                  <c:v>0.22</c:v>
                </c:pt>
                <c:pt idx="7">
                  <c:v>0.21</c:v>
                </c:pt>
                <c:pt idx="8">
                  <c:v>0.15</c:v>
                </c:pt>
                <c:pt idx="9">
                  <c:v>0.16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0.08</c:v>
                </c:pt>
                <c:pt idx="1">
                  <c:v>0.08</c:v>
                </c:pt>
                <c:pt idx="2">
                  <c:v>0.09</c:v>
                </c:pt>
                <c:pt idx="3">
                  <c:v>0.1</c:v>
                </c:pt>
                <c:pt idx="4">
                  <c:v>0.11</c:v>
                </c:pt>
                <c:pt idx="5">
                  <c:v>0.09</c:v>
                </c:pt>
                <c:pt idx="6">
                  <c:v>0.08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Sheet1!$H$2:$H$11</c:f>
              <c:numCache>
                <c:formatCode>0%</c:formatCode>
                <c:ptCount val="10"/>
                <c:pt idx="0">
                  <c:v>0.13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0.13</c:v>
                </c:pt>
                <c:pt idx="5">
                  <c:v>0.0399999999999999</c:v>
                </c:pt>
                <c:pt idx="6">
                  <c:v>0.05</c:v>
                </c:pt>
                <c:pt idx="7">
                  <c:v>0.05</c:v>
                </c:pt>
                <c:pt idx="8">
                  <c:v>0.0699999999999999</c:v>
                </c:pt>
                <c:pt idx="9">
                  <c:v>0.0599999999999999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050904"/>
        <c:axId val="2059053880"/>
      </c:lineChart>
      <c:catAx>
        <c:axId val="205905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59053880"/>
        <c:crosses val="autoZero"/>
        <c:auto val="1"/>
        <c:lblAlgn val="ctr"/>
        <c:lblOffset val="100"/>
        <c:noMultiLvlLbl val="0"/>
      </c:catAx>
      <c:valAx>
        <c:axId val="2059053880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Noncredit Students</a:t>
                </a:r>
              </a:p>
            </c:rich>
          </c:tx>
          <c:layout>
            <c:manualLayout>
              <c:xMode val="edge"/>
              <c:yMode val="edge"/>
              <c:x val="0.056632297868254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59050904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0.27</c:v>
                </c:pt>
                <c:pt idx="1">
                  <c:v>0.31</c:v>
                </c:pt>
                <c:pt idx="2">
                  <c:v>0.28</c:v>
                </c:pt>
                <c:pt idx="3">
                  <c:v>0.3</c:v>
                </c:pt>
                <c:pt idx="4">
                  <c:v>0.27</c:v>
                </c:pt>
                <c:pt idx="5">
                  <c:v>0.32</c:v>
                </c:pt>
                <c:pt idx="6">
                  <c:v>0.38</c:v>
                </c:pt>
                <c:pt idx="7">
                  <c:v>0.41</c:v>
                </c:pt>
                <c:pt idx="8">
                  <c:v>0.45</c:v>
                </c:pt>
                <c:pt idx="9">
                  <c:v>0.44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to 39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0.49</c:v>
                </c:pt>
                <c:pt idx="1">
                  <c:v>0.52</c:v>
                </c:pt>
                <c:pt idx="2">
                  <c:v>0.49</c:v>
                </c:pt>
                <c:pt idx="3">
                  <c:v>0.52</c:v>
                </c:pt>
                <c:pt idx="4">
                  <c:v>0.52</c:v>
                </c:pt>
                <c:pt idx="5">
                  <c:v>0.49</c:v>
                </c:pt>
                <c:pt idx="6">
                  <c:v>0.47</c:v>
                </c:pt>
                <c:pt idx="7">
                  <c:v>0.46</c:v>
                </c:pt>
                <c:pt idx="8">
                  <c:v>0.45</c:v>
                </c:pt>
                <c:pt idx="9">
                  <c:v>0.42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 or More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0.24</c:v>
                </c:pt>
                <c:pt idx="1">
                  <c:v>0.17</c:v>
                </c:pt>
                <c:pt idx="2">
                  <c:v>0.23</c:v>
                </c:pt>
                <c:pt idx="3">
                  <c:v>0.18</c:v>
                </c:pt>
                <c:pt idx="4">
                  <c:v>0.21</c:v>
                </c:pt>
                <c:pt idx="5">
                  <c:v>0.19</c:v>
                </c:pt>
                <c:pt idx="6">
                  <c:v>0.15</c:v>
                </c:pt>
                <c:pt idx="7">
                  <c:v>0.13</c:v>
                </c:pt>
                <c:pt idx="8">
                  <c:v>0.1</c:v>
                </c:pt>
                <c:pt idx="9">
                  <c:v>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090648"/>
        <c:axId val="2059093736"/>
      </c:lineChart>
      <c:catAx>
        <c:axId val="2059090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59093736"/>
        <c:crosses val="autoZero"/>
        <c:auto val="1"/>
        <c:lblAlgn val="ctr"/>
        <c:lblOffset val="100"/>
        <c:noMultiLvlLbl val="0"/>
      </c:catAx>
      <c:valAx>
        <c:axId val="2059093736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42912785673132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59090648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405014883810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0.31</c:v>
                </c:pt>
                <c:pt idx="1">
                  <c:v>0.33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  <c:pt idx="6">
                  <c:v>0.35</c:v>
                </c:pt>
                <c:pt idx="7">
                  <c:v>0.37</c:v>
                </c:pt>
                <c:pt idx="8">
                  <c:v>0.36</c:v>
                </c:pt>
                <c:pt idx="9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130888"/>
        <c:axId val="2059133976"/>
      </c:lineChart>
      <c:catAx>
        <c:axId val="2059130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59133976"/>
        <c:crosses val="autoZero"/>
        <c:auto val="1"/>
        <c:lblAlgn val="ctr"/>
        <c:lblOffset val="100"/>
        <c:noMultiLvlLbl val="0"/>
      </c:catAx>
      <c:valAx>
        <c:axId val="2059133976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Full-Time</a:t>
                </a:r>
              </a:p>
            </c:rich>
          </c:tx>
          <c:layout>
            <c:manualLayout>
              <c:xMode val="edge"/>
              <c:yMode val="edge"/>
              <c:x val="0.042912785673132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59130888"/>
        <c:crosses val="autoZero"/>
        <c:crossBetween val="between"/>
        <c:majorUnit val="0.1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21599049356635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Born in US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0.41</c:v>
                </c:pt>
                <c:pt idx="1">
                  <c:v>0.36</c:v>
                </c:pt>
                <c:pt idx="2">
                  <c:v>0.44</c:v>
                </c:pt>
                <c:pt idx="3">
                  <c:v>0.41</c:v>
                </c:pt>
                <c:pt idx="4">
                  <c:v>0.4</c:v>
                </c:pt>
                <c:pt idx="5">
                  <c:v>0.43</c:v>
                </c:pt>
                <c:pt idx="6">
                  <c:v>0.47</c:v>
                </c:pt>
                <c:pt idx="7">
                  <c:v>0.53</c:v>
                </c:pt>
                <c:pt idx="8">
                  <c:v>0.53</c:v>
                </c:pt>
                <c:pt idx="9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 First Language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0.34</c:v>
                </c:pt>
                <c:pt idx="1">
                  <c:v>0.29</c:v>
                </c:pt>
                <c:pt idx="2">
                  <c:v>0.36</c:v>
                </c:pt>
                <c:pt idx="3">
                  <c:v>0.32</c:v>
                </c:pt>
                <c:pt idx="4">
                  <c:v>0.3</c:v>
                </c:pt>
                <c:pt idx="5">
                  <c:v>0.32</c:v>
                </c:pt>
                <c:pt idx="6">
                  <c:v>0.36</c:v>
                </c:pt>
                <c:pt idx="7">
                  <c:v>0.39</c:v>
                </c:pt>
                <c:pt idx="8">
                  <c:v>0.39</c:v>
                </c:pt>
                <c:pt idx="9">
                  <c:v>0.38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992584"/>
        <c:axId val="2060995672"/>
      </c:lineChart>
      <c:catAx>
        <c:axId val="2060992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0995672"/>
        <c:crosses val="autoZero"/>
        <c:auto val="1"/>
        <c:lblAlgn val="ctr"/>
        <c:lblOffset val="100"/>
        <c:noMultiLvlLbl val="0"/>
      </c:catAx>
      <c:valAx>
        <c:axId val="2060995672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0992584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21599049356635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Born in US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0927045323602842"/>
                  <c:y val="0.1004709605988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Spring 2009</c:v>
                </c:pt>
                <c:pt idx="1">
                  <c:v>Spring 2010</c:v>
                </c:pt>
                <c:pt idx="2">
                  <c:v>Spring 2011</c:v>
                </c:pt>
                <c:pt idx="3">
                  <c:v>Spring 2012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0.17</c:v>
                </c:pt>
                <c:pt idx="2">
                  <c:v>0.23</c:v>
                </c:pt>
                <c:pt idx="3">
                  <c:v>0.34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 First Language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293747599385443"/>
                  <c:y val="-0.1108199788559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Spring 2009</c:v>
                </c:pt>
                <c:pt idx="1">
                  <c:v>Spring 2010</c:v>
                </c:pt>
                <c:pt idx="2">
                  <c:v>Spring 2011</c:v>
                </c:pt>
                <c:pt idx="3">
                  <c:v>Spring 2012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0.22</c:v>
                </c:pt>
                <c:pt idx="2">
                  <c:v>0.24</c:v>
                </c:pt>
                <c:pt idx="3">
                  <c:v>0.28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054472"/>
        <c:axId val="2061057560"/>
      </c:lineChart>
      <c:catAx>
        <c:axId val="206105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61057560"/>
        <c:crosses val="autoZero"/>
        <c:auto val="1"/>
        <c:lblAlgn val="ctr"/>
        <c:lblOffset val="100"/>
        <c:noMultiLvlLbl val="0"/>
      </c:catAx>
      <c:valAx>
        <c:axId val="2061057560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Noncredit Students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1054472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645494766660265"/>
          <c:y val="0.00310478696760919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317C20-8F6A-334D-8C4E-712F9E635108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6A77-E094-974D-836A-9D2E503850A9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B4A518-B9F4-9C41-8D59-3880E7EF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4648200"/>
            <a:ext cx="8686800" cy="1963738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DE1B-C8FE-5F49-927E-3E15C3FCB7ED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DF7F-253D-BA43-9E1A-62A5007F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3DA-5460-6941-BCD9-D9F951DF0787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FD21-4AE3-814B-8D23-CD6F6695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2ECB-D0A5-F248-9EC9-A65CC57744C7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B897-91D9-1647-A0CD-0FCFD56F7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0613-C3D7-F641-9766-6562FA114D7B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BDB8-5C58-DC40-9DE3-1FE2FCF07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5638-AED6-4D47-8158-BE4EC5416E1E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081-A46A-704F-8506-E10C0E9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7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6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1826A9E-4C46-7348-8440-7ED5C168BC85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21EC4E-332A-3547-8664-C839054ECDC4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082-8C3A-054D-85B5-07844C11A5C7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24FA-96C1-8F4C-B1E2-FC4BEAD3D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F89F-5F63-264D-BC90-CD84D0E73F13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8E55-47BD-BF48-9250-CCA1F349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1547-E35B-DD4F-8F0B-066CF2AF9B49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386D-BEA1-F04D-807C-7579CE84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B4C9-D712-974E-9BF3-C3C73AAF8D30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BC8C-D569-8A47-BB9D-E48C7291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Snip Diagonal Corner Rectangle 7"/>
          <p:cNvSpPr/>
          <p:nvPr/>
        </p:nvSpPr>
        <p:spPr>
          <a:xfrm flipV="1">
            <a:off x="4648200" y="228600"/>
            <a:ext cx="4251325" cy="6388100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ED17-2AED-8C46-A2E1-D14E9D9A81F9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EEC831-589D-BF4B-9DA4-E79FDB78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18B134-1F60-2546-9873-016B11B827F3}" type="datetimeFigureOut">
              <a:rPr lang="en-US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D339C7-7A5C-644E-BC30-F5E1BC11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50" r:id="rId12"/>
    <p:sldLayoutId id="2147483862" r:id="rId13"/>
    <p:sldLayoutId id="21474838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200" kern="1200">
          <a:solidFill>
            <a:srgbClr val="17457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000" kern="1200">
          <a:solidFill>
            <a:srgbClr val="17457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6.xml"/><Relationship Id="rId3" Type="http://schemas.openxmlformats.org/officeDocument/2006/relationships/chart" Target="../charts/char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371600" y="3913188"/>
            <a:ext cx="5867400" cy="1470025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5397500"/>
            <a:ext cx="5867400" cy="57308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74576"/>
                </a:solidFill>
                <a:latin typeface="Corbel" charset="0"/>
              </a:rPr>
              <a:t>Team A Meeting  -  </a:t>
            </a:r>
            <a:r>
              <a:rPr lang="en-US" dirty="0" smtClean="0">
                <a:solidFill>
                  <a:srgbClr val="174576"/>
                </a:solidFill>
                <a:latin typeface="Corbel" charset="0"/>
              </a:rPr>
              <a:t>October 10, 2012</a:t>
            </a:r>
            <a:endParaRPr lang="en-US" dirty="0">
              <a:solidFill>
                <a:srgbClr val="174576"/>
              </a:solidFill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664681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Employed Hours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499685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Unit Load (Units Attempted)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090364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Student Language and Origin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945522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Noncredit Student Language and Origin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578085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475891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Internet Access: Credit and Noncredit Students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Mobile Device Access: Credit and Noncredit </a:t>
            </a:r>
            <a:r>
              <a:rPr lang="en-US" dirty="0" smtClean="0">
                <a:latin typeface="Corbel" charset="0"/>
              </a:rPr>
              <a:t>Students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723288"/>
              </p:ext>
            </p:extLst>
          </p:nvPr>
        </p:nvGraphicFramePr>
        <p:xfrm>
          <a:off x="1039813" y="2503488"/>
          <a:ext cx="7067550" cy="377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Basic Skills Enrollments and Success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434146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Student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“Student Views 2012”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Problems Enrolling in Classes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38909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  <a:p>
            <a:pPr eaLnBrk="1" hangingPunct="1"/>
            <a:r>
              <a:rPr lang="en-US">
                <a:latin typeface="Corbel" charset="0"/>
              </a:rPr>
              <a:t>Institutional Effectiveness Indicators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Instructional Program Needs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973720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Student Services Needs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797167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Parking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381260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Safety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314841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(Credit Students) – Spring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920729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(Noncredit Students) – Spring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846596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Faculty/Staff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Views 2011”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with Governance 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528283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Superintendent/President–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048280"/>
              </p:ext>
            </p:extLst>
          </p:nvPr>
        </p:nvGraphicFramePr>
        <p:xfrm>
          <a:off x="501650" y="2519363"/>
          <a:ext cx="8204200" cy="38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Board of Trustees–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793420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Demographics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Profile 2012”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Instruction–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399557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Student Services 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869360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Institutional Effectiveness 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616168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Human Resources – Fall 2010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983458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Physical Resources 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9866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Technology 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12772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Financial Resources 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936745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Communication – Fall </a:t>
            </a:r>
            <a:r>
              <a:rPr lang="en-US" dirty="0" smtClean="0">
                <a:latin typeface="Corbel" charset="0"/>
              </a:rPr>
              <a:t>2011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9241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Institutional Effectiveness Indicators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“Institutional Effectiveness Report 2011-2012”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Effectiveness Indicators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63448"/>
              </p:ext>
            </p:extLst>
          </p:nvPr>
        </p:nvGraphicFramePr>
        <p:xfrm>
          <a:off x="1682750" y="2122099"/>
          <a:ext cx="5778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FTES</a:t>
            </a:r>
          </a:p>
        </p:txBody>
      </p:sp>
      <p:graphicFrame>
        <p:nvGraphicFramePr>
          <p:cNvPr id="1945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319756"/>
              </p:ext>
            </p:extLst>
          </p:nvPr>
        </p:nvGraphicFramePr>
        <p:xfrm>
          <a:off x="488950" y="2562225"/>
          <a:ext cx="82296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Worksheet" r:id="rId3" imgW="8229600" imgH="3949700" progId="Excel.Sheet.8">
                  <p:embed/>
                </p:oleObj>
              </mc:Choice>
              <mc:Fallback>
                <p:oleObj name="Worksheet" r:id="rId3" imgW="8229600" imgH="394970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62225"/>
                        <a:ext cx="82296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Transfer Rate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05618"/>
              </p:ext>
            </p:extLst>
          </p:nvPr>
        </p:nvGraphicFramePr>
        <p:xfrm>
          <a:off x="878295" y="2140484"/>
          <a:ext cx="7387410" cy="405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ARCC Indicators: Student Progress &amp; Achievement Rate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620163"/>
              </p:ext>
            </p:extLst>
          </p:nvPr>
        </p:nvGraphicFramePr>
        <p:xfrm>
          <a:off x="868053" y="2140485"/>
          <a:ext cx="7407894" cy="407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ARCC Indicators: Persistence Rate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957538"/>
              </p:ext>
            </p:extLst>
          </p:nvPr>
        </p:nvGraphicFramePr>
        <p:xfrm>
          <a:off x="781050" y="2171209"/>
          <a:ext cx="7581900" cy="413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ARCC Indicators: Students Earning 30 Units or More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413459"/>
              </p:ext>
            </p:extLst>
          </p:nvPr>
        </p:nvGraphicFramePr>
        <p:xfrm>
          <a:off x="781050" y="2068794"/>
          <a:ext cx="7581900" cy="413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ARCC Indicators: Improvement Rates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22050"/>
              </p:ext>
            </p:extLst>
          </p:nvPr>
        </p:nvGraphicFramePr>
        <p:xfrm>
          <a:off x="259041" y="1633719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261380"/>
              </p:ext>
            </p:extLst>
          </p:nvPr>
        </p:nvGraphicFramePr>
        <p:xfrm>
          <a:off x="3148291" y="4148319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“Campus Profile 2012” (demographics, success, staff, fiscal)</a:t>
            </a:r>
          </a:p>
          <a:p>
            <a:r>
              <a:rPr lang="en-US" dirty="0" smtClean="0"/>
              <a:t>“Student Views 2012” (Spring student survey results)</a:t>
            </a:r>
          </a:p>
          <a:p>
            <a:r>
              <a:rPr lang="en-US" dirty="0" smtClean="0"/>
              <a:t>“Campus Views 2011” (Fall faculty/staff survey results)</a:t>
            </a:r>
          </a:p>
          <a:p>
            <a:r>
              <a:rPr lang="en-US" dirty="0" smtClean="0"/>
              <a:t>“Institutional Effectiveness Report 2011-2012” (state accountability indicators)</a:t>
            </a:r>
          </a:p>
          <a:p>
            <a:endParaRPr lang="en-US" dirty="0"/>
          </a:p>
          <a:p>
            <a:r>
              <a:rPr lang="en-US" dirty="0" smtClean="0"/>
              <a:t>Research &amp; Planning web page</a:t>
            </a:r>
          </a:p>
          <a:p>
            <a:pPr marL="0" indent="0" algn="ctr">
              <a:buNone/>
            </a:pPr>
            <a:r>
              <a:rPr lang="en-US" i="1" dirty="0" smtClean="0"/>
              <a:t>http://</a:t>
            </a:r>
            <a:r>
              <a:rPr lang="en-US" i="1" dirty="0" err="1" smtClean="0"/>
              <a:t>www.glendale.edu</a:t>
            </a:r>
            <a:r>
              <a:rPr lang="en-US" i="1" dirty="0" smtClean="0"/>
              <a:t>/</a:t>
            </a:r>
            <a:r>
              <a:rPr lang="en-US" i="1" dirty="0" err="1" smtClean="0"/>
              <a:t>research&amp;planning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5983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Credit Students</a:t>
            </a:r>
          </a:p>
        </p:txBody>
      </p:sp>
      <p:graphicFrame>
        <p:nvGraphicFramePr>
          <p:cNvPr id="2048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404502"/>
              </p:ext>
            </p:extLst>
          </p:nvPr>
        </p:nvGraphicFramePr>
        <p:xfrm>
          <a:off x="488950" y="2555875"/>
          <a:ext cx="822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Worksheet" r:id="rId3" imgW="8229600" imgH="3886200" progId="Excel.Sheet.8">
                  <p:embed/>
                </p:oleObj>
              </mc:Choice>
              <mc:Fallback>
                <p:oleObj name="Worksheet" r:id="rId3" imgW="8229600" imgH="388620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55875"/>
                        <a:ext cx="82296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30005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505961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846010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169748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1076</TotalTime>
  <Words>733</Words>
  <Application>Microsoft Macintosh PowerPoint</Application>
  <PresentationFormat>On-screen Show (4:3)</PresentationFormat>
  <Paragraphs>213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Pixel</vt:lpstr>
      <vt:lpstr>Worksheet</vt:lpstr>
      <vt:lpstr>Trends for Planning</vt:lpstr>
      <vt:lpstr>Trends for Planning</vt:lpstr>
      <vt:lpstr>Demographics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Institutional Effectiveness Indicators</vt:lpstr>
      <vt:lpstr>Effectiveness Indicators</vt:lpstr>
      <vt:lpstr>Transfer Rate</vt:lpstr>
      <vt:lpstr>ARCC Indicators: Student Progress &amp; Achievement Rate</vt:lpstr>
      <vt:lpstr>ARCC Indicators: Persistence Rate</vt:lpstr>
      <vt:lpstr>ARCC Indicators: Students Earning 30 Units or More</vt:lpstr>
      <vt:lpstr>ARCC Indicators: Improvement Rates</vt:lpstr>
      <vt:lpstr>Resources</vt:lpstr>
    </vt:vector>
  </TitlesOfParts>
  <Company>GCC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Karpp</dc:creator>
  <cp:lastModifiedBy>Edward Karpp</cp:lastModifiedBy>
  <cp:revision>108</cp:revision>
  <dcterms:created xsi:type="dcterms:W3CDTF">2011-11-04T21:39:32Z</dcterms:created>
  <dcterms:modified xsi:type="dcterms:W3CDTF">2012-10-01T17:36:59Z</dcterms:modified>
</cp:coreProperties>
</file>