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59" r:id="rId8"/>
    <p:sldId id="258" r:id="rId9"/>
    <p:sldId id="257" r:id="rId10"/>
    <p:sldId id="261" r:id="rId11"/>
    <p:sldId id="263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2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927C-A546-44C0-9D16-4E32DAA080D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860A-42E4-49C7-8E58-71D49801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Retention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 are my students?</a:t>
            </a:r>
          </a:p>
        </p:txBody>
      </p:sp>
    </p:spTree>
    <p:extLst>
      <p:ext uri="{BB962C8B-B14F-4D97-AF65-F5344CB8AC3E}">
        <p14:creationId xmlns:p14="http://schemas.microsoft.com/office/powerpoint/2010/main" val="282579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smtClean="0"/>
              <a:t>Activity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challenging behaviors that your students exhibit?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5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one of the challenges </a:t>
            </a:r>
          </a:p>
          <a:p>
            <a:r>
              <a:rPr lang="en-US" dirty="0" smtClean="0"/>
              <a:t>Discuss ways in which you can surmount these challenges, either by instructional techniques, classroom management procedures, etc.</a:t>
            </a:r>
          </a:p>
          <a:p>
            <a:r>
              <a:rPr lang="en-US" dirty="0" smtClean="0"/>
              <a:t>Select one member of your group to share out with the “class”.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ideas to share</a:t>
            </a:r>
          </a:p>
          <a:p>
            <a:r>
              <a:rPr lang="en-US" dirty="0" smtClean="0"/>
              <a:t>More tough issues to address and ways to do so</a:t>
            </a:r>
          </a:p>
          <a:p>
            <a:r>
              <a:rPr lang="en-US" dirty="0" smtClean="0"/>
              <a:t>Plans for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Becker, Liza A. (2011) Noncredit to credit transitioning matters for adult ESL learners in a California community college. In T. </a:t>
            </a:r>
            <a:r>
              <a:rPr lang="en-US" sz="5600" dirty="0" err="1"/>
              <a:t>H.Bers</a:t>
            </a:r>
            <a:r>
              <a:rPr lang="en-US" sz="5600" dirty="0"/>
              <a:t> &amp; H. D. Calhoun (Eds.), </a:t>
            </a:r>
            <a:r>
              <a:rPr lang="en-US" sz="5600" i="1" dirty="0"/>
              <a:t>New Directions for Community Colleges</a:t>
            </a:r>
            <a:r>
              <a:rPr lang="en-US" sz="5600" dirty="0"/>
              <a:t> (pp.15-26).</a:t>
            </a:r>
            <a:r>
              <a:rPr lang="en-US" sz="5600" dirty="0" err="1"/>
              <a:t>doi</a:t>
            </a:r>
            <a:r>
              <a:rPr lang="en-US" sz="5600" dirty="0"/>
              <a:t>: 10.1002/cc </a:t>
            </a:r>
            <a:endParaRPr lang="en-US" sz="5600" dirty="0" smtClean="0"/>
          </a:p>
          <a:p>
            <a:r>
              <a:rPr lang="en-US" sz="5600" dirty="0"/>
              <a:t>Campbell, C. &amp; Shaw, V. (1994).  Language anxiety and gender differences in adult second language learners: Exploring the relationship. In Carol A. Klee (Ed.).  </a:t>
            </a:r>
            <a:r>
              <a:rPr lang="en-US" sz="5600" i="1" dirty="0"/>
              <a:t>Faces in a crowd: The individual learner in multi-section courses </a:t>
            </a:r>
            <a:r>
              <a:rPr lang="en-US" sz="5600" dirty="0"/>
              <a:t>(pp. 215-240).  Boston, MA: </a:t>
            </a:r>
            <a:r>
              <a:rPr lang="en-US" sz="5600" dirty="0" err="1"/>
              <a:t>Heinle</a:t>
            </a:r>
            <a:r>
              <a:rPr lang="en-US" sz="5600" dirty="0"/>
              <a:t> &amp; </a:t>
            </a:r>
            <a:r>
              <a:rPr lang="en-US" sz="5600" dirty="0" err="1" smtClean="0"/>
              <a:t>Heinle</a:t>
            </a:r>
            <a:endParaRPr lang="en-US" sz="5600" dirty="0" smtClean="0"/>
          </a:p>
          <a:p>
            <a:pPr hangingPunct="0"/>
            <a:r>
              <a:rPr lang="en-US" sz="5600" dirty="0" err="1"/>
              <a:t>Kanno</a:t>
            </a:r>
            <a:r>
              <a:rPr lang="en-US" sz="5600" dirty="0"/>
              <a:t>, Y., &amp; Varghese, M. M. (2010). Immigrant and refugee ESL students’ challenges in accessing four-year college education: From language policy to educational policy. </a:t>
            </a:r>
            <a:r>
              <a:rPr lang="en-US" sz="5600" i="1" dirty="0"/>
              <a:t>Journal of Language, Identity, and Education, 9</a:t>
            </a:r>
            <a:r>
              <a:rPr lang="en-US" sz="5600" dirty="0"/>
              <a:t>, 310-328</a:t>
            </a:r>
          </a:p>
          <a:p>
            <a:pPr hangingPunct="0"/>
            <a:r>
              <a:rPr lang="en-US" sz="5600" dirty="0"/>
              <a:t>Kim, T. (2011). Sociocultural dynamics of ESL learning (de)motivation: An activity theory analysis of two adult Korean immigrants. </a:t>
            </a:r>
            <a:r>
              <a:rPr lang="en-US" sz="5600" i="1" dirty="0" err="1"/>
              <a:t>Candadian</a:t>
            </a:r>
            <a:r>
              <a:rPr lang="en-US" sz="5600" i="1" dirty="0"/>
              <a:t> Modern Language Review</a:t>
            </a:r>
            <a:r>
              <a:rPr lang="en-US" sz="5600" dirty="0"/>
              <a:t>, </a:t>
            </a:r>
            <a:r>
              <a:rPr lang="en-US" sz="5600" i="1" dirty="0"/>
              <a:t>67</a:t>
            </a:r>
            <a:r>
              <a:rPr lang="en-US" sz="5600" dirty="0"/>
              <a:t>(), 91-122</a:t>
            </a:r>
            <a:r>
              <a:rPr lang="en-US" sz="5600" dirty="0" smtClean="0"/>
              <a:t>.</a:t>
            </a:r>
          </a:p>
          <a:p>
            <a:pPr hangingPunct="0"/>
            <a:r>
              <a:rPr lang="en-US" sz="5600" dirty="0"/>
              <a:t>Lambert, O. (2008). Who are our students? Measuring learner characteristics in adult immigrants studying English. </a:t>
            </a:r>
            <a:r>
              <a:rPr lang="en-US" sz="5600" i="1" dirty="0"/>
              <a:t>Adult Basic Education and Literacy Journal, 2</a:t>
            </a:r>
            <a:r>
              <a:rPr lang="en-US" sz="5600" dirty="0"/>
              <a:t>, </a:t>
            </a:r>
            <a:r>
              <a:rPr lang="en-US" sz="5600" dirty="0" smtClean="0"/>
              <a:t>162-173</a:t>
            </a:r>
            <a:endParaRPr lang="en-US" sz="5600" dirty="0"/>
          </a:p>
          <a:p>
            <a:r>
              <a:rPr lang="en-US" sz="5600" dirty="0"/>
              <a:t>Menard-Warwick, J.  (2004). “I always had the desire to progress a little”: Gendered narratives of immigrant language learners.  </a:t>
            </a:r>
            <a:r>
              <a:rPr lang="en-US" sz="5600" i="1" dirty="0"/>
              <a:t>Journal of Language, Identity, and Education, 3, </a:t>
            </a:r>
            <a:r>
              <a:rPr lang="en-US" sz="5600" dirty="0"/>
              <a:t>295-311.  Retrieved from </a:t>
            </a:r>
            <a:r>
              <a:rPr lang="en-US" sz="5600" u="sng" dirty="0">
                <a:hlinkClick r:id="rId2"/>
              </a:rPr>
              <a:t>http://www.eric.ed.gov</a:t>
            </a:r>
            <a:r>
              <a:rPr lang="en-US" sz="5600" u="sng" dirty="0" smtClean="0">
                <a:hlinkClick r:id="rId2"/>
              </a:rPr>
              <a:t>/</a:t>
            </a:r>
            <a:endParaRPr lang="en-US" sz="5600" u="sng" dirty="0" smtClean="0"/>
          </a:p>
          <a:p>
            <a:r>
              <a:rPr lang="en-US" sz="5600" dirty="0"/>
              <a:t>O’Donnell, V., &amp; </a:t>
            </a:r>
            <a:r>
              <a:rPr lang="en-US" sz="5600" dirty="0" err="1"/>
              <a:t>Tobbell</a:t>
            </a:r>
            <a:r>
              <a:rPr lang="en-US" sz="5600" dirty="0"/>
              <a:t>, J. (2007). The transition of adult education students to higher education: Legitimate peripheral participation in a community of practice? </a:t>
            </a:r>
            <a:r>
              <a:rPr lang="en-US" sz="5600" i="1" dirty="0"/>
              <a:t>Adult Education Quarterly, 57</a:t>
            </a:r>
            <a:r>
              <a:rPr lang="en-US" sz="5600" dirty="0"/>
              <a:t>(312). </a:t>
            </a:r>
            <a:r>
              <a:rPr lang="en-US" sz="5600" dirty="0" err="1"/>
              <a:t>doi</a:t>
            </a:r>
            <a:r>
              <a:rPr lang="en-US" sz="5600" dirty="0"/>
              <a:t>: </a:t>
            </a:r>
            <a:r>
              <a:rPr lang="en-US" sz="5600" dirty="0" smtClean="0"/>
              <a:t>10.1177/0741713607302686</a:t>
            </a:r>
            <a:endParaRPr lang="en-US" sz="5600" u="sng" dirty="0" smtClean="0"/>
          </a:p>
          <a:p>
            <a:pPr hangingPunct="0"/>
            <a:r>
              <a:rPr lang="en-US" sz="5600" dirty="0"/>
              <a:t>Ramsey, K. &amp; Robyn, A. (1992).  </a:t>
            </a:r>
            <a:r>
              <a:rPr lang="en-US" sz="5600" i="1" dirty="0"/>
              <a:t>Preparing adult immigrants for work: The educational response in two communities</a:t>
            </a:r>
            <a:r>
              <a:rPr lang="en-US" sz="5600" dirty="0"/>
              <a:t> (Report: ED352454).  Berkeley, CA: National Center for Research in Vocational Education</a:t>
            </a:r>
          </a:p>
          <a:p>
            <a:pPr hangingPunct="0"/>
            <a:r>
              <a:rPr lang="en-US" sz="5600" dirty="0" err="1"/>
              <a:t>Razfar</a:t>
            </a:r>
            <a:r>
              <a:rPr lang="en-US" sz="5600" dirty="0"/>
              <a:t>, A. &amp; Simon, J. (2011). Course-taking patterns of Latino ESL students: Mobility and </a:t>
            </a:r>
          </a:p>
          <a:p>
            <a:pPr hangingPunct="0"/>
            <a:r>
              <a:rPr lang="en-US" sz="5600" dirty="0"/>
              <a:t>mainstreaming in urban community colleges in the united states. </a:t>
            </a:r>
            <a:r>
              <a:rPr lang="en-US" sz="5600" i="1" dirty="0"/>
              <a:t>TESOL Quarterly, 45</a:t>
            </a:r>
            <a:r>
              <a:rPr lang="en-US" sz="5600" dirty="0"/>
              <a:t>(4), 595-627</a:t>
            </a:r>
          </a:p>
          <a:p>
            <a:pPr hangingPunct="0"/>
            <a:r>
              <a:rPr lang="en-US" sz="5600" dirty="0" err="1" smtClean="0"/>
              <a:t>Tercanlioglu</a:t>
            </a:r>
            <a:r>
              <a:rPr lang="en-US" sz="5600" dirty="0"/>
              <a:t>, L. (2004). Achievement goal theory: A perspective on foreign-language-learners’ motivation. </a:t>
            </a:r>
            <a:r>
              <a:rPr lang="en-US" sz="5600" i="1" dirty="0"/>
              <a:t>TESL Canada Journal</a:t>
            </a:r>
            <a:r>
              <a:rPr lang="en-US" sz="5600" dirty="0"/>
              <a:t>, </a:t>
            </a:r>
            <a:r>
              <a:rPr lang="en-US" sz="5600" i="1" dirty="0"/>
              <a:t>21</a:t>
            </a:r>
            <a:r>
              <a:rPr lang="en-US" sz="5600" dirty="0"/>
              <a:t>(), 34-49. Retrieved from www.teslcanadajournal.ca</a:t>
            </a:r>
          </a:p>
          <a:p>
            <a:pPr hangingPunct="0"/>
            <a:r>
              <a:rPr lang="en-US" sz="5600" dirty="0" err="1"/>
              <a:t>Zacharakis</a:t>
            </a:r>
            <a:r>
              <a:rPr lang="en-US" sz="5600" dirty="0"/>
              <a:t>, J., Steichen, M., Diaz de </a:t>
            </a:r>
            <a:r>
              <a:rPr lang="en-US" sz="5600" dirty="0" err="1"/>
              <a:t>Sabates</a:t>
            </a:r>
            <a:r>
              <a:rPr lang="en-US" sz="5600" dirty="0"/>
              <a:t>, G. and Glass, D. (2011).  Understanding the experiences of adult learners: Content analysis of focus group data.  </a:t>
            </a:r>
            <a:r>
              <a:rPr lang="en-US" sz="5600" i="1" dirty="0"/>
              <a:t>Adult Basic Education and Literacy Journal, 5</a:t>
            </a:r>
            <a:r>
              <a:rPr lang="en-US" sz="5600" dirty="0"/>
              <a:t>, 84-95.  Retrieved from http://</a:t>
            </a:r>
            <a:r>
              <a:rPr lang="en-US" sz="5600" dirty="0" smtClean="0"/>
              <a:t>www.coabe.org/html/abeljournal.html</a:t>
            </a:r>
          </a:p>
          <a:p>
            <a:pPr marL="0" indent="0" hangingPunc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0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your group, make 6 sentences.  Every sentence must have a capital letter, a subject, a verb, and a period.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192691"/>
              </p:ext>
            </p:extLst>
          </p:nvPr>
        </p:nvGraphicFramePr>
        <p:xfrm>
          <a:off x="1600200" y="1828800"/>
          <a:ext cx="589788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497330"/>
                <a:gridCol w="4400550"/>
              </a:tblGrid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is he?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he do?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can he do?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does he work?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does he work?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he wear?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6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0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did mail carriers use to do?</a:t>
            </a:r>
            <a:br>
              <a:rPr lang="en-US" sz="3200" dirty="0" smtClean="0"/>
            </a:br>
            <a:r>
              <a:rPr lang="en-US" sz="3200" dirty="0" smtClean="0"/>
              <a:t>Use the vocabulary to make sentences with “used to”.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9418"/>
              </p:ext>
            </p:extLst>
          </p:nvPr>
        </p:nvGraphicFramePr>
        <p:xfrm>
          <a:off x="1611987" y="2356422"/>
          <a:ext cx="5897880" cy="3336988"/>
        </p:xfrm>
        <a:graphic>
          <a:graphicData uri="http://schemas.openxmlformats.org/drawingml/2006/table">
            <a:tbl>
              <a:tblPr firstRow="1" firstCol="1" bandRow="1"/>
              <a:tblGrid>
                <a:gridCol w="1497330"/>
                <a:gridCol w="4400550"/>
              </a:tblGrid>
              <a:tr h="615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425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1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95602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971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DUTIES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68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Persistence is always an issue with high risk student </a:t>
            </a:r>
            <a:r>
              <a:rPr lang="en-US" dirty="0" smtClean="0"/>
              <a:t>populations</a:t>
            </a:r>
          </a:p>
          <a:p>
            <a:r>
              <a:rPr lang="en-US" dirty="0" smtClean="0"/>
              <a:t>Persistence </a:t>
            </a:r>
            <a:r>
              <a:rPr lang="en-US" dirty="0"/>
              <a:t>is affected by student’s ability to manage positive and negative </a:t>
            </a:r>
            <a:r>
              <a:rPr lang="en-US" dirty="0" smtClean="0"/>
              <a:t>forces</a:t>
            </a:r>
          </a:p>
          <a:p>
            <a:r>
              <a:rPr lang="en-US" dirty="0" smtClean="0"/>
              <a:t>Lack </a:t>
            </a:r>
            <a:r>
              <a:rPr lang="en-US" dirty="0"/>
              <a:t>of discipline, fear, anxiety, and the inability to balance the demands of life </a:t>
            </a:r>
            <a:endParaRPr lang="en-US" dirty="0" smtClean="0"/>
          </a:p>
          <a:p>
            <a:r>
              <a:rPr lang="en-US" dirty="0"/>
              <a:t>Influence of cultural capital and cultural reproduction, “Equitable access does not mean equal success”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defined as task-oriented achieved higher test results than students whose motives related to self-esteem or work-avoidance (gender).</a:t>
            </a:r>
          </a:p>
          <a:p>
            <a:r>
              <a:rPr lang="en-US" dirty="0" smtClean="0"/>
              <a:t>Three different developmental levels: instrumental, socializing, and self-authorization - socializing learners need an “interpersonal connection” with the teacher in order to feel “comfortable”; these students focus on maintaining their own positive attitudes, hopefulness, and motivation to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Cohorts improve student persistence</a:t>
            </a:r>
          </a:p>
          <a:p>
            <a:r>
              <a:rPr lang="en-US" dirty="0" smtClean="0"/>
              <a:t>Students need support from school staff in terms of self-efficacy</a:t>
            </a:r>
          </a:p>
          <a:p>
            <a:r>
              <a:rPr lang="en-US" dirty="0"/>
              <a:t>Content should relate with real-life interests and obstacles and foster student empowerment, as well as address the needs of different types of learners </a:t>
            </a:r>
            <a:endParaRPr lang="en-US" dirty="0" smtClean="0"/>
          </a:p>
          <a:p>
            <a:r>
              <a:rPr lang="en-US" dirty="0" smtClean="0"/>
              <a:t>Establishment of real and attainable goals (object), desire for upward socio-economic mobility (self-constructed goals), and </a:t>
            </a:r>
            <a:r>
              <a:rPr lang="en-US" b="1" dirty="0" smtClean="0"/>
              <a:t>opportunities to assess progress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811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Student Retention</vt:lpstr>
      <vt:lpstr>PowerPoint Presentation</vt:lpstr>
      <vt:lpstr>In your group, make 6 sentences.  Every sentence must have a capital letter, a subject, a verb, and a period.</vt:lpstr>
      <vt:lpstr>PowerPoint Presentation</vt:lpstr>
      <vt:lpstr> What did mail carriers use to do? Use the vocabulary to make sentences with “used to”.</vt:lpstr>
      <vt:lpstr>What about you?</vt:lpstr>
      <vt:lpstr>Internal Factors</vt:lpstr>
      <vt:lpstr>Internal Factors</vt:lpstr>
      <vt:lpstr>External Factors</vt:lpstr>
      <vt:lpstr>Group Activity #1</vt:lpstr>
      <vt:lpstr>Group Activity #2</vt:lpstr>
      <vt:lpstr>Open Discussion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Retention</dc:title>
  <dc:creator>Alice</dc:creator>
  <cp:lastModifiedBy>Alice</cp:lastModifiedBy>
  <cp:revision>13</cp:revision>
  <dcterms:created xsi:type="dcterms:W3CDTF">2013-02-11T20:36:31Z</dcterms:created>
  <dcterms:modified xsi:type="dcterms:W3CDTF">2013-02-14T01:09:47Z</dcterms:modified>
</cp:coreProperties>
</file>