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328" r:id="rId6"/>
    <p:sldId id="301" r:id="rId7"/>
    <p:sldId id="310" r:id="rId8"/>
    <p:sldId id="324" r:id="rId9"/>
    <p:sldId id="327" r:id="rId10"/>
    <p:sldId id="325" r:id="rId11"/>
    <p:sldId id="326" r:id="rId12"/>
    <p:sldId id="330" r:id="rId13"/>
    <p:sldId id="302" r:id="rId14"/>
    <p:sldId id="304" r:id="rId15"/>
    <p:sldId id="313"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A3F54"/>
    <a:srgbClr val="002E42"/>
    <a:srgbClr val="ACC2DF"/>
    <a:srgbClr val="D0DBEC"/>
    <a:srgbClr val="4F6476"/>
    <a:srgbClr val="3B566A"/>
    <a:srgbClr val="005776"/>
    <a:srgbClr val="0065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52" autoAdjust="0"/>
    <p:restoredTop sz="87071" autoAdjust="0"/>
  </p:normalViewPr>
  <p:slideViewPr>
    <p:cSldViewPr>
      <p:cViewPr varScale="1">
        <p:scale>
          <a:sx n="40" d="100"/>
          <a:sy n="40" d="100"/>
        </p:scale>
        <p:origin x="-816" y="-96"/>
      </p:cViewPr>
      <p:guideLst>
        <p:guide orient="horz" pos="2160"/>
        <p:guide pos="2880"/>
      </p:guideLst>
    </p:cSldViewPr>
  </p:slideViewPr>
  <p:notesTextViewPr>
    <p:cViewPr>
      <p:scale>
        <a:sx n="3" d="2"/>
        <a:sy n="3" d="2"/>
      </p:scale>
      <p:origin x="0" y="0"/>
    </p:cViewPr>
  </p:notesTextViewPr>
  <p:sorterViewPr>
    <p:cViewPr>
      <p:scale>
        <a:sx n="66" d="100"/>
        <a:sy n="66" d="100"/>
      </p:scale>
      <p:origin x="0" y="6882"/>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429779AB-81DA-4BF0-8369-D35FC98F5D47}" type="datetimeFigureOut">
              <a:rPr lang="en-US"/>
              <a:pPr>
                <a:defRPr/>
              </a:pPr>
              <a:t>8/6/2013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C6701D95-F3D6-4845-8153-569CD359E058}" type="slidenum">
              <a:rPr lang="en-US"/>
              <a:pPr>
                <a:defRPr/>
              </a:pPr>
              <a:t>‹#›</a:t>
            </a:fld>
            <a:endParaRPr lang="en-US"/>
          </a:p>
        </p:txBody>
      </p:sp>
    </p:spTree>
    <p:extLst>
      <p:ext uri="{BB962C8B-B14F-4D97-AF65-F5344CB8AC3E}">
        <p14:creationId xmlns:p14="http://schemas.microsoft.com/office/powerpoint/2010/main" val="2146209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17B1CEA2-CB71-46B6-B67F-EE2F0C22A714}" type="datetimeFigureOut">
              <a:rPr lang="en-US"/>
              <a:pPr>
                <a:defRPr/>
              </a:pPr>
              <a:t>8/6/2013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06D99548-2840-4133-A781-CF2D9C8B93FB}" type="slidenum">
              <a:rPr lang="en-US"/>
              <a:pPr>
                <a:defRPr/>
              </a:pPr>
              <a:t>‹#›</a:t>
            </a:fld>
            <a:endParaRPr lang="en-US"/>
          </a:p>
        </p:txBody>
      </p:sp>
    </p:spTree>
    <p:extLst>
      <p:ext uri="{BB962C8B-B14F-4D97-AF65-F5344CB8AC3E}">
        <p14:creationId xmlns:p14="http://schemas.microsoft.com/office/powerpoint/2010/main" val="29558534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smtClean="0"/>
          </a:p>
        </p:txBody>
      </p:sp>
      <p:sp>
        <p:nvSpPr>
          <p:cNvPr id="4" name="Slide Number Placeholder 3"/>
          <p:cNvSpPr>
            <a:spLocks noGrp="1"/>
          </p:cNvSpPr>
          <p:nvPr>
            <p:ph type="sldNum" sz="quarter" idx="10"/>
          </p:nvPr>
        </p:nvSpPr>
        <p:spPr/>
        <p:txBody>
          <a:bodyPr/>
          <a:lstStyle/>
          <a:p>
            <a:pPr>
              <a:defRPr/>
            </a:pPr>
            <a:fld id="{06D99548-2840-4133-A781-CF2D9C8B93FB}" type="slidenum">
              <a:rPr lang="en-US" smtClean="0"/>
              <a:pPr>
                <a:defRPr/>
              </a:pPr>
              <a:t>1</a:t>
            </a:fld>
            <a:endParaRPr lang="en-US"/>
          </a:p>
        </p:txBody>
      </p:sp>
    </p:spTree>
    <p:extLst>
      <p:ext uri="{BB962C8B-B14F-4D97-AF65-F5344CB8AC3E}">
        <p14:creationId xmlns:p14="http://schemas.microsoft.com/office/powerpoint/2010/main" val="989221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time we are going to develop a capital management report. Estimated remaining life.</a:t>
            </a:r>
          </a:p>
          <a:p>
            <a:r>
              <a:rPr lang="en-US" baseline="0" dirty="0" smtClean="0"/>
              <a:t>Also, understand what costs will go into operating the buildings. Including energy, repairs, manpower, and custodial.</a:t>
            </a:r>
          </a:p>
          <a:p>
            <a:endParaRPr lang="en-US" baseline="0" dirty="0" smtClean="0"/>
          </a:p>
        </p:txBody>
      </p:sp>
      <p:sp>
        <p:nvSpPr>
          <p:cNvPr id="4" name="Slide Number Placeholder 3"/>
          <p:cNvSpPr>
            <a:spLocks noGrp="1"/>
          </p:cNvSpPr>
          <p:nvPr>
            <p:ph type="sldNum" sz="quarter" idx="10"/>
          </p:nvPr>
        </p:nvSpPr>
        <p:spPr/>
        <p:txBody>
          <a:bodyPr/>
          <a:lstStyle/>
          <a:p>
            <a:pPr>
              <a:defRPr/>
            </a:pPr>
            <a:fld id="{06D99548-2840-4133-A781-CF2D9C8B93FB}" type="slidenum">
              <a:rPr lang="en-US" smtClean="0"/>
              <a:pPr>
                <a:defRPr/>
              </a:pPr>
              <a:t>11</a:t>
            </a:fld>
            <a:endParaRPr lang="en-US"/>
          </a:p>
        </p:txBody>
      </p:sp>
    </p:spTree>
    <p:extLst>
      <p:ext uri="{BB962C8B-B14F-4D97-AF65-F5344CB8AC3E}">
        <p14:creationId xmlns:p14="http://schemas.microsoft.com/office/powerpoint/2010/main" val="1504041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D99548-2840-4133-A781-CF2D9C8B93FB}" type="slidenum">
              <a:rPr lang="en-US" smtClean="0"/>
              <a:pPr>
                <a:defRPr/>
              </a:pPr>
              <a:t>12</a:t>
            </a:fld>
            <a:endParaRPr lang="en-US"/>
          </a:p>
        </p:txBody>
      </p:sp>
    </p:spTree>
    <p:extLst>
      <p:ext uri="{BB962C8B-B14F-4D97-AF65-F5344CB8AC3E}">
        <p14:creationId xmlns:p14="http://schemas.microsoft.com/office/powerpoint/2010/main" val="24422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D99548-2840-4133-A781-CF2D9C8B93FB}" type="slidenum">
              <a:rPr lang="en-US" smtClean="0"/>
              <a:pPr>
                <a:defRPr/>
              </a:pPr>
              <a:t>2</a:t>
            </a:fld>
            <a:endParaRPr lang="en-US"/>
          </a:p>
        </p:txBody>
      </p:sp>
    </p:spTree>
    <p:extLst>
      <p:ext uri="{BB962C8B-B14F-4D97-AF65-F5344CB8AC3E}">
        <p14:creationId xmlns:p14="http://schemas.microsoft.com/office/powerpoint/2010/main" val="2059766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it? A tool that the college can use to move from being reactive to proactive.</a:t>
            </a:r>
          </a:p>
          <a:p>
            <a:r>
              <a:rPr lang="en-US" dirty="0" smtClean="0"/>
              <a:t>Importance:</a:t>
            </a:r>
            <a:r>
              <a:rPr lang="en-US" baseline="0" dirty="0" smtClean="0"/>
              <a:t> Unplanned and Planned failures, costly repairs, downtime, premature aging, staff frustration, customer complaints, equipment performance.  For planning on staffing levels as we bring new buildings and spaces online we will know how the required staffing levels. </a:t>
            </a:r>
          </a:p>
          <a:p>
            <a:r>
              <a:rPr lang="en-US" baseline="0" dirty="0" smtClean="0"/>
              <a:t>Education: Occupant comfort, healthy learning environment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6D99548-2840-4133-A781-CF2D9C8B93FB}" type="slidenum">
              <a:rPr lang="en-US" smtClean="0"/>
              <a:pPr>
                <a:defRPr/>
              </a:pPr>
              <a:t>3</a:t>
            </a:fld>
            <a:endParaRPr lang="en-US"/>
          </a:p>
        </p:txBody>
      </p:sp>
    </p:spTree>
    <p:extLst>
      <p:ext uri="{BB962C8B-B14F-4D97-AF65-F5344CB8AC3E}">
        <p14:creationId xmlns:p14="http://schemas.microsoft.com/office/powerpoint/2010/main" val="3239899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PMs: Scheduled</a:t>
            </a:r>
            <a:r>
              <a:rPr lang="en-US" baseline="0" dirty="0" smtClean="0"/>
              <a:t> and budgeted maintenance. Benefits: Equipment life, downtime, planned and forecasted.</a:t>
            </a:r>
          </a:p>
          <a:p>
            <a:r>
              <a:rPr lang="en-US" baseline="0" dirty="0" smtClean="0"/>
              <a:t>Predictive: With time our goal will be to implement measures that can predict failures to avoid potential occupant disruptions.</a:t>
            </a:r>
          </a:p>
          <a:p>
            <a:r>
              <a:rPr lang="en-US" baseline="0" dirty="0" smtClean="0"/>
              <a:t>Proactive: With time our goal will be to monitor equipment to ensure it’s operating within parameters and operate efficiently. Example is the energy projects M&amp;V of the equipment to ensure that we are reaching our energy savings goals and they continue to run within the levels we set forth.</a:t>
            </a:r>
            <a:endParaRPr lang="en-US" dirty="0"/>
          </a:p>
        </p:txBody>
      </p:sp>
      <p:sp>
        <p:nvSpPr>
          <p:cNvPr id="4" name="Slide Number Placeholder 3"/>
          <p:cNvSpPr>
            <a:spLocks noGrp="1"/>
          </p:cNvSpPr>
          <p:nvPr>
            <p:ph type="sldNum" sz="quarter" idx="10"/>
          </p:nvPr>
        </p:nvSpPr>
        <p:spPr/>
        <p:txBody>
          <a:bodyPr/>
          <a:lstStyle/>
          <a:p>
            <a:pPr>
              <a:defRPr/>
            </a:pPr>
            <a:fld id="{06D99548-2840-4133-A781-CF2D9C8B93FB}" type="slidenum">
              <a:rPr lang="en-US" smtClean="0"/>
              <a:pPr>
                <a:defRPr/>
              </a:pPr>
              <a:t>4</a:t>
            </a:fld>
            <a:endParaRPr lang="en-US"/>
          </a:p>
        </p:txBody>
      </p:sp>
    </p:spTree>
    <p:extLst>
      <p:ext uri="{BB962C8B-B14F-4D97-AF65-F5344CB8AC3E}">
        <p14:creationId xmlns:p14="http://schemas.microsoft.com/office/powerpoint/2010/main" val="3513236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 of the inventory that we took. Attention</a:t>
            </a:r>
            <a:r>
              <a:rPr lang="en-US" baseline="0" dirty="0" smtClean="0"/>
              <a:t> to detail and information gather. Over 1000 line items of equipment that the team is responsible for, most of which can cause interruptions to the classroom.</a:t>
            </a:r>
            <a:endParaRPr lang="en-US" dirty="0"/>
          </a:p>
        </p:txBody>
      </p:sp>
      <p:sp>
        <p:nvSpPr>
          <p:cNvPr id="4" name="Slide Number Placeholder 3"/>
          <p:cNvSpPr>
            <a:spLocks noGrp="1"/>
          </p:cNvSpPr>
          <p:nvPr>
            <p:ph type="sldNum" sz="quarter" idx="10"/>
          </p:nvPr>
        </p:nvSpPr>
        <p:spPr/>
        <p:txBody>
          <a:bodyPr/>
          <a:lstStyle/>
          <a:p>
            <a:pPr>
              <a:defRPr/>
            </a:pPr>
            <a:fld id="{06D99548-2840-4133-A781-CF2D9C8B93FB}" type="slidenum">
              <a:rPr lang="en-US" smtClean="0"/>
              <a:pPr>
                <a:defRPr/>
              </a:pPr>
              <a:t>5</a:t>
            </a:fld>
            <a:endParaRPr lang="en-US"/>
          </a:p>
        </p:txBody>
      </p:sp>
    </p:spTree>
    <p:extLst>
      <p:ext uri="{BB962C8B-B14F-4D97-AF65-F5344CB8AC3E}">
        <p14:creationId xmlns:p14="http://schemas.microsoft.com/office/powerpoint/2010/main" val="3869503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STILL BREAKING OUT THE CUSTODIAL BY BUILDING….. But, this shows the rounds that the custodial team is responsible for on a daily basis. </a:t>
            </a:r>
            <a:endParaRPr lang="en-US" dirty="0"/>
          </a:p>
        </p:txBody>
      </p:sp>
      <p:sp>
        <p:nvSpPr>
          <p:cNvPr id="4" name="Slide Number Placeholder 3"/>
          <p:cNvSpPr>
            <a:spLocks noGrp="1"/>
          </p:cNvSpPr>
          <p:nvPr>
            <p:ph type="sldNum" sz="quarter" idx="10"/>
          </p:nvPr>
        </p:nvSpPr>
        <p:spPr/>
        <p:txBody>
          <a:bodyPr/>
          <a:lstStyle/>
          <a:p>
            <a:pPr>
              <a:defRPr/>
            </a:pPr>
            <a:fld id="{06D99548-2840-4133-A781-CF2D9C8B93FB}" type="slidenum">
              <a:rPr lang="en-US" smtClean="0"/>
              <a:pPr>
                <a:defRPr/>
              </a:pPr>
              <a:t>6</a:t>
            </a:fld>
            <a:endParaRPr lang="en-US"/>
          </a:p>
        </p:txBody>
      </p:sp>
    </p:spTree>
    <p:extLst>
      <p:ext uri="{BB962C8B-B14F-4D97-AF65-F5344CB8AC3E}">
        <p14:creationId xmlns:p14="http://schemas.microsoft.com/office/powerpoint/2010/main" val="2561867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a:t>
            </a:r>
            <a:r>
              <a:rPr lang="en-US" baseline="0" dirty="0" smtClean="0"/>
              <a:t> of the 1000 line items is also given a schedule of when tasking should be performed for proper maintenance and the estimated time it will take to perform the tasking during each occurrence.</a:t>
            </a:r>
            <a:endParaRPr lang="en-US" dirty="0"/>
          </a:p>
        </p:txBody>
      </p:sp>
      <p:sp>
        <p:nvSpPr>
          <p:cNvPr id="4" name="Slide Number Placeholder 3"/>
          <p:cNvSpPr>
            <a:spLocks noGrp="1"/>
          </p:cNvSpPr>
          <p:nvPr>
            <p:ph type="sldNum" sz="quarter" idx="10"/>
          </p:nvPr>
        </p:nvSpPr>
        <p:spPr/>
        <p:txBody>
          <a:bodyPr/>
          <a:lstStyle/>
          <a:p>
            <a:pPr>
              <a:defRPr/>
            </a:pPr>
            <a:fld id="{06D99548-2840-4133-A781-CF2D9C8B93FB}" type="slidenum">
              <a:rPr lang="en-US" smtClean="0"/>
              <a:pPr>
                <a:defRPr/>
              </a:pPr>
              <a:t>7</a:t>
            </a:fld>
            <a:endParaRPr lang="en-US"/>
          </a:p>
        </p:txBody>
      </p:sp>
    </p:spTree>
    <p:extLst>
      <p:ext uri="{BB962C8B-B14F-4D97-AF65-F5344CB8AC3E}">
        <p14:creationId xmlns:p14="http://schemas.microsoft.com/office/powerpoint/2010/main" val="1425087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tasking associated with each occurrence</a:t>
            </a:r>
            <a:r>
              <a:rPr lang="en-US" baseline="0" dirty="0" smtClean="0"/>
              <a:t> of preventive maintenance scheduled.</a:t>
            </a:r>
            <a:endParaRPr lang="en-US" dirty="0"/>
          </a:p>
        </p:txBody>
      </p:sp>
      <p:sp>
        <p:nvSpPr>
          <p:cNvPr id="4" name="Slide Number Placeholder 3"/>
          <p:cNvSpPr>
            <a:spLocks noGrp="1"/>
          </p:cNvSpPr>
          <p:nvPr>
            <p:ph type="sldNum" sz="quarter" idx="10"/>
          </p:nvPr>
        </p:nvSpPr>
        <p:spPr/>
        <p:txBody>
          <a:bodyPr/>
          <a:lstStyle/>
          <a:p>
            <a:pPr>
              <a:defRPr/>
            </a:pPr>
            <a:fld id="{06D99548-2840-4133-A781-CF2D9C8B93FB}" type="slidenum">
              <a:rPr lang="en-US" smtClean="0"/>
              <a:pPr>
                <a:defRPr/>
              </a:pPr>
              <a:t>8</a:t>
            </a:fld>
            <a:endParaRPr lang="en-US"/>
          </a:p>
        </p:txBody>
      </p:sp>
    </p:spTree>
    <p:extLst>
      <p:ext uri="{BB962C8B-B14F-4D97-AF65-F5344CB8AC3E}">
        <p14:creationId xmlns:p14="http://schemas.microsoft.com/office/powerpoint/2010/main" val="3809823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to show that we are looking forward towards the new building. We are learning</a:t>
            </a:r>
            <a:r>
              <a:rPr lang="en-US" baseline="0" dirty="0" smtClean="0"/>
              <a:t> about what types of systems are being installed and entering them into the WO management system. We can learn more about what types of systems perform the best for future construction and prepare standards.  We know </a:t>
            </a:r>
            <a:r>
              <a:rPr lang="en-US" baseline="0" dirty="0" err="1" smtClean="0"/>
              <a:t>sq</a:t>
            </a:r>
            <a:r>
              <a:rPr lang="en-US" baseline="0" dirty="0" smtClean="0"/>
              <a:t> foot and equipment we will know staffing levels and required work. </a:t>
            </a:r>
            <a:endParaRPr lang="en-US" dirty="0"/>
          </a:p>
        </p:txBody>
      </p:sp>
      <p:sp>
        <p:nvSpPr>
          <p:cNvPr id="4" name="Slide Number Placeholder 3"/>
          <p:cNvSpPr>
            <a:spLocks noGrp="1"/>
          </p:cNvSpPr>
          <p:nvPr>
            <p:ph type="sldNum" sz="quarter" idx="10"/>
          </p:nvPr>
        </p:nvSpPr>
        <p:spPr/>
        <p:txBody>
          <a:bodyPr/>
          <a:lstStyle/>
          <a:p>
            <a:pPr>
              <a:defRPr/>
            </a:pPr>
            <a:fld id="{06D99548-2840-4133-A781-CF2D9C8B93FB}" type="slidenum">
              <a:rPr lang="en-US" smtClean="0"/>
              <a:pPr>
                <a:defRPr/>
              </a:pPr>
              <a:t>10</a:t>
            </a:fld>
            <a:endParaRPr lang="en-US"/>
          </a:p>
        </p:txBody>
      </p:sp>
    </p:spTree>
    <p:extLst>
      <p:ext uri="{BB962C8B-B14F-4D97-AF65-F5344CB8AC3E}">
        <p14:creationId xmlns:p14="http://schemas.microsoft.com/office/powerpoint/2010/main" val="282174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507280"/>
            <a:ext cx="7772400" cy="2772745"/>
          </a:xfrm>
        </p:spPr>
        <p:txBody>
          <a:bodyPr>
            <a:noAutofit/>
          </a:bodyPr>
          <a:lstStyle>
            <a:lvl1pPr algn="l">
              <a:lnSpc>
                <a:spcPts val="5500"/>
              </a:lnSpc>
              <a:defRPr sz="54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5283200"/>
            <a:ext cx="6400800" cy="682625"/>
          </a:xfrm>
        </p:spPr>
        <p:txBody>
          <a:bodyPr/>
          <a:lstStyle>
            <a:lvl1pPr marL="0" indent="0" algn="l">
              <a:buNone/>
              <a:defRPr sz="2000" i="1">
                <a:solidFill>
                  <a:srgbClr val="002E42"/>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sulting">
    <p:spTree>
      <p:nvGrpSpPr>
        <p:cNvPr id="1" name=""/>
        <p:cNvGrpSpPr/>
        <p:nvPr/>
      </p:nvGrpSpPr>
      <p:grpSpPr>
        <a:xfrm>
          <a:off x="0" y="0"/>
          <a:ext cx="0" cy="0"/>
          <a:chOff x="0" y="0"/>
          <a:chExt cx="0" cy="0"/>
        </a:xfrm>
      </p:grpSpPr>
      <p:sp>
        <p:nvSpPr>
          <p:cNvPr id="2" name="Rectangle 8"/>
          <p:cNvSpPr>
            <a:spLocks noChangeArrowheads="1"/>
          </p:cNvSpPr>
          <p:nvPr userDrawn="1"/>
        </p:nvSpPr>
        <p:spPr bwMode="auto">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p>
        </p:txBody>
      </p:sp>
      <p:pic>
        <p:nvPicPr>
          <p:cNvPr id="8" name="Picture 7" descr="lt blue consulting - left large.png"/>
          <p:cNvPicPr>
            <a:picLocks noChangeAspect="1"/>
          </p:cNvPicPr>
          <p:nvPr userDrawn="1"/>
        </p:nvPicPr>
        <p:blipFill>
          <a:blip r:embed="rId2" cstate="print"/>
          <a:stretch>
            <a:fillRect/>
          </a:stretch>
        </p:blipFill>
        <p:spPr>
          <a:xfrm>
            <a:off x="114291" y="128016"/>
            <a:ext cx="8915418" cy="582931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nstruction">
    <p:spTree>
      <p:nvGrpSpPr>
        <p:cNvPr id="1" name=""/>
        <p:cNvGrpSpPr/>
        <p:nvPr/>
      </p:nvGrpSpPr>
      <p:grpSpPr>
        <a:xfrm>
          <a:off x="0" y="0"/>
          <a:ext cx="0" cy="0"/>
          <a:chOff x="0" y="0"/>
          <a:chExt cx="0" cy="0"/>
        </a:xfrm>
      </p:grpSpPr>
      <p:sp>
        <p:nvSpPr>
          <p:cNvPr id="2" name="Rectangle 8"/>
          <p:cNvSpPr>
            <a:spLocks noChangeArrowheads="1"/>
          </p:cNvSpPr>
          <p:nvPr userDrawn="1"/>
        </p:nvSpPr>
        <p:spPr bwMode="auto">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p>
        </p:txBody>
      </p:sp>
      <p:pic>
        <p:nvPicPr>
          <p:cNvPr id="7" name="Picture 6" descr="lt blue construction - left large.png"/>
          <p:cNvPicPr>
            <a:picLocks noChangeAspect="1"/>
          </p:cNvPicPr>
          <p:nvPr userDrawn="1"/>
        </p:nvPicPr>
        <p:blipFill>
          <a:blip r:embed="rId2" cstate="print"/>
          <a:stretch>
            <a:fillRect/>
          </a:stretch>
        </p:blipFill>
        <p:spPr>
          <a:xfrm>
            <a:off x="118863" y="128016"/>
            <a:ext cx="8906274" cy="582016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ergy">
    <p:spTree>
      <p:nvGrpSpPr>
        <p:cNvPr id="1" name=""/>
        <p:cNvGrpSpPr/>
        <p:nvPr/>
      </p:nvGrpSpPr>
      <p:grpSpPr>
        <a:xfrm>
          <a:off x="0" y="0"/>
          <a:ext cx="0" cy="0"/>
          <a:chOff x="0" y="0"/>
          <a:chExt cx="0" cy="0"/>
        </a:xfrm>
      </p:grpSpPr>
      <p:sp>
        <p:nvSpPr>
          <p:cNvPr id="2" name="Rectangle 8"/>
          <p:cNvSpPr>
            <a:spLocks noChangeArrowheads="1"/>
          </p:cNvSpPr>
          <p:nvPr userDrawn="1"/>
        </p:nvSpPr>
        <p:spPr bwMode="auto">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p>
        </p:txBody>
      </p:sp>
      <p:pic>
        <p:nvPicPr>
          <p:cNvPr id="7" name="Picture 6" descr="lt blue energy - left large.png"/>
          <p:cNvPicPr>
            <a:picLocks noChangeAspect="1"/>
          </p:cNvPicPr>
          <p:nvPr userDrawn="1"/>
        </p:nvPicPr>
        <p:blipFill>
          <a:blip r:embed="rId2" cstate="print"/>
          <a:stretch>
            <a:fillRect/>
          </a:stretch>
        </p:blipFill>
        <p:spPr>
          <a:xfrm>
            <a:off x="114291" y="128016"/>
            <a:ext cx="8915418" cy="582931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Facility Services">
    <p:spTree>
      <p:nvGrpSpPr>
        <p:cNvPr id="1" name=""/>
        <p:cNvGrpSpPr/>
        <p:nvPr/>
      </p:nvGrpSpPr>
      <p:grpSpPr>
        <a:xfrm>
          <a:off x="0" y="0"/>
          <a:ext cx="0" cy="0"/>
          <a:chOff x="0" y="0"/>
          <a:chExt cx="0" cy="0"/>
        </a:xfrm>
      </p:grpSpPr>
      <p:sp>
        <p:nvSpPr>
          <p:cNvPr id="2" name="Rectangle 8"/>
          <p:cNvSpPr>
            <a:spLocks noChangeArrowheads="1"/>
          </p:cNvSpPr>
          <p:nvPr userDrawn="1"/>
        </p:nvSpPr>
        <p:spPr bwMode="auto">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p>
        </p:txBody>
      </p:sp>
      <p:pic>
        <p:nvPicPr>
          <p:cNvPr id="7" name="Picture 6" descr="lt blue fac-svcs - left large.png"/>
          <p:cNvPicPr>
            <a:picLocks noChangeAspect="1"/>
          </p:cNvPicPr>
          <p:nvPr userDrawn="1"/>
        </p:nvPicPr>
        <p:blipFill>
          <a:blip r:embed="rId2" cstate="print"/>
          <a:stretch>
            <a:fillRect/>
          </a:stretch>
        </p:blipFill>
        <p:spPr>
          <a:xfrm>
            <a:off x="114291" y="128016"/>
            <a:ext cx="8915418" cy="582931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age with swoos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992735"/>
            <a:ext cx="7772400" cy="1470025"/>
          </a:xfrm>
        </p:spPr>
        <p:txBody>
          <a:bodyPr>
            <a:noAutofit/>
          </a:bodyPr>
          <a:lstStyle>
            <a:lvl1pPr algn="l">
              <a:lnSpc>
                <a:spcPts val="5500"/>
              </a:lnSpc>
              <a:defRPr sz="54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465935"/>
            <a:ext cx="6400800" cy="682625"/>
          </a:xfrm>
        </p:spPr>
        <p:txBody>
          <a:bodyPr/>
          <a:lstStyle>
            <a:lvl1pPr marL="0" indent="0" algn="l">
              <a:buNone/>
              <a:defRPr sz="1600" i="1">
                <a:solidFill>
                  <a:schemeClr val="tx1"/>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5" name="Rectangle 4"/>
          <p:cNvSpPr/>
          <p:nvPr userDrawn="1"/>
        </p:nvSpPr>
        <p:spPr>
          <a:xfrm>
            <a:off x="539475" y="663840"/>
            <a:ext cx="8026645" cy="5314490"/>
          </a:xfrm>
          <a:prstGeom prst="rect">
            <a:avLst/>
          </a:prstGeom>
          <a:gradFill>
            <a:gsLst>
              <a:gs pos="0">
                <a:srgbClr val="FFFFFF">
                  <a:alpha val="0"/>
                </a:srgbClr>
              </a:gs>
              <a:gs pos="50000">
                <a:srgbClr val="FFFFFF">
                  <a:alpha val="61000"/>
                </a:srgbClr>
              </a:gs>
              <a:gs pos="93000">
                <a:srgbClr val="FFFF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09600" y="3001400"/>
            <a:ext cx="7772400" cy="1470025"/>
          </a:xfrm>
        </p:spPr>
        <p:txBody>
          <a:bodyPr>
            <a:normAutofit/>
          </a:bodyPr>
          <a:lstStyle>
            <a:lvl1pPr algn="l">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474600"/>
            <a:ext cx="6400800" cy="682625"/>
          </a:xfrm>
        </p:spPr>
        <p:txBody>
          <a:bodyPr/>
          <a:lstStyle>
            <a:lvl1pPr marL="0" indent="0" algn="l">
              <a:buNone/>
              <a:defRPr sz="2000" i="1">
                <a:solidFill>
                  <a:schemeClr val="tx2"/>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p>
        </p:txBody>
      </p:sp>
      <p:sp>
        <p:nvSpPr>
          <p:cNvPr id="8" name="Rectangle 7"/>
          <p:cNvSpPr/>
          <p:nvPr userDrawn="1"/>
        </p:nvSpPr>
        <p:spPr>
          <a:xfrm>
            <a:off x="118872" y="128016"/>
            <a:ext cx="8915400" cy="5852160"/>
          </a:xfrm>
          <a:prstGeom prst="rect">
            <a:avLst/>
          </a:prstGeom>
          <a:gradFill>
            <a:gsLst>
              <a:gs pos="0">
                <a:srgbClr val="ACC2DF"/>
              </a:gs>
              <a:gs pos="75000">
                <a:srgbClr val="D0DBEC"/>
              </a:gs>
              <a:gs pos="100000">
                <a:srgbClr val="ACC2DF"/>
              </a:gs>
            </a:gsLst>
            <a:lin ang="2100000"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3"/>
          <p:cNvCxnSpPr/>
          <p:nvPr userDrawn="1"/>
        </p:nvCxnSpPr>
        <p:spPr>
          <a:xfrm>
            <a:off x="533400" y="1085850"/>
            <a:ext cx="8229600" cy="0"/>
          </a:xfrm>
          <a:prstGeom prst="line">
            <a:avLst/>
          </a:prstGeom>
          <a:ln>
            <a:gradFill>
              <a:gsLst>
                <a:gs pos="50000">
                  <a:schemeClr val="tx2"/>
                </a:gs>
                <a:gs pos="100000">
                  <a:schemeClr val="accent1">
                    <a:tint val="23500"/>
                    <a:satMod val="160000"/>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33400" y="274638"/>
            <a:ext cx="8229600" cy="868362"/>
          </a:xfrm>
        </p:spPr>
        <p:txBody>
          <a:bodyPr/>
          <a:lstStyle>
            <a:lvl1pPr>
              <a:lnSpc>
                <a:spcPts val="3000"/>
              </a:lnSpc>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1295400"/>
            <a:ext cx="8229600" cy="4343401"/>
          </a:xfrm>
        </p:spPr>
        <p:txBody>
          <a:bodyPr/>
          <a:lstStyle>
            <a:lvl1pPr>
              <a:buFont typeface="Arial" pitchFamily="34" charset="0"/>
              <a:buChar char="•"/>
              <a:defRPr sz="1800">
                <a:solidFill>
                  <a:schemeClr val="tx1"/>
                </a:solidFill>
              </a:defRPr>
            </a:lvl1pPr>
            <a:lvl2pPr>
              <a:buFont typeface="Arial" pitchFamily="34" charset="0"/>
              <a:buChar char="•"/>
              <a:defRPr sz="1600">
                <a:solidFill>
                  <a:schemeClr val="tx1"/>
                </a:solidFill>
              </a:defRPr>
            </a:lvl2pPr>
            <a:lvl3pPr>
              <a:buFont typeface="Arial" pitchFamily="34" charset="0"/>
              <a:buChar char="•"/>
              <a:defRPr sz="1400">
                <a:solidFill>
                  <a:schemeClr val="tx1"/>
                </a:solidFill>
              </a:defRPr>
            </a:lvl3pPr>
            <a:lvl4pPr>
              <a:buFont typeface="Arial" pitchFamily="34" charset="0"/>
              <a:buChar char="•"/>
              <a:defRPr sz="1200">
                <a:solidFill>
                  <a:schemeClr val="tx1"/>
                </a:solidFill>
              </a:defRPr>
            </a:lvl4pPr>
            <a:lvl5pPr>
              <a:buFont typeface="Arial" pitchFamily="34" charset="0"/>
              <a:buChar char="•"/>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with whit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p>
        </p:txBody>
      </p:sp>
      <p:sp>
        <p:nvSpPr>
          <p:cNvPr id="8" name="Rectangle 7"/>
          <p:cNvSpPr/>
          <p:nvPr userDrawn="1"/>
        </p:nvSpPr>
        <p:spPr>
          <a:xfrm>
            <a:off x="118872" y="128016"/>
            <a:ext cx="8915400" cy="5852160"/>
          </a:xfrm>
          <a:prstGeom prst="rect">
            <a:avLst/>
          </a:prstGeom>
          <a:gradFill>
            <a:gsLst>
              <a:gs pos="0">
                <a:srgbClr val="ACC2DF"/>
              </a:gs>
              <a:gs pos="75000">
                <a:srgbClr val="D0DBEC"/>
              </a:gs>
              <a:gs pos="100000">
                <a:srgbClr val="ACC2DF"/>
              </a:gs>
            </a:gsLst>
            <a:lin ang="2100000"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userDrawn="1"/>
        </p:nvSpPr>
        <p:spPr>
          <a:xfrm>
            <a:off x="117020" y="1086295"/>
            <a:ext cx="8915400" cy="4910328"/>
          </a:xfrm>
          <a:prstGeom prst="rect">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3"/>
          <p:cNvCxnSpPr/>
          <p:nvPr userDrawn="1"/>
        </p:nvCxnSpPr>
        <p:spPr>
          <a:xfrm>
            <a:off x="142625" y="1085850"/>
            <a:ext cx="8229600" cy="0"/>
          </a:xfrm>
          <a:prstGeom prst="line">
            <a:avLst/>
          </a:prstGeom>
          <a:ln>
            <a:gradFill>
              <a:gsLst>
                <a:gs pos="50000">
                  <a:schemeClr val="tx2"/>
                </a:gs>
                <a:gs pos="100000">
                  <a:schemeClr val="accent1">
                    <a:tint val="23500"/>
                    <a:satMod val="160000"/>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33400" y="274638"/>
            <a:ext cx="8229600" cy="868362"/>
          </a:xfrm>
        </p:spPr>
        <p:txBody>
          <a:bodyPr/>
          <a:lstStyle>
            <a:lvl1pPr>
              <a:lnSpc>
                <a:spcPts val="3000"/>
              </a:lnSpc>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1295400"/>
            <a:ext cx="8229600" cy="4343401"/>
          </a:xfrm>
        </p:spPr>
        <p:txBody>
          <a:bodyPr/>
          <a:lstStyle>
            <a:lvl1pPr>
              <a:buFont typeface="Arial" pitchFamily="34" charset="0"/>
              <a:buChar char="•"/>
              <a:defRPr sz="1800">
                <a:solidFill>
                  <a:schemeClr val="tx1"/>
                </a:solidFill>
              </a:defRPr>
            </a:lvl1pPr>
            <a:lvl2pPr>
              <a:buFont typeface="Arial" pitchFamily="34" charset="0"/>
              <a:buChar char="•"/>
              <a:defRPr sz="1600">
                <a:solidFill>
                  <a:schemeClr val="tx1"/>
                </a:solidFill>
              </a:defRPr>
            </a:lvl2pPr>
            <a:lvl3pPr>
              <a:buFont typeface="Arial" pitchFamily="34" charset="0"/>
              <a:buChar char="•"/>
              <a:defRPr sz="1400">
                <a:solidFill>
                  <a:schemeClr val="tx1"/>
                </a:solidFill>
              </a:defRPr>
            </a:lvl3pPr>
            <a:lvl4pPr>
              <a:buFont typeface="Arial" pitchFamily="34" charset="0"/>
              <a:buChar char="•"/>
              <a:defRPr sz="1200">
                <a:solidFill>
                  <a:schemeClr val="tx1"/>
                </a:solidFill>
              </a:defRPr>
            </a:lvl4pPr>
            <a:lvl5pPr>
              <a:buFont typeface="Arial" pitchFamily="34" charset="0"/>
              <a:buChar char="•"/>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McKinstry Capabilities">
    <p:spTree>
      <p:nvGrpSpPr>
        <p:cNvPr id="1" name=""/>
        <p:cNvGrpSpPr/>
        <p:nvPr/>
      </p:nvGrpSpPr>
      <p:grpSpPr>
        <a:xfrm>
          <a:off x="0" y="0"/>
          <a:ext cx="0" cy="0"/>
          <a:chOff x="0" y="0"/>
          <a:chExt cx="0" cy="0"/>
        </a:xfrm>
      </p:grpSpPr>
      <p:sp>
        <p:nvSpPr>
          <p:cNvPr id="2" name="Rectangle 24"/>
          <p:cNvSpPr>
            <a:spLocks noChangeArrowheads="1"/>
          </p:cNvSpPr>
          <p:nvPr userDrawn="1"/>
        </p:nvSpPr>
        <p:spPr bwMode="auto">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p>
        </p:txBody>
      </p:sp>
      <p:sp>
        <p:nvSpPr>
          <p:cNvPr id="5" name="Rectangle 1"/>
          <p:cNvSpPr/>
          <p:nvPr userDrawn="1"/>
        </p:nvSpPr>
        <p:spPr>
          <a:xfrm>
            <a:off x="0" y="0"/>
            <a:ext cx="9144000" cy="609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 name="Picture 30" descr="lt blue - cap - all.png"/>
          <p:cNvPicPr>
            <a:picLocks noChangeAspect="1"/>
          </p:cNvPicPr>
          <p:nvPr userDrawn="1"/>
        </p:nvPicPr>
        <p:blipFill>
          <a:blip r:embed="rId2" cstate="print"/>
          <a:stretch>
            <a:fillRect/>
          </a:stretch>
        </p:blipFill>
        <p:spPr>
          <a:xfrm>
            <a:off x="114291" y="128016"/>
            <a:ext cx="8915418" cy="5829312"/>
          </a:xfrm>
          <a:prstGeom prst="rect">
            <a:avLst/>
          </a:prstGeom>
        </p:spPr>
      </p:pic>
      <p:sp>
        <p:nvSpPr>
          <p:cNvPr id="7" name="TextBox 3"/>
          <p:cNvSpPr txBox="1"/>
          <p:nvPr userDrawn="1"/>
        </p:nvSpPr>
        <p:spPr>
          <a:xfrm>
            <a:off x="609600" y="1076325"/>
            <a:ext cx="7848600" cy="400110"/>
          </a:xfrm>
          <a:prstGeom prst="rect">
            <a:avLst/>
          </a:prstGeom>
          <a:noFill/>
        </p:spPr>
        <p:txBody>
          <a:bodyPr>
            <a:spAutoFit/>
          </a:bodyPr>
          <a:lstStyle/>
          <a:p>
            <a:pPr algn="ctr" fontAlgn="auto">
              <a:spcBef>
                <a:spcPts val="0"/>
              </a:spcBef>
              <a:spcAft>
                <a:spcPts val="0"/>
              </a:spcAft>
              <a:defRPr/>
            </a:pPr>
            <a:r>
              <a:rPr lang="en-US" sz="2000" b="1" spc="-70" dirty="0" smtClean="0">
                <a:solidFill>
                  <a:schemeClr val="tx1"/>
                </a:solidFill>
                <a:latin typeface="+mn-lt"/>
              </a:rPr>
              <a:t>McKINSTRY CAPABILITIES</a:t>
            </a:r>
            <a:endParaRPr lang="en-US" sz="2000" b="1" spc="-70" dirty="0">
              <a:solidFill>
                <a:schemeClr val="tx1"/>
              </a:solidFill>
              <a:latin typeface="+mn-lt"/>
            </a:endParaRPr>
          </a:p>
        </p:txBody>
      </p:sp>
      <p:cxnSp>
        <p:nvCxnSpPr>
          <p:cNvPr id="8" name="Straight Connector 4"/>
          <p:cNvCxnSpPr/>
          <p:nvPr userDrawn="1"/>
        </p:nvCxnSpPr>
        <p:spPr>
          <a:xfrm>
            <a:off x="1299972" y="1695450"/>
            <a:ext cx="6553200" cy="0"/>
          </a:xfrm>
          <a:prstGeom prst="line">
            <a:avLst/>
          </a:prstGeom>
          <a:ln>
            <a:gradFill>
              <a:gsLst>
                <a:gs pos="0">
                  <a:schemeClr val="tx2">
                    <a:alpha val="19000"/>
                  </a:schemeClr>
                </a:gs>
                <a:gs pos="50000">
                  <a:schemeClr val="tx2"/>
                </a:gs>
                <a:gs pos="100000">
                  <a:schemeClr val="tx2">
                    <a:alpha val="12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0" name="TextBox 6"/>
          <p:cNvSpPr txBox="1"/>
          <p:nvPr userDrawn="1"/>
        </p:nvSpPr>
        <p:spPr bwMode="auto">
          <a:xfrm>
            <a:off x="557213" y="3947162"/>
            <a:ext cx="1828800" cy="261610"/>
          </a:xfrm>
          <a:prstGeom prst="rect">
            <a:avLst/>
          </a:prstGeom>
          <a:noFill/>
        </p:spPr>
        <p:txBody>
          <a:bodyPr>
            <a:spAutoFit/>
          </a:bodyPr>
          <a:lstStyle/>
          <a:p>
            <a:pPr algn="ctr" fontAlgn="auto">
              <a:spcBef>
                <a:spcPts val="0"/>
              </a:spcBef>
              <a:spcAft>
                <a:spcPts val="0"/>
              </a:spcAft>
              <a:defRPr/>
            </a:pPr>
            <a:r>
              <a:rPr lang="en-US" sz="1100" b="1" spc="-20" baseline="0" dirty="0" smtClean="0">
                <a:solidFill>
                  <a:schemeClr val="tx1"/>
                </a:solidFill>
                <a:latin typeface="+mn-lt"/>
              </a:rPr>
              <a:t>CONSULTING</a:t>
            </a:r>
            <a:endParaRPr lang="en-US" sz="1100" b="1" spc="-20" baseline="0" dirty="0">
              <a:solidFill>
                <a:schemeClr val="tx1"/>
              </a:solidFill>
              <a:latin typeface="+mn-lt"/>
            </a:endParaRPr>
          </a:p>
        </p:txBody>
      </p:sp>
      <p:cxnSp>
        <p:nvCxnSpPr>
          <p:cNvPr id="11" name="Straight Connector 7"/>
          <p:cNvCxnSpPr/>
          <p:nvPr userDrawn="1"/>
        </p:nvCxnSpPr>
        <p:spPr bwMode="auto">
          <a:xfrm>
            <a:off x="788099" y="3813050"/>
            <a:ext cx="1367028" cy="0"/>
          </a:xfrm>
          <a:prstGeom prst="line">
            <a:avLst/>
          </a:prstGeom>
          <a:ln>
            <a:gradFill>
              <a:gsLst>
                <a:gs pos="0">
                  <a:schemeClr val="tx2">
                    <a:alpha val="0"/>
                  </a:schemeClr>
                </a:gs>
                <a:gs pos="50000">
                  <a:schemeClr val="tx2"/>
                </a:gs>
                <a:gs pos="100000">
                  <a:schemeClr val="tx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TextBox 9"/>
          <p:cNvSpPr txBox="1"/>
          <p:nvPr userDrawn="1"/>
        </p:nvSpPr>
        <p:spPr bwMode="auto">
          <a:xfrm>
            <a:off x="2651125" y="3947162"/>
            <a:ext cx="1828800" cy="261610"/>
          </a:xfrm>
          <a:prstGeom prst="rect">
            <a:avLst/>
          </a:prstGeom>
          <a:noFill/>
        </p:spPr>
        <p:txBody>
          <a:bodyPr>
            <a:spAutoFit/>
          </a:bodyPr>
          <a:lstStyle/>
          <a:p>
            <a:pPr algn="ctr" fontAlgn="auto">
              <a:spcBef>
                <a:spcPts val="0"/>
              </a:spcBef>
              <a:spcAft>
                <a:spcPts val="0"/>
              </a:spcAft>
              <a:defRPr/>
            </a:pPr>
            <a:r>
              <a:rPr lang="en-US" sz="1100" b="1" spc="-20" baseline="0" dirty="0" smtClean="0">
                <a:solidFill>
                  <a:schemeClr val="tx1"/>
                </a:solidFill>
                <a:latin typeface="+mn-lt"/>
              </a:rPr>
              <a:t>CONSTRUCTION</a:t>
            </a:r>
            <a:endParaRPr lang="en-US" sz="1100" b="1" spc="-20" baseline="0" dirty="0">
              <a:solidFill>
                <a:schemeClr val="tx1"/>
              </a:solidFill>
              <a:latin typeface="+mn-lt"/>
            </a:endParaRPr>
          </a:p>
        </p:txBody>
      </p:sp>
      <p:cxnSp>
        <p:nvCxnSpPr>
          <p:cNvPr id="14" name="Straight Connector 10"/>
          <p:cNvCxnSpPr/>
          <p:nvPr userDrawn="1"/>
        </p:nvCxnSpPr>
        <p:spPr bwMode="auto">
          <a:xfrm>
            <a:off x="2882011" y="3813050"/>
            <a:ext cx="1367028" cy="0"/>
          </a:xfrm>
          <a:prstGeom prst="line">
            <a:avLst/>
          </a:prstGeom>
          <a:ln>
            <a:gradFill>
              <a:gsLst>
                <a:gs pos="0">
                  <a:schemeClr val="tx2">
                    <a:alpha val="0"/>
                  </a:schemeClr>
                </a:gs>
                <a:gs pos="50000">
                  <a:schemeClr val="tx2"/>
                </a:gs>
                <a:gs pos="100000">
                  <a:schemeClr val="tx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TextBox 12"/>
          <p:cNvSpPr txBox="1"/>
          <p:nvPr userDrawn="1"/>
        </p:nvSpPr>
        <p:spPr bwMode="auto">
          <a:xfrm>
            <a:off x="6892160" y="3947162"/>
            <a:ext cx="1981200" cy="261610"/>
          </a:xfrm>
          <a:prstGeom prst="rect">
            <a:avLst/>
          </a:prstGeom>
          <a:noFill/>
        </p:spPr>
        <p:txBody>
          <a:bodyPr>
            <a:spAutoFit/>
          </a:bodyPr>
          <a:lstStyle/>
          <a:p>
            <a:pPr algn="ctr" fontAlgn="auto">
              <a:spcBef>
                <a:spcPts val="0"/>
              </a:spcBef>
              <a:spcAft>
                <a:spcPts val="0"/>
              </a:spcAft>
              <a:defRPr/>
            </a:pPr>
            <a:r>
              <a:rPr lang="en-US" sz="1100" b="1" spc="-20" baseline="0" dirty="0" smtClean="0">
                <a:solidFill>
                  <a:schemeClr val="tx1"/>
                </a:solidFill>
                <a:latin typeface="+mn-lt"/>
              </a:rPr>
              <a:t>FACILITY SERVICES</a:t>
            </a:r>
            <a:endParaRPr lang="en-US" sz="1100" b="1" spc="-20" baseline="0" dirty="0">
              <a:solidFill>
                <a:schemeClr val="tx1"/>
              </a:solidFill>
              <a:latin typeface="+mn-lt"/>
            </a:endParaRPr>
          </a:p>
        </p:txBody>
      </p:sp>
      <p:cxnSp>
        <p:nvCxnSpPr>
          <p:cNvPr id="17" name="Straight Connector 13"/>
          <p:cNvCxnSpPr/>
          <p:nvPr userDrawn="1"/>
        </p:nvCxnSpPr>
        <p:spPr bwMode="auto">
          <a:xfrm>
            <a:off x="7199246" y="3813050"/>
            <a:ext cx="1367028" cy="0"/>
          </a:xfrm>
          <a:prstGeom prst="line">
            <a:avLst/>
          </a:prstGeom>
          <a:ln>
            <a:gradFill>
              <a:gsLst>
                <a:gs pos="0">
                  <a:schemeClr val="tx2">
                    <a:alpha val="0"/>
                  </a:schemeClr>
                </a:gs>
                <a:gs pos="50000">
                  <a:schemeClr val="tx2"/>
                </a:gs>
                <a:gs pos="100000">
                  <a:schemeClr val="tx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9" name="TextBox 15"/>
          <p:cNvSpPr txBox="1"/>
          <p:nvPr userDrawn="1"/>
        </p:nvSpPr>
        <p:spPr bwMode="auto">
          <a:xfrm>
            <a:off x="4800600" y="3947162"/>
            <a:ext cx="1828800" cy="261610"/>
          </a:xfrm>
          <a:prstGeom prst="rect">
            <a:avLst/>
          </a:prstGeom>
          <a:noFill/>
        </p:spPr>
        <p:txBody>
          <a:bodyPr>
            <a:spAutoFit/>
          </a:bodyPr>
          <a:lstStyle/>
          <a:p>
            <a:pPr algn="ctr" fontAlgn="auto">
              <a:spcBef>
                <a:spcPts val="0"/>
              </a:spcBef>
              <a:spcAft>
                <a:spcPts val="0"/>
              </a:spcAft>
              <a:defRPr/>
            </a:pPr>
            <a:r>
              <a:rPr lang="en-US" sz="1100" b="1" spc="-20" baseline="0" dirty="0" smtClean="0">
                <a:solidFill>
                  <a:schemeClr val="tx1"/>
                </a:solidFill>
                <a:latin typeface="+mn-lt"/>
              </a:rPr>
              <a:t>ENERGY</a:t>
            </a:r>
            <a:endParaRPr lang="en-US" sz="1100" b="1" spc="-20" baseline="0" dirty="0">
              <a:solidFill>
                <a:schemeClr val="tx1"/>
              </a:solidFill>
              <a:latin typeface="+mn-lt"/>
            </a:endParaRPr>
          </a:p>
        </p:txBody>
      </p:sp>
      <p:cxnSp>
        <p:nvCxnSpPr>
          <p:cNvPr id="20" name="Straight Connector 16"/>
          <p:cNvCxnSpPr/>
          <p:nvPr userDrawn="1"/>
        </p:nvCxnSpPr>
        <p:spPr bwMode="auto">
          <a:xfrm>
            <a:off x="5031486" y="3813050"/>
            <a:ext cx="1367028" cy="0"/>
          </a:xfrm>
          <a:prstGeom prst="line">
            <a:avLst/>
          </a:prstGeom>
          <a:ln>
            <a:gradFill>
              <a:gsLst>
                <a:gs pos="0">
                  <a:schemeClr val="tx2">
                    <a:alpha val="0"/>
                  </a:schemeClr>
                </a:gs>
                <a:gs pos="50000">
                  <a:schemeClr val="tx2"/>
                </a:gs>
                <a:gs pos="100000">
                  <a:schemeClr val="tx2">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ycle of Services">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descr="lt blue - cycle of services.png"/>
          <p:cNvPicPr>
            <a:picLocks noChangeAspect="1"/>
          </p:cNvPicPr>
          <p:nvPr userDrawn="1"/>
        </p:nvPicPr>
        <p:blipFill>
          <a:blip r:embed="rId2" cstate="print"/>
          <a:stretch>
            <a:fillRect/>
          </a:stretch>
        </p:blipFill>
        <p:spPr>
          <a:xfrm>
            <a:off x="114291" y="128016"/>
            <a:ext cx="8915418" cy="582931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re Beliefs">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descr="lt blue - core.png"/>
          <p:cNvPicPr>
            <a:picLocks noChangeAspect="1"/>
          </p:cNvPicPr>
          <p:nvPr userDrawn="1"/>
        </p:nvPicPr>
        <p:blipFill>
          <a:blip r:embed="rId2" cstate="print"/>
          <a:stretch>
            <a:fillRect/>
          </a:stretch>
        </p:blipFill>
        <p:spPr>
          <a:xfrm>
            <a:off x="114291" y="128016"/>
            <a:ext cx="8915418" cy="582931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cKinstry Locations">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a:off x="118872" y="128016"/>
            <a:ext cx="8915400" cy="5852160"/>
          </a:xfrm>
          <a:prstGeom prst="rect">
            <a:avLst/>
          </a:prstGeom>
          <a:gradFill>
            <a:gsLst>
              <a:gs pos="0">
                <a:srgbClr val="ACC2DF"/>
              </a:gs>
              <a:gs pos="75000">
                <a:srgbClr val="D0DBEC"/>
              </a:gs>
              <a:gs pos="100000">
                <a:srgbClr val="ACC2DF"/>
              </a:gs>
            </a:gsLst>
            <a:lin ang="2100000"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6" name="Picture 2" descr="\\MCKDATA\data\Marketing\Visual Media\Images\InfoGraphics\Maps\Locations\locations map_lightbg.png"/>
          <p:cNvPicPr>
            <a:picLocks noChangeAspect="1" noChangeArrowheads="1"/>
          </p:cNvPicPr>
          <p:nvPr userDrawn="1"/>
        </p:nvPicPr>
        <p:blipFill>
          <a:blip r:embed="rId2" cstate="print"/>
          <a:stretch>
            <a:fillRect/>
          </a:stretch>
        </p:blipFill>
        <p:spPr bwMode="auto">
          <a:xfrm>
            <a:off x="923525" y="724806"/>
            <a:ext cx="7383127" cy="465726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p>
        </p:txBody>
      </p:sp>
      <p:sp>
        <p:nvSpPr>
          <p:cNvPr id="4" name="Rectangle 3"/>
          <p:cNvSpPr/>
          <p:nvPr userDrawn="1"/>
        </p:nvSpPr>
        <p:spPr>
          <a:xfrm>
            <a:off x="118872" y="128016"/>
            <a:ext cx="8915400" cy="5852160"/>
          </a:xfrm>
          <a:prstGeom prst="rect">
            <a:avLst/>
          </a:prstGeom>
          <a:gradFill>
            <a:gsLst>
              <a:gs pos="0">
                <a:srgbClr val="ACC2DF"/>
              </a:gs>
              <a:gs pos="75000">
                <a:srgbClr val="D0DBEC"/>
              </a:gs>
              <a:gs pos="100000">
                <a:srgbClr val="ACC2DF"/>
              </a:gs>
            </a:gsLst>
            <a:lin ang="2100000" scaled="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0" name="Title Placeholder 1"/>
          <p:cNvSpPr>
            <a:spLocks noGrp="1"/>
          </p:cNvSpPr>
          <p:nvPr>
            <p:ph type="title"/>
          </p:nvPr>
        </p:nvSpPr>
        <p:spPr bwMode="auto">
          <a:xfrm>
            <a:off x="457200" y="274638"/>
            <a:ext cx="8229600" cy="8683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1" name="Text Placeholder 2"/>
          <p:cNvSpPr>
            <a:spLocks noGrp="1"/>
          </p:cNvSpPr>
          <p:nvPr>
            <p:ph type="body" idx="1"/>
          </p:nvPr>
        </p:nvSpPr>
        <p:spPr bwMode="auto">
          <a:xfrm>
            <a:off x="457200" y="12954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2" r:id="rId1"/>
    <p:sldLayoutId id="2147483678" r:id="rId2"/>
    <p:sldLayoutId id="2147483677" r:id="rId3"/>
    <p:sldLayoutId id="2147483663" r:id="rId4"/>
    <p:sldLayoutId id="2147483680" r:id="rId5"/>
    <p:sldLayoutId id="2147483664"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l" rtl="0" eaLnBrk="0" fontAlgn="base" hangingPunct="0">
        <a:spcBef>
          <a:spcPct val="0"/>
        </a:spcBef>
        <a:spcAft>
          <a:spcPct val="0"/>
        </a:spcAft>
        <a:defRPr sz="2800" b="1" kern="1200">
          <a:solidFill>
            <a:srgbClr val="002E42"/>
          </a:solidFill>
          <a:latin typeface="+mj-lt"/>
          <a:ea typeface="+mj-ea"/>
          <a:cs typeface="+mj-cs"/>
        </a:defRPr>
      </a:lvl1pPr>
      <a:lvl2pPr algn="l" rtl="0" eaLnBrk="0" fontAlgn="base" hangingPunct="0">
        <a:spcBef>
          <a:spcPct val="0"/>
        </a:spcBef>
        <a:spcAft>
          <a:spcPct val="0"/>
        </a:spcAft>
        <a:defRPr sz="2800" b="1">
          <a:solidFill>
            <a:schemeClr val="tx1"/>
          </a:solidFill>
          <a:latin typeface="Verdana" pitchFamily="34" charset="0"/>
        </a:defRPr>
      </a:lvl2pPr>
      <a:lvl3pPr algn="l" rtl="0" eaLnBrk="0" fontAlgn="base" hangingPunct="0">
        <a:spcBef>
          <a:spcPct val="0"/>
        </a:spcBef>
        <a:spcAft>
          <a:spcPct val="0"/>
        </a:spcAft>
        <a:defRPr sz="2800" b="1">
          <a:solidFill>
            <a:schemeClr val="tx1"/>
          </a:solidFill>
          <a:latin typeface="Verdana" pitchFamily="34" charset="0"/>
        </a:defRPr>
      </a:lvl3pPr>
      <a:lvl4pPr algn="l" rtl="0" eaLnBrk="0" fontAlgn="base" hangingPunct="0">
        <a:spcBef>
          <a:spcPct val="0"/>
        </a:spcBef>
        <a:spcAft>
          <a:spcPct val="0"/>
        </a:spcAft>
        <a:defRPr sz="2800" b="1">
          <a:solidFill>
            <a:schemeClr val="tx1"/>
          </a:solidFill>
          <a:latin typeface="Verdana" pitchFamily="34" charset="0"/>
        </a:defRPr>
      </a:lvl4pPr>
      <a:lvl5pPr algn="l" rtl="0" eaLnBrk="0" fontAlgn="base" hangingPunct="0">
        <a:spcBef>
          <a:spcPct val="0"/>
        </a:spcBef>
        <a:spcAft>
          <a:spcPct val="0"/>
        </a:spcAft>
        <a:defRPr sz="2800" b="1">
          <a:solidFill>
            <a:schemeClr val="tx1"/>
          </a:solidFill>
          <a:latin typeface="Verdana" pitchFamily="34" charset="0"/>
        </a:defRPr>
      </a:lvl5pPr>
      <a:lvl6pPr marL="457200" algn="l" rtl="0" fontAlgn="base">
        <a:spcBef>
          <a:spcPct val="0"/>
        </a:spcBef>
        <a:spcAft>
          <a:spcPct val="0"/>
        </a:spcAft>
        <a:defRPr sz="2800" b="1">
          <a:solidFill>
            <a:schemeClr val="tx1"/>
          </a:solidFill>
          <a:latin typeface="Verdana" pitchFamily="34" charset="0"/>
        </a:defRPr>
      </a:lvl6pPr>
      <a:lvl7pPr marL="914400" algn="l" rtl="0" fontAlgn="base">
        <a:spcBef>
          <a:spcPct val="0"/>
        </a:spcBef>
        <a:spcAft>
          <a:spcPct val="0"/>
        </a:spcAft>
        <a:defRPr sz="2800" b="1">
          <a:solidFill>
            <a:schemeClr val="tx1"/>
          </a:solidFill>
          <a:latin typeface="Verdana" pitchFamily="34" charset="0"/>
        </a:defRPr>
      </a:lvl7pPr>
      <a:lvl8pPr marL="1371600" algn="l" rtl="0" fontAlgn="base">
        <a:spcBef>
          <a:spcPct val="0"/>
        </a:spcBef>
        <a:spcAft>
          <a:spcPct val="0"/>
        </a:spcAft>
        <a:defRPr sz="2800" b="1">
          <a:solidFill>
            <a:schemeClr val="tx1"/>
          </a:solidFill>
          <a:latin typeface="Verdana" pitchFamily="34" charset="0"/>
        </a:defRPr>
      </a:lvl8pPr>
      <a:lvl9pPr marL="1828800" algn="l" rtl="0" fontAlgn="base">
        <a:spcBef>
          <a:spcPct val="0"/>
        </a:spcBef>
        <a:spcAft>
          <a:spcPct val="0"/>
        </a:spcAft>
        <a:defRPr sz="2800" b="1">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Wingdings" pitchFamily="2" charset="2"/>
        <a:buChar char="§"/>
        <a:defRPr sz="2400" kern="1200">
          <a:solidFill>
            <a:srgbClr val="002E4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kern="1200">
          <a:solidFill>
            <a:srgbClr val="002E42"/>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kern="1200">
          <a:solidFill>
            <a:srgbClr val="002E42"/>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sz="1600" kern="1200">
          <a:solidFill>
            <a:srgbClr val="002E42"/>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sz="1600" kern="1200">
          <a:solidFill>
            <a:srgbClr val="002E4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lar panels_000007441413Large.jpg"/>
          <p:cNvPicPr>
            <a:picLocks noChangeAspect="1"/>
          </p:cNvPicPr>
          <p:nvPr/>
        </p:nvPicPr>
        <p:blipFill>
          <a:blip r:embed="rId3" cstate="print"/>
          <a:stretch>
            <a:fillRect/>
          </a:stretch>
        </p:blipFill>
        <p:spPr>
          <a:xfrm>
            <a:off x="2646037" y="179492"/>
            <a:ext cx="3923023" cy="2942268"/>
          </a:xfrm>
          <a:prstGeom prst="rect">
            <a:avLst/>
          </a:prstGeom>
          <a:effectLst>
            <a:innerShdw blurRad="114300">
              <a:prstClr val="black"/>
            </a:innerShdw>
          </a:effectLst>
        </p:spPr>
      </p:pic>
      <p:sp>
        <p:nvSpPr>
          <p:cNvPr id="5" name="Rectangle 4"/>
          <p:cNvSpPr/>
          <p:nvPr/>
        </p:nvSpPr>
        <p:spPr>
          <a:xfrm>
            <a:off x="117020" y="3239949"/>
            <a:ext cx="8861725" cy="1449865"/>
          </a:xfrm>
          <a:prstGeom prst="rect">
            <a:avLst/>
          </a:prstGeom>
          <a:gradFill>
            <a:gsLst>
              <a:gs pos="48000">
                <a:schemeClr val="bg1">
                  <a:alpha val="8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1" name="Title 1"/>
          <p:cNvSpPr>
            <a:spLocks noGrp="1"/>
          </p:cNvSpPr>
          <p:nvPr>
            <p:ph type="ctrTitle"/>
          </p:nvPr>
        </p:nvSpPr>
        <p:spPr>
          <a:xfrm>
            <a:off x="309045" y="3275380"/>
            <a:ext cx="7772400" cy="1470025"/>
          </a:xfrm>
        </p:spPr>
        <p:txBody>
          <a:bodyPr>
            <a:noAutofit/>
          </a:bodyPr>
          <a:lstStyle/>
          <a:p>
            <a:pPr eaLnBrk="1" hangingPunct="1">
              <a:lnSpc>
                <a:spcPts val="5500"/>
              </a:lnSpc>
              <a:defRPr/>
            </a:pPr>
            <a:r>
              <a:rPr lang="en-US" sz="3600" dirty="0" smtClean="0"/>
              <a:t>Glendale Community College Facility Index</a:t>
            </a:r>
            <a:endParaRPr lang="en-US" sz="3600" dirty="0" smtClean="0">
              <a:solidFill>
                <a:schemeClr val="tx1"/>
              </a:solidFill>
            </a:endParaRPr>
          </a:p>
        </p:txBody>
      </p:sp>
      <p:sp>
        <p:nvSpPr>
          <p:cNvPr id="3" name="Subtitle 2"/>
          <p:cNvSpPr>
            <a:spLocks noGrp="1"/>
          </p:cNvSpPr>
          <p:nvPr>
            <p:ph type="subTitle" idx="1"/>
          </p:nvPr>
        </p:nvSpPr>
        <p:spPr>
          <a:xfrm>
            <a:off x="469350" y="4811580"/>
            <a:ext cx="6400800" cy="682625"/>
          </a:xfrm>
        </p:spPr>
        <p:txBody>
          <a:bodyPr rtlCol="0">
            <a:normAutofit/>
          </a:bodyPr>
          <a:lstStyle/>
          <a:p>
            <a:pPr eaLnBrk="1" fontAlgn="auto" hangingPunct="1">
              <a:spcAft>
                <a:spcPts val="0"/>
              </a:spcAft>
              <a:defRPr/>
            </a:pPr>
            <a:r>
              <a:rPr lang="en-US" sz="1600" dirty="0" smtClean="0">
                <a:solidFill>
                  <a:schemeClr val="tx1"/>
                </a:solidFill>
              </a:rPr>
              <a:t>July 15, 2013</a:t>
            </a:r>
          </a:p>
          <a:p>
            <a:pPr eaLnBrk="1" fontAlgn="auto" hangingPunct="1">
              <a:spcAft>
                <a:spcPts val="0"/>
              </a:spcAft>
              <a:defRPr/>
            </a:pPr>
            <a:endParaRPr lang="en-US" sz="1600" dirty="0"/>
          </a:p>
        </p:txBody>
      </p:sp>
      <p:sp>
        <p:nvSpPr>
          <p:cNvPr id="2" name="TextBox 1"/>
          <p:cNvSpPr txBox="1"/>
          <p:nvPr/>
        </p:nvSpPr>
        <p:spPr>
          <a:xfrm>
            <a:off x="8066855" y="5963730"/>
            <a:ext cx="950295" cy="276999"/>
          </a:xfrm>
          <a:prstGeom prst="rect">
            <a:avLst/>
          </a:prstGeom>
          <a:noFill/>
        </p:spPr>
        <p:txBody>
          <a:bodyPr wrap="square" rtlCol="0">
            <a:spAutoFit/>
          </a:bodyPr>
          <a:lstStyle/>
          <a:p>
            <a:pPr algn="r"/>
            <a:r>
              <a:rPr lang="en-US" sz="1200" dirty="0" smtClean="0">
                <a:latin typeface="+mn-lt"/>
              </a:rPr>
              <a:t>1</a:t>
            </a:r>
            <a:endParaRPr lang="en-US" sz="1200" dirty="0">
              <a:latin typeface="+mn-lt"/>
            </a:endParaRPr>
          </a:p>
        </p:txBody>
      </p:sp>
    </p:spTree>
  </p:cSld>
  <p:clrMapOvr>
    <a:masterClrMapping/>
  </p:clrMapOvr>
  <p:transition advClick="0" advTm="400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4038600" y="3303588"/>
            <a:ext cx="4876800" cy="1354217"/>
          </a:xfrm>
          <a:prstGeom prst="rect">
            <a:avLst/>
          </a:prstGeom>
        </p:spPr>
        <p:txBody>
          <a:bodyPr>
            <a:spAutoFit/>
          </a:bodyPr>
          <a:lstStyle/>
          <a:p>
            <a:pPr marL="227013" indent="-227013" fontAlgn="auto">
              <a:spcBef>
                <a:spcPts val="0"/>
              </a:spcBef>
              <a:spcAft>
                <a:spcPts val="600"/>
              </a:spcAft>
              <a:buFont typeface="Arial" pitchFamily="34" charset="0"/>
              <a:buChar char="•"/>
              <a:defRPr/>
            </a:pPr>
            <a:r>
              <a:rPr lang="en-US" sz="2400" spc="-20" dirty="0" smtClean="0">
                <a:latin typeface="+mn-lt"/>
              </a:rPr>
              <a:t>Impact</a:t>
            </a:r>
          </a:p>
          <a:p>
            <a:pPr marL="227013" indent="-227013" fontAlgn="auto">
              <a:spcBef>
                <a:spcPts val="0"/>
              </a:spcBef>
              <a:spcAft>
                <a:spcPts val="600"/>
              </a:spcAft>
              <a:buFont typeface="Arial" pitchFamily="34" charset="0"/>
              <a:buChar char="•"/>
              <a:defRPr/>
            </a:pPr>
            <a:r>
              <a:rPr lang="en-US" sz="2400" spc="-20" dirty="0" smtClean="0">
                <a:latin typeface="+mn-lt"/>
              </a:rPr>
              <a:t>System Types</a:t>
            </a:r>
            <a:endParaRPr lang="en-US" sz="2400" spc="-20" dirty="0">
              <a:latin typeface="+mn-lt"/>
            </a:endParaRPr>
          </a:p>
          <a:p>
            <a:pPr marL="227013" indent="-227013" fontAlgn="auto">
              <a:spcBef>
                <a:spcPts val="0"/>
              </a:spcBef>
              <a:spcAft>
                <a:spcPts val="600"/>
              </a:spcAft>
              <a:buFont typeface="Arial" pitchFamily="34" charset="0"/>
              <a:buChar char="•"/>
              <a:defRPr/>
            </a:pPr>
            <a:r>
              <a:rPr lang="en-US" sz="2400" spc="-20" dirty="0" smtClean="0">
                <a:latin typeface="+mn-lt"/>
              </a:rPr>
              <a:t>Equipment Types</a:t>
            </a:r>
            <a:endParaRPr lang="en-US" sz="2400" spc="-20" dirty="0">
              <a:latin typeface="+mn-lt"/>
            </a:endParaRPr>
          </a:p>
        </p:txBody>
      </p:sp>
      <p:sp>
        <p:nvSpPr>
          <p:cNvPr id="3" name="TextBox 2"/>
          <p:cNvSpPr txBox="1"/>
          <p:nvPr/>
        </p:nvSpPr>
        <p:spPr>
          <a:xfrm>
            <a:off x="3957520" y="1875131"/>
            <a:ext cx="4114800" cy="1323439"/>
          </a:xfrm>
          <a:prstGeom prst="rect">
            <a:avLst/>
          </a:prstGeom>
          <a:noFill/>
        </p:spPr>
        <p:txBody>
          <a:bodyPr>
            <a:spAutoFit/>
          </a:bodyPr>
          <a:lstStyle/>
          <a:p>
            <a:pPr fontAlgn="auto">
              <a:spcBef>
                <a:spcPts val="0"/>
              </a:spcBef>
              <a:spcAft>
                <a:spcPts val="0"/>
              </a:spcAft>
              <a:defRPr/>
            </a:pPr>
            <a:r>
              <a:rPr lang="en-US" sz="4000" i="1" spc="-30" dirty="0" smtClean="0">
                <a:latin typeface="Calibri" pitchFamily="34" charset="0"/>
                <a:cs typeface="Calibri" pitchFamily="34" charset="0"/>
              </a:rPr>
              <a:t>Lab College Services Building</a:t>
            </a:r>
            <a:endParaRPr lang="en-US" sz="4000" i="1" spc="-30" dirty="0">
              <a:latin typeface="Calibri" pitchFamily="34" charset="0"/>
              <a:cs typeface="Calibri" pitchFamily="34" charset="0"/>
            </a:endParaRPr>
          </a:p>
        </p:txBody>
      </p:sp>
      <p:cxnSp>
        <p:nvCxnSpPr>
          <p:cNvPr id="6" name="Straight Connector 5"/>
          <p:cNvCxnSpPr/>
          <p:nvPr/>
        </p:nvCxnSpPr>
        <p:spPr>
          <a:xfrm>
            <a:off x="4038600" y="3140075"/>
            <a:ext cx="4724400" cy="0"/>
          </a:xfrm>
          <a:prstGeom prst="line">
            <a:avLst/>
          </a:prstGeom>
          <a:ln>
            <a:gradFill>
              <a:gsLst>
                <a:gs pos="50000">
                  <a:schemeClr val="tx2"/>
                </a:gs>
                <a:gs pos="100000">
                  <a:schemeClr val="tx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066855" y="5963730"/>
            <a:ext cx="950295" cy="276999"/>
          </a:xfrm>
          <a:prstGeom prst="rect">
            <a:avLst/>
          </a:prstGeom>
          <a:noFill/>
        </p:spPr>
        <p:txBody>
          <a:bodyPr wrap="square" rtlCol="0">
            <a:spAutoFit/>
          </a:bodyPr>
          <a:lstStyle/>
          <a:p>
            <a:pPr algn="r"/>
            <a:r>
              <a:rPr lang="en-US" sz="1200" dirty="0" smtClean="0">
                <a:latin typeface="+mn-lt"/>
              </a:rPr>
              <a:t>9</a:t>
            </a:r>
            <a:endParaRPr lang="en-US" sz="1200" dirty="0">
              <a:latin typeface="+mn-lt"/>
            </a:endParaRPr>
          </a:p>
        </p:txBody>
      </p:sp>
    </p:spTree>
  </p:cSld>
  <p:clrMapOvr>
    <a:masterClrMapping/>
  </p:clrMapOvr>
  <p:transition advClick="0" advTm="5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4038600" y="3260725"/>
            <a:ext cx="4876800" cy="1169551"/>
          </a:xfrm>
          <a:prstGeom prst="rect">
            <a:avLst/>
          </a:prstGeom>
        </p:spPr>
        <p:txBody>
          <a:bodyPr>
            <a:spAutoFit/>
          </a:bodyPr>
          <a:lstStyle/>
          <a:p>
            <a:pPr marL="227013" indent="-227013" fontAlgn="auto">
              <a:spcBef>
                <a:spcPts val="0"/>
              </a:spcBef>
              <a:spcAft>
                <a:spcPts val="600"/>
              </a:spcAft>
              <a:buFont typeface="Arial" pitchFamily="34" charset="0"/>
              <a:buChar char="•"/>
              <a:defRPr/>
            </a:pPr>
            <a:r>
              <a:rPr lang="en-US" sz="2000" spc="-20" dirty="0" smtClean="0">
                <a:latin typeface="+mn-lt"/>
              </a:rPr>
              <a:t>30 Year </a:t>
            </a:r>
            <a:r>
              <a:rPr lang="en-US" sz="2000" spc="-20" dirty="0" err="1" smtClean="0">
                <a:latin typeface="+mn-lt"/>
              </a:rPr>
              <a:t>Capex</a:t>
            </a:r>
            <a:endParaRPr lang="en-US" sz="2000" spc="-20" dirty="0" smtClean="0">
              <a:latin typeface="+mn-lt"/>
            </a:endParaRPr>
          </a:p>
          <a:p>
            <a:pPr marL="227013" indent="-227013" fontAlgn="auto">
              <a:spcBef>
                <a:spcPts val="0"/>
              </a:spcBef>
              <a:spcAft>
                <a:spcPts val="600"/>
              </a:spcAft>
              <a:buFont typeface="Arial" pitchFamily="34" charset="0"/>
              <a:buChar char="•"/>
              <a:defRPr/>
            </a:pPr>
            <a:r>
              <a:rPr lang="en-US" sz="2000" spc="-20" dirty="0" smtClean="0">
                <a:latin typeface="+mn-lt"/>
              </a:rPr>
              <a:t>O&amp;M Costs</a:t>
            </a:r>
          </a:p>
          <a:p>
            <a:pPr marL="227013" indent="-227013" fontAlgn="auto">
              <a:spcBef>
                <a:spcPts val="0"/>
              </a:spcBef>
              <a:spcAft>
                <a:spcPts val="600"/>
              </a:spcAft>
              <a:buFont typeface="Arial" pitchFamily="34" charset="0"/>
              <a:buChar char="•"/>
              <a:defRPr/>
            </a:pPr>
            <a:r>
              <a:rPr lang="en-US" sz="2000" spc="-20" dirty="0" smtClean="0">
                <a:latin typeface="+mn-lt"/>
              </a:rPr>
              <a:t>Soft Costs</a:t>
            </a:r>
            <a:endParaRPr lang="en-US" sz="2000" spc="-20" dirty="0">
              <a:latin typeface="+mn-lt"/>
            </a:endParaRPr>
          </a:p>
        </p:txBody>
      </p:sp>
      <p:sp>
        <p:nvSpPr>
          <p:cNvPr id="3" name="TextBox 2"/>
          <p:cNvSpPr txBox="1"/>
          <p:nvPr/>
        </p:nvSpPr>
        <p:spPr>
          <a:xfrm>
            <a:off x="3962400" y="2346325"/>
            <a:ext cx="4495800" cy="708025"/>
          </a:xfrm>
          <a:prstGeom prst="rect">
            <a:avLst/>
          </a:prstGeom>
          <a:noFill/>
        </p:spPr>
        <p:txBody>
          <a:bodyPr>
            <a:spAutoFit/>
          </a:bodyPr>
          <a:lstStyle/>
          <a:p>
            <a:pPr fontAlgn="auto">
              <a:spcBef>
                <a:spcPts val="0"/>
              </a:spcBef>
              <a:spcAft>
                <a:spcPts val="0"/>
              </a:spcAft>
              <a:defRPr/>
            </a:pPr>
            <a:r>
              <a:rPr lang="en-US" sz="4000" i="1" spc="-30" dirty="0" smtClean="0">
                <a:latin typeface="Calibri" pitchFamily="34" charset="0"/>
                <a:cs typeface="Calibri" pitchFamily="34" charset="0"/>
              </a:rPr>
              <a:t>Capital Planning</a:t>
            </a:r>
            <a:endParaRPr lang="en-US" sz="4000" i="1" spc="-30" dirty="0">
              <a:latin typeface="Calibri" pitchFamily="34" charset="0"/>
              <a:cs typeface="Calibri" pitchFamily="34" charset="0"/>
            </a:endParaRPr>
          </a:p>
        </p:txBody>
      </p:sp>
      <p:cxnSp>
        <p:nvCxnSpPr>
          <p:cNvPr id="6" name="Straight Connector 5"/>
          <p:cNvCxnSpPr/>
          <p:nvPr/>
        </p:nvCxnSpPr>
        <p:spPr>
          <a:xfrm>
            <a:off x="4038600" y="3140075"/>
            <a:ext cx="4724400" cy="0"/>
          </a:xfrm>
          <a:prstGeom prst="line">
            <a:avLst/>
          </a:prstGeom>
          <a:ln>
            <a:gradFill>
              <a:gsLst>
                <a:gs pos="50000">
                  <a:schemeClr val="tx2"/>
                </a:gs>
                <a:gs pos="100000">
                  <a:schemeClr val="tx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066855" y="5963730"/>
            <a:ext cx="950295" cy="276999"/>
          </a:xfrm>
          <a:prstGeom prst="rect">
            <a:avLst/>
          </a:prstGeom>
          <a:noFill/>
        </p:spPr>
        <p:txBody>
          <a:bodyPr wrap="square" rtlCol="0">
            <a:spAutoFit/>
          </a:bodyPr>
          <a:lstStyle/>
          <a:p>
            <a:pPr algn="r"/>
            <a:r>
              <a:rPr lang="en-US" sz="1200" dirty="0" smtClean="0">
                <a:latin typeface="+mn-lt"/>
              </a:rPr>
              <a:t>10</a:t>
            </a:r>
            <a:endParaRPr lang="en-US" sz="1200" dirty="0">
              <a:latin typeface="+mn-lt"/>
            </a:endParaRPr>
          </a:p>
        </p:txBody>
      </p:sp>
    </p:spTree>
  </p:cSld>
  <p:clrMapOvr>
    <a:masterClrMapping/>
  </p:clrMapOvr>
  <p:transition advClick="0" advTm="5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475" y="1470345"/>
            <a:ext cx="7772400" cy="1470025"/>
          </a:xfrm>
        </p:spPr>
        <p:txBody>
          <a:bodyPr/>
          <a:lstStyle/>
          <a:p>
            <a:pPr algn="ctr"/>
            <a:r>
              <a:rPr lang="en-US" dirty="0" smtClean="0">
                <a:solidFill>
                  <a:schemeClr val="tx1"/>
                </a:solidFill>
              </a:rPr>
              <a:t>Questions?</a:t>
            </a:r>
            <a:endParaRPr lang="en-US" dirty="0">
              <a:solidFill>
                <a:schemeClr val="tx1"/>
              </a:solidFill>
            </a:endParaRPr>
          </a:p>
        </p:txBody>
      </p:sp>
      <p:sp>
        <p:nvSpPr>
          <p:cNvPr id="3" name="TextBox 2"/>
          <p:cNvSpPr txBox="1"/>
          <p:nvPr/>
        </p:nvSpPr>
        <p:spPr>
          <a:xfrm>
            <a:off x="8066855" y="5963730"/>
            <a:ext cx="950295" cy="276999"/>
          </a:xfrm>
          <a:prstGeom prst="rect">
            <a:avLst/>
          </a:prstGeom>
          <a:noFill/>
        </p:spPr>
        <p:txBody>
          <a:bodyPr wrap="square" rtlCol="0">
            <a:spAutoFit/>
          </a:bodyPr>
          <a:lstStyle/>
          <a:p>
            <a:pPr algn="r"/>
            <a:r>
              <a:rPr lang="en-US" sz="1200" smtClean="0">
                <a:latin typeface="+mn-lt"/>
              </a:rPr>
              <a:t>11</a:t>
            </a:r>
            <a:endParaRPr lang="en-US" sz="12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Current State</a:t>
            </a:r>
            <a:endParaRPr lang="en-US" dirty="0"/>
          </a:p>
        </p:txBody>
      </p:sp>
      <p:sp>
        <p:nvSpPr>
          <p:cNvPr id="11" name="Content Placeholder 10"/>
          <p:cNvSpPr>
            <a:spLocks noGrp="1"/>
          </p:cNvSpPr>
          <p:nvPr>
            <p:ph idx="1"/>
          </p:nvPr>
        </p:nvSpPr>
        <p:spPr/>
        <p:txBody>
          <a:bodyPr/>
          <a:lstStyle/>
          <a:p>
            <a:endParaRPr lang="en-US" sz="2800" dirty="0" smtClean="0"/>
          </a:p>
          <a:p>
            <a:r>
              <a:rPr lang="en-US" sz="2800" dirty="0" smtClean="0"/>
              <a:t>Current Maintenance Practices</a:t>
            </a:r>
          </a:p>
          <a:p>
            <a:pPr lvl="1"/>
            <a:r>
              <a:rPr lang="en-US" sz="2200" dirty="0" smtClean="0"/>
              <a:t>Primarily needs based</a:t>
            </a:r>
          </a:p>
          <a:p>
            <a:pPr lvl="1">
              <a:buNone/>
            </a:pPr>
            <a:endParaRPr lang="en-US" sz="2000" dirty="0" smtClean="0"/>
          </a:p>
          <a:p>
            <a:pPr lvl="1"/>
            <a:r>
              <a:rPr lang="en-US" sz="2200" dirty="0" smtClean="0"/>
              <a:t>Reactionary</a:t>
            </a:r>
          </a:p>
          <a:p>
            <a:pPr lvl="2"/>
            <a:r>
              <a:rPr lang="en-US" sz="2000" dirty="0" smtClean="0"/>
              <a:t>Fix when broken</a:t>
            </a:r>
          </a:p>
          <a:p>
            <a:pPr lvl="2"/>
            <a:r>
              <a:rPr lang="en-US" sz="2000" dirty="0" smtClean="0"/>
              <a:t>Minor work order management</a:t>
            </a:r>
          </a:p>
          <a:p>
            <a:pPr lvl="1">
              <a:buNone/>
            </a:pPr>
            <a:endParaRPr lang="en-US" dirty="0"/>
          </a:p>
        </p:txBody>
      </p:sp>
      <p:sp>
        <p:nvSpPr>
          <p:cNvPr id="4" name="TextBox 3"/>
          <p:cNvSpPr txBox="1"/>
          <p:nvPr/>
        </p:nvSpPr>
        <p:spPr>
          <a:xfrm>
            <a:off x="8066855" y="5963730"/>
            <a:ext cx="950295" cy="276999"/>
          </a:xfrm>
          <a:prstGeom prst="rect">
            <a:avLst/>
          </a:prstGeom>
          <a:noFill/>
        </p:spPr>
        <p:txBody>
          <a:bodyPr wrap="square" rtlCol="0">
            <a:spAutoFit/>
          </a:bodyPr>
          <a:lstStyle/>
          <a:p>
            <a:pPr algn="r"/>
            <a:r>
              <a:rPr lang="en-US" sz="1200" dirty="0">
                <a:latin typeface="+mn-lt"/>
              </a:rPr>
              <a:t>2</a:t>
            </a:r>
          </a:p>
        </p:txBody>
      </p:sp>
    </p:spTree>
  </p:cSld>
  <p:clrMapOvr>
    <a:masterClrMapping/>
  </p:clrMapOvr>
  <p:transition advClick="0" advTm="400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4038600" y="3303588"/>
            <a:ext cx="4876800" cy="1169551"/>
          </a:xfrm>
          <a:prstGeom prst="rect">
            <a:avLst/>
          </a:prstGeom>
        </p:spPr>
        <p:txBody>
          <a:bodyPr>
            <a:spAutoFit/>
          </a:bodyPr>
          <a:lstStyle/>
          <a:p>
            <a:pPr marL="228600" indent="-228600" fontAlgn="auto">
              <a:spcBef>
                <a:spcPts val="0"/>
              </a:spcBef>
              <a:spcAft>
                <a:spcPts val="600"/>
              </a:spcAft>
              <a:buFont typeface="Arial" pitchFamily="34" charset="0"/>
              <a:buChar char="•"/>
              <a:defRPr/>
            </a:pPr>
            <a:r>
              <a:rPr lang="en-US" sz="2000" spc="-20" dirty="0" smtClean="0">
                <a:latin typeface="+mn-lt"/>
              </a:rPr>
              <a:t>What is it?</a:t>
            </a:r>
            <a:endParaRPr lang="en-US" sz="2000" spc="-20" dirty="0">
              <a:latin typeface="+mn-lt"/>
            </a:endParaRPr>
          </a:p>
          <a:p>
            <a:pPr marL="228600" indent="-228600" fontAlgn="auto">
              <a:spcBef>
                <a:spcPts val="0"/>
              </a:spcBef>
              <a:spcAft>
                <a:spcPts val="600"/>
              </a:spcAft>
              <a:buFont typeface="Arial" pitchFamily="34" charset="0"/>
              <a:buChar char="•"/>
              <a:defRPr/>
            </a:pPr>
            <a:r>
              <a:rPr lang="en-US" sz="2000" spc="-20" dirty="0" smtClean="0">
                <a:latin typeface="+mn-lt"/>
              </a:rPr>
              <a:t>Why is it important?</a:t>
            </a:r>
            <a:endParaRPr lang="en-US" sz="2000" spc="-20" dirty="0">
              <a:latin typeface="+mn-lt"/>
            </a:endParaRPr>
          </a:p>
          <a:p>
            <a:pPr marL="228600" indent="-228600" fontAlgn="auto">
              <a:spcBef>
                <a:spcPts val="0"/>
              </a:spcBef>
              <a:spcAft>
                <a:spcPts val="600"/>
              </a:spcAft>
              <a:buFont typeface="Arial" pitchFamily="34" charset="0"/>
              <a:buChar char="•"/>
              <a:defRPr/>
            </a:pPr>
            <a:r>
              <a:rPr lang="en-US" sz="2000" spc="-20" dirty="0" smtClean="0">
                <a:latin typeface="+mn-lt"/>
              </a:rPr>
              <a:t>Relationship to educational goals? </a:t>
            </a:r>
            <a:endParaRPr lang="en-US" sz="2000" spc="-20" dirty="0">
              <a:latin typeface="+mn-lt"/>
            </a:endParaRPr>
          </a:p>
        </p:txBody>
      </p:sp>
      <p:sp>
        <p:nvSpPr>
          <p:cNvPr id="4" name="TextBox 3"/>
          <p:cNvSpPr txBox="1"/>
          <p:nvPr/>
        </p:nvSpPr>
        <p:spPr>
          <a:xfrm>
            <a:off x="3962400" y="2389188"/>
            <a:ext cx="4114800" cy="708025"/>
          </a:xfrm>
          <a:prstGeom prst="rect">
            <a:avLst/>
          </a:prstGeom>
          <a:noFill/>
        </p:spPr>
        <p:txBody>
          <a:bodyPr>
            <a:spAutoFit/>
          </a:bodyPr>
          <a:lstStyle/>
          <a:p>
            <a:pPr fontAlgn="auto">
              <a:spcBef>
                <a:spcPts val="0"/>
              </a:spcBef>
              <a:spcAft>
                <a:spcPts val="0"/>
              </a:spcAft>
              <a:defRPr/>
            </a:pPr>
            <a:r>
              <a:rPr lang="en-US" sz="4000" i="1" spc="-30" dirty="0" smtClean="0">
                <a:latin typeface="Calibri" pitchFamily="34" charset="0"/>
                <a:cs typeface="Calibri" pitchFamily="34" charset="0"/>
              </a:rPr>
              <a:t>Facility Index</a:t>
            </a:r>
            <a:endParaRPr lang="en-US" sz="4000" i="1" spc="-30" dirty="0">
              <a:latin typeface="Calibri" pitchFamily="34" charset="0"/>
              <a:cs typeface="Calibri" pitchFamily="34" charset="0"/>
            </a:endParaRPr>
          </a:p>
        </p:txBody>
      </p:sp>
      <p:cxnSp>
        <p:nvCxnSpPr>
          <p:cNvPr id="5" name="Straight Connector 4"/>
          <p:cNvCxnSpPr/>
          <p:nvPr/>
        </p:nvCxnSpPr>
        <p:spPr>
          <a:xfrm>
            <a:off x="4038600" y="3140075"/>
            <a:ext cx="4724400" cy="0"/>
          </a:xfrm>
          <a:prstGeom prst="line">
            <a:avLst/>
          </a:prstGeom>
          <a:ln>
            <a:gradFill>
              <a:gsLst>
                <a:gs pos="50000">
                  <a:schemeClr val="tx2"/>
                </a:gs>
                <a:gs pos="100000">
                  <a:schemeClr val="tx2">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066855" y="5963730"/>
            <a:ext cx="950295" cy="276999"/>
          </a:xfrm>
          <a:prstGeom prst="rect">
            <a:avLst/>
          </a:prstGeom>
          <a:noFill/>
        </p:spPr>
        <p:txBody>
          <a:bodyPr wrap="square" rtlCol="0">
            <a:spAutoFit/>
          </a:bodyPr>
          <a:lstStyle/>
          <a:p>
            <a:pPr algn="r"/>
            <a:r>
              <a:rPr lang="en-US" sz="1200" dirty="0">
                <a:latin typeface="+mn-lt"/>
              </a:rPr>
              <a:t>3</a:t>
            </a:r>
          </a:p>
        </p:txBody>
      </p:sp>
    </p:spTree>
  </p:cSld>
  <p:clrMapOvr>
    <a:masterClrMapping/>
  </p:clrMapOvr>
  <p:transition advClick="0" advTm="5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Preventive Maintenance (PMs)</a:t>
            </a:r>
            <a:endParaRPr lang="en-US" dirty="0"/>
          </a:p>
        </p:txBody>
      </p:sp>
      <p:sp>
        <p:nvSpPr>
          <p:cNvPr id="11" name="Content Placeholder 10"/>
          <p:cNvSpPr>
            <a:spLocks noGrp="1"/>
          </p:cNvSpPr>
          <p:nvPr>
            <p:ph idx="1"/>
          </p:nvPr>
        </p:nvSpPr>
        <p:spPr/>
        <p:txBody>
          <a:bodyPr/>
          <a:lstStyle/>
          <a:p>
            <a:endParaRPr lang="en-US" sz="2800" dirty="0" smtClean="0"/>
          </a:p>
          <a:p>
            <a:r>
              <a:rPr lang="en-US" sz="2800" dirty="0" smtClean="0"/>
              <a:t>What are PMs?</a:t>
            </a:r>
          </a:p>
          <a:p>
            <a:pPr lvl="1"/>
            <a:r>
              <a:rPr lang="en-US" sz="2400" dirty="0" smtClean="0"/>
              <a:t>Benefits</a:t>
            </a:r>
          </a:p>
          <a:p>
            <a:pPr lvl="1">
              <a:buNone/>
            </a:pPr>
            <a:endParaRPr lang="en-US" sz="2400" dirty="0" smtClean="0"/>
          </a:p>
          <a:p>
            <a:r>
              <a:rPr lang="en-US" sz="2800" dirty="0" smtClean="0"/>
              <a:t>Beyond PMs</a:t>
            </a:r>
          </a:p>
          <a:p>
            <a:pPr lvl="1"/>
            <a:r>
              <a:rPr lang="en-US" sz="2400" dirty="0" smtClean="0"/>
              <a:t>Predictive Maintenance</a:t>
            </a:r>
          </a:p>
          <a:p>
            <a:pPr lvl="1"/>
            <a:r>
              <a:rPr lang="en-US" sz="2400" dirty="0" smtClean="0"/>
              <a:t>Proactive Maintenance</a:t>
            </a:r>
          </a:p>
          <a:p>
            <a:pPr lvl="1">
              <a:buNone/>
            </a:pPr>
            <a:endParaRPr lang="en-US" dirty="0"/>
          </a:p>
        </p:txBody>
      </p:sp>
      <p:sp>
        <p:nvSpPr>
          <p:cNvPr id="4" name="TextBox 3"/>
          <p:cNvSpPr txBox="1"/>
          <p:nvPr/>
        </p:nvSpPr>
        <p:spPr>
          <a:xfrm>
            <a:off x="8066855" y="5963730"/>
            <a:ext cx="950295" cy="276999"/>
          </a:xfrm>
          <a:prstGeom prst="rect">
            <a:avLst/>
          </a:prstGeom>
          <a:noFill/>
        </p:spPr>
        <p:txBody>
          <a:bodyPr wrap="square" rtlCol="0">
            <a:spAutoFit/>
          </a:bodyPr>
          <a:lstStyle/>
          <a:p>
            <a:pPr algn="r"/>
            <a:r>
              <a:rPr lang="en-US" sz="1200" dirty="0">
                <a:latin typeface="+mn-lt"/>
              </a:rPr>
              <a:t>4</a:t>
            </a:r>
          </a:p>
        </p:txBody>
      </p:sp>
    </p:spTree>
  </p:cSld>
  <p:clrMapOvr>
    <a:masterClrMapping/>
  </p:clrMapOvr>
  <p:transition advClick="0" advTm="400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Facility Index - Inventory</a:t>
            </a:r>
            <a:endParaRPr lang="en-US" dirty="0"/>
          </a:p>
        </p:txBody>
      </p:sp>
      <p:pic>
        <p:nvPicPr>
          <p:cNvPr id="6" name="Content Placeholder 5"/>
          <p:cNvPicPr>
            <a:picLocks noGrp="1"/>
          </p:cNvPicPr>
          <p:nvPr>
            <p:ph idx="1"/>
          </p:nvPr>
        </p:nvPicPr>
        <p:blipFill>
          <a:blip r:embed="rId3" cstate="print"/>
          <a:srcRect l="2422" t="15918" r="11250" b="33594"/>
          <a:stretch>
            <a:fillRect/>
          </a:stretch>
        </p:blipFill>
        <p:spPr bwMode="auto">
          <a:xfrm>
            <a:off x="533400" y="1541902"/>
            <a:ext cx="8229600" cy="3850395"/>
          </a:xfrm>
          <a:prstGeom prst="rect">
            <a:avLst/>
          </a:prstGeom>
          <a:noFill/>
          <a:ln w="9525">
            <a:noFill/>
            <a:miter lim="800000"/>
            <a:headEnd/>
            <a:tailEnd/>
          </a:ln>
        </p:spPr>
      </p:pic>
      <p:sp>
        <p:nvSpPr>
          <p:cNvPr id="4" name="TextBox 3"/>
          <p:cNvSpPr txBox="1"/>
          <p:nvPr/>
        </p:nvSpPr>
        <p:spPr>
          <a:xfrm>
            <a:off x="8066855" y="5963730"/>
            <a:ext cx="950295" cy="276999"/>
          </a:xfrm>
          <a:prstGeom prst="rect">
            <a:avLst/>
          </a:prstGeom>
          <a:noFill/>
        </p:spPr>
        <p:txBody>
          <a:bodyPr wrap="square" rtlCol="0">
            <a:spAutoFit/>
          </a:bodyPr>
          <a:lstStyle/>
          <a:p>
            <a:pPr algn="r"/>
            <a:r>
              <a:rPr lang="en-US" sz="1200" dirty="0" smtClean="0">
                <a:latin typeface="+mn-lt"/>
              </a:rPr>
              <a:t>5</a:t>
            </a:r>
            <a:endParaRPr lang="en-US" sz="1200" dirty="0">
              <a:latin typeface="+mn-lt"/>
            </a:endParaRPr>
          </a:p>
        </p:txBody>
      </p:sp>
    </p:spTree>
  </p:cSld>
  <p:clrMapOvr>
    <a:masterClrMapping/>
  </p:clrMapOvr>
  <p:transition advClick="0" advTm="400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Facility Index – Custodial </a:t>
            </a:r>
            <a:endParaRPr lang="en-US" dirty="0"/>
          </a:p>
        </p:txBody>
      </p:sp>
      <p:pic>
        <p:nvPicPr>
          <p:cNvPr id="5" name="Content Placeholder 4"/>
          <p:cNvPicPr>
            <a:picLocks noGrp="1"/>
          </p:cNvPicPr>
          <p:nvPr>
            <p:ph idx="1"/>
          </p:nvPr>
        </p:nvPicPr>
        <p:blipFill>
          <a:blip r:embed="rId3" cstate="print"/>
          <a:srcRect l="2344" t="18066" r="19844" b="18066"/>
          <a:stretch>
            <a:fillRect/>
          </a:stretch>
        </p:blipFill>
        <p:spPr bwMode="auto">
          <a:xfrm>
            <a:off x="808311" y="1201510"/>
            <a:ext cx="7680999" cy="4608600"/>
          </a:xfrm>
          <a:prstGeom prst="rect">
            <a:avLst/>
          </a:prstGeom>
          <a:noFill/>
          <a:ln w="9525">
            <a:noFill/>
            <a:miter lim="800000"/>
            <a:headEnd/>
            <a:tailEnd/>
          </a:ln>
        </p:spPr>
      </p:pic>
      <p:sp>
        <p:nvSpPr>
          <p:cNvPr id="4" name="TextBox 3"/>
          <p:cNvSpPr txBox="1"/>
          <p:nvPr/>
        </p:nvSpPr>
        <p:spPr>
          <a:xfrm>
            <a:off x="8066855" y="5963730"/>
            <a:ext cx="950295" cy="276999"/>
          </a:xfrm>
          <a:prstGeom prst="rect">
            <a:avLst/>
          </a:prstGeom>
          <a:noFill/>
        </p:spPr>
        <p:txBody>
          <a:bodyPr wrap="square" rtlCol="0">
            <a:spAutoFit/>
          </a:bodyPr>
          <a:lstStyle/>
          <a:p>
            <a:pPr algn="r"/>
            <a:r>
              <a:rPr lang="en-US" sz="1200" dirty="0">
                <a:latin typeface="+mn-lt"/>
              </a:rPr>
              <a:t>6</a:t>
            </a:r>
          </a:p>
        </p:txBody>
      </p:sp>
    </p:spTree>
  </p:cSld>
  <p:clrMapOvr>
    <a:masterClrMapping/>
  </p:clrMapOvr>
  <p:transition advClick="0" advTm="400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Facility Index – Schedules/Hours</a:t>
            </a:r>
            <a:endParaRPr lang="en-US" dirty="0"/>
          </a:p>
        </p:txBody>
      </p:sp>
      <p:pic>
        <p:nvPicPr>
          <p:cNvPr id="6" name="Content Placeholder 5"/>
          <p:cNvPicPr>
            <a:picLocks noGrp="1"/>
          </p:cNvPicPr>
          <p:nvPr>
            <p:ph idx="1"/>
          </p:nvPr>
        </p:nvPicPr>
        <p:blipFill>
          <a:blip r:embed="rId3" cstate="print"/>
          <a:srcRect l="2422" t="26172" r="22969" b="50488"/>
          <a:stretch>
            <a:fillRect/>
          </a:stretch>
        </p:blipFill>
        <p:spPr bwMode="auto">
          <a:xfrm>
            <a:off x="533400" y="1201510"/>
            <a:ext cx="8229600" cy="2059578"/>
          </a:xfrm>
          <a:prstGeom prst="rect">
            <a:avLst/>
          </a:prstGeom>
          <a:noFill/>
          <a:ln w="9525">
            <a:noFill/>
            <a:miter lim="800000"/>
            <a:headEnd/>
            <a:tailEnd/>
          </a:ln>
        </p:spPr>
      </p:pic>
      <p:pic>
        <p:nvPicPr>
          <p:cNvPr id="7" name="Picture 6"/>
          <p:cNvPicPr/>
          <p:nvPr/>
        </p:nvPicPr>
        <p:blipFill>
          <a:blip r:embed="rId4" cstate="print"/>
          <a:srcRect l="2344" t="18066" r="27032" b="65137"/>
          <a:stretch>
            <a:fillRect/>
          </a:stretch>
        </p:blipFill>
        <p:spPr bwMode="auto">
          <a:xfrm>
            <a:off x="266700" y="3595735"/>
            <a:ext cx="8610600" cy="1638300"/>
          </a:xfrm>
          <a:prstGeom prst="rect">
            <a:avLst/>
          </a:prstGeom>
          <a:noFill/>
          <a:ln w="9525">
            <a:noFill/>
            <a:miter lim="800000"/>
            <a:headEnd/>
            <a:tailEnd/>
          </a:ln>
        </p:spPr>
      </p:pic>
      <p:sp>
        <p:nvSpPr>
          <p:cNvPr id="5" name="TextBox 4"/>
          <p:cNvSpPr txBox="1"/>
          <p:nvPr/>
        </p:nvSpPr>
        <p:spPr>
          <a:xfrm>
            <a:off x="8066855" y="5963730"/>
            <a:ext cx="950295" cy="276999"/>
          </a:xfrm>
          <a:prstGeom prst="rect">
            <a:avLst/>
          </a:prstGeom>
          <a:noFill/>
        </p:spPr>
        <p:txBody>
          <a:bodyPr wrap="square" rtlCol="0">
            <a:spAutoFit/>
          </a:bodyPr>
          <a:lstStyle/>
          <a:p>
            <a:pPr algn="r"/>
            <a:r>
              <a:rPr lang="en-US" sz="1200" dirty="0" smtClean="0">
                <a:latin typeface="+mn-lt"/>
              </a:rPr>
              <a:t>7</a:t>
            </a:r>
            <a:endParaRPr lang="en-US" sz="1200" dirty="0">
              <a:latin typeface="+mn-lt"/>
            </a:endParaRPr>
          </a:p>
        </p:txBody>
      </p:sp>
    </p:spTree>
  </p:cSld>
  <p:clrMapOvr>
    <a:masterClrMapping/>
  </p:clrMapOvr>
  <p:transition advClick="0" advTm="400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Facility Index - Tasking</a:t>
            </a:r>
            <a:endParaRPr lang="en-US" dirty="0"/>
          </a:p>
        </p:txBody>
      </p:sp>
      <p:pic>
        <p:nvPicPr>
          <p:cNvPr id="4" name="Content Placeholder 3"/>
          <p:cNvPicPr>
            <a:picLocks noGrp="1"/>
          </p:cNvPicPr>
          <p:nvPr>
            <p:ph idx="1"/>
          </p:nvPr>
        </p:nvPicPr>
        <p:blipFill>
          <a:blip r:embed="rId3" cstate="print"/>
          <a:srcRect l="17734" t="9570" r="34063" b="8691"/>
          <a:stretch>
            <a:fillRect/>
          </a:stretch>
        </p:blipFill>
        <p:spPr bwMode="auto">
          <a:xfrm>
            <a:off x="2728560" y="1124701"/>
            <a:ext cx="3763689" cy="4800624"/>
          </a:xfrm>
          <a:prstGeom prst="rect">
            <a:avLst/>
          </a:prstGeom>
          <a:noFill/>
          <a:ln w="9525">
            <a:noFill/>
            <a:miter lim="800000"/>
            <a:headEnd/>
            <a:tailEnd/>
          </a:ln>
        </p:spPr>
      </p:pic>
      <p:sp>
        <p:nvSpPr>
          <p:cNvPr id="5" name="TextBox 4"/>
          <p:cNvSpPr txBox="1"/>
          <p:nvPr/>
        </p:nvSpPr>
        <p:spPr>
          <a:xfrm>
            <a:off x="8066855" y="5963730"/>
            <a:ext cx="950295" cy="276999"/>
          </a:xfrm>
          <a:prstGeom prst="rect">
            <a:avLst/>
          </a:prstGeom>
          <a:noFill/>
        </p:spPr>
        <p:txBody>
          <a:bodyPr wrap="square" rtlCol="0">
            <a:spAutoFit/>
          </a:bodyPr>
          <a:lstStyle/>
          <a:p>
            <a:pPr algn="r"/>
            <a:r>
              <a:rPr lang="en-US" sz="1200" dirty="0" smtClean="0">
                <a:latin typeface="+mn-lt"/>
              </a:rPr>
              <a:t>8</a:t>
            </a:r>
            <a:endParaRPr lang="en-US" sz="1200" dirty="0">
              <a:latin typeface="+mn-lt"/>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19083311"/>
              </p:ext>
            </p:extLst>
          </p:nvPr>
        </p:nvGraphicFramePr>
        <p:xfrm>
          <a:off x="232234" y="279784"/>
          <a:ext cx="8717934" cy="5607140"/>
        </p:xfrm>
        <a:graphic>
          <a:graphicData uri="http://schemas.openxmlformats.org/drawingml/2006/table">
            <a:tbl>
              <a:tblPr/>
              <a:tblGrid>
                <a:gridCol w="2209754"/>
                <a:gridCol w="877847"/>
                <a:gridCol w="892983"/>
                <a:gridCol w="923253"/>
                <a:gridCol w="892983"/>
                <a:gridCol w="2921114"/>
              </a:tblGrid>
              <a:tr h="254870">
                <a:tc>
                  <a:txBody>
                    <a:bodyPr/>
                    <a:lstStyle/>
                    <a:p>
                      <a:pPr algn="l" fontAlgn="b"/>
                      <a:r>
                        <a:rPr lang="en-US" sz="1100" b="1" i="0" u="none" strike="noStrike">
                          <a:solidFill>
                            <a:srgbClr val="000000"/>
                          </a:solidFill>
                          <a:effectLst/>
                          <a:latin typeface="Calibri" panose="020F0502020204030204" pitchFamily="34" charset="0"/>
                        </a:rPr>
                        <a:t>Proposed GCC's Labor FTEs</a:t>
                      </a: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r>
              <a:tr h="25487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r>
              <a:tr h="254870">
                <a:tc>
                  <a:txBody>
                    <a:bodyPr/>
                    <a:lstStyle/>
                    <a:p>
                      <a:pPr algn="l" fontAlgn="b"/>
                      <a:r>
                        <a:rPr lang="en-US" sz="1100" b="1" i="0" u="none" strike="noStrike">
                          <a:solidFill>
                            <a:srgbClr val="000000"/>
                          </a:solidFill>
                          <a:effectLst/>
                          <a:latin typeface="Calibri" panose="020F0502020204030204" pitchFamily="34" charset="0"/>
                        </a:rPr>
                        <a:t>Benchmark </a:t>
                      </a: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r>
              <a:tr h="25487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SQ/FTE</a:t>
                      </a:r>
                    </a:p>
                  </a:txBody>
                  <a:tcPr marL="7620" marR="7620" marT="7620" marB="0" anchor="b">
                    <a:lnL>
                      <a:noFill/>
                    </a:lnL>
                    <a:lnR>
                      <a:noFill/>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GCC Applied</a:t>
                      </a:r>
                    </a:p>
                  </a:txBody>
                  <a:tcPr marL="7620" marR="7620" marT="7620" marB="0" anchor="b">
                    <a:lnL>
                      <a:noFill/>
                    </a:lnL>
                    <a:lnR>
                      <a:noFill/>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GCC Actual</a:t>
                      </a:r>
                    </a:p>
                  </a:txBody>
                  <a:tcPr marL="7620" marR="7620" marT="7620" marB="0" anchor="b">
                    <a:lnL>
                      <a:noFill/>
                    </a:lnL>
                    <a:lnR>
                      <a:noFill/>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Variance</a:t>
                      </a:r>
                    </a:p>
                  </a:txBody>
                  <a:tcPr marL="7620" marR="7620" marT="7620" marB="0" anchor="b">
                    <a:lnL>
                      <a:noFill/>
                    </a:lnL>
                    <a:lnR>
                      <a:noFill/>
                    </a:lnR>
                    <a:lnT>
                      <a:noFill/>
                    </a:lnT>
                    <a:lnB>
                      <a:noFill/>
                    </a:lnB>
                  </a:tcPr>
                </a:tc>
                <a:tc>
                  <a:txBody>
                    <a:bodyPr/>
                    <a:lstStyle/>
                    <a:p>
                      <a:pPr algn="ctr" fontAlgn="b"/>
                      <a:r>
                        <a:rPr lang="en-US" sz="1100" b="1" i="0" u="none" strike="noStrike">
                          <a:solidFill>
                            <a:srgbClr val="000000"/>
                          </a:solidFill>
                          <a:effectLst/>
                          <a:latin typeface="Calibri" panose="020F0502020204030204" pitchFamily="34" charset="0"/>
                        </a:rPr>
                        <a:t>Recommendation </a:t>
                      </a:r>
                    </a:p>
                  </a:txBody>
                  <a:tcPr marL="7620" marR="7620" marT="7620" marB="0" anchor="b">
                    <a:lnL>
                      <a:noFill/>
                    </a:lnL>
                    <a:lnR>
                      <a:noFill/>
                    </a:lnR>
                    <a:lnT>
                      <a:noFill/>
                    </a:lnT>
                    <a:lnB>
                      <a:noFill/>
                    </a:lnB>
                  </a:tcPr>
                </a:tc>
              </a:tr>
              <a:tr h="254870">
                <a:tc>
                  <a:txBody>
                    <a:bodyPr/>
                    <a:lstStyle/>
                    <a:p>
                      <a:pPr algn="l" fontAlgn="b"/>
                      <a:r>
                        <a:rPr lang="en-US" sz="1100" b="1" i="0" u="none" strike="noStrike">
                          <a:solidFill>
                            <a:srgbClr val="000000"/>
                          </a:solidFill>
                          <a:effectLst/>
                          <a:latin typeface="Calibri" panose="020F0502020204030204" pitchFamily="34" charset="0"/>
                        </a:rPr>
                        <a:t>Trades</a:t>
                      </a: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r>
              <a:tr h="254870">
                <a:tc>
                  <a:txBody>
                    <a:bodyPr/>
                    <a:lstStyle/>
                    <a:p>
                      <a:pPr algn="l" fontAlgn="b"/>
                      <a:r>
                        <a:rPr lang="en-US" sz="1100" b="0" i="0" u="none" strike="noStrike">
                          <a:solidFill>
                            <a:srgbClr val="000000"/>
                          </a:solidFill>
                          <a:effectLst/>
                          <a:latin typeface="Calibri" panose="020F0502020204030204" pitchFamily="34" charset="0"/>
                        </a:rPr>
                        <a:t>Custodial</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22,536</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31.81</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24.00</a:t>
                      </a:r>
                    </a:p>
                  </a:txBody>
                  <a:tcPr marL="7620" marR="7620" marT="7620" marB="0" anchor="b">
                    <a:lnL>
                      <a:noFill/>
                    </a:lnL>
                    <a:lnR>
                      <a:noFill/>
                    </a:lnR>
                    <a:lnT>
                      <a:noFill/>
                    </a:lnT>
                    <a:lnB>
                      <a:noFill/>
                    </a:lnB>
                  </a:tcPr>
                </a:tc>
                <a:tc>
                  <a:txBody>
                    <a:bodyPr/>
                    <a:lstStyle/>
                    <a:p>
                      <a:pPr algn="ctr" fontAlgn="b"/>
                      <a:r>
                        <a:rPr lang="en-US" sz="1100" b="0" i="0" u="none" strike="noStrike">
                          <a:solidFill>
                            <a:srgbClr val="FF0000"/>
                          </a:solidFill>
                          <a:effectLst/>
                          <a:latin typeface="Calibri" panose="020F0502020204030204" pitchFamily="34" charset="0"/>
                        </a:rPr>
                        <a:t>-7.81</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Hire 2 Custodians (2.31)*</a:t>
                      </a:r>
                    </a:p>
                  </a:txBody>
                  <a:tcPr marL="7620" marR="7620" marT="7620" marB="0" anchor="b">
                    <a:lnL>
                      <a:noFill/>
                    </a:lnL>
                    <a:lnR>
                      <a:noFill/>
                    </a:lnR>
                    <a:lnT>
                      <a:noFill/>
                    </a:lnT>
                    <a:lnB>
                      <a:noFill/>
                    </a:lnB>
                  </a:tcPr>
                </a:tc>
              </a:tr>
              <a:tr h="254870">
                <a:tc>
                  <a:txBody>
                    <a:bodyPr/>
                    <a:lstStyle/>
                    <a:p>
                      <a:pPr algn="l" fontAlgn="b"/>
                      <a:r>
                        <a:rPr lang="en-US" sz="1100" b="0" i="0" u="none" strike="noStrike">
                          <a:solidFill>
                            <a:srgbClr val="000000"/>
                          </a:solidFill>
                          <a:effectLst/>
                          <a:latin typeface="Calibri" panose="020F0502020204030204" pitchFamily="34" charset="0"/>
                        </a:rPr>
                        <a:t>Electricians </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285,000</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2.19</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7620" marR="7620" marT="7620" marB="0" anchor="b">
                    <a:lnL>
                      <a:noFill/>
                    </a:lnL>
                    <a:lnR>
                      <a:noFill/>
                    </a:lnR>
                    <a:lnT>
                      <a:noFill/>
                    </a:lnT>
                    <a:lnB>
                      <a:noFill/>
                    </a:lnB>
                  </a:tcPr>
                </a:tc>
                <a:tc>
                  <a:txBody>
                    <a:bodyPr/>
                    <a:lstStyle/>
                    <a:p>
                      <a:pPr algn="ctr" fontAlgn="b"/>
                      <a:r>
                        <a:rPr lang="en-US" sz="1100" b="0" i="0" u="none" strike="noStrike">
                          <a:solidFill>
                            <a:srgbClr val="FF0000"/>
                          </a:solidFill>
                          <a:effectLst/>
                          <a:latin typeface="Calibri" panose="020F0502020204030204" pitchFamily="34" charset="0"/>
                        </a:rPr>
                        <a:t>-1.19</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Increase contract labor for electrical</a:t>
                      </a:r>
                    </a:p>
                  </a:txBody>
                  <a:tcPr marL="7620" marR="7620" marT="7620" marB="0" anchor="b">
                    <a:lnL>
                      <a:noFill/>
                    </a:lnL>
                    <a:lnR>
                      <a:noFill/>
                    </a:lnR>
                    <a:lnT>
                      <a:noFill/>
                    </a:lnT>
                    <a:lnB>
                      <a:noFill/>
                    </a:lnB>
                  </a:tcPr>
                </a:tc>
              </a:tr>
              <a:tr h="254870">
                <a:tc>
                  <a:txBody>
                    <a:bodyPr/>
                    <a:lstStyle/>
                    <a:p>
                      <a:pPr algn="l" fontAlgn="b"/>
                      <a:r>
                        <a:rPr lang="en-US" sz="1100" b="0" i="0" u="none" strike="noStrike">
                          <a:solidFill>
                            <a:srgbClr val="000000"/>
                          </a:solidFill>
                          <a:effectLst/>
                          <a:latin typeface="Calibri" panose="020F0502020204030204" pitchFamily="34" charset="0"/>
                        </a:rPr>
                        <a:t>Mechanical (Includes Plumbers)</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264,000</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2.36</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2.00</a:t>
                      </a:r>
                    </a:p>
                  </a:txBody>
                  <a:tcPr marL="7620" marR="7620" marT="7620" marB="0" anchor="b">
                    <a:lnL>
                      <a:noFill/>
                    </a:lnL>
                    <a:lnR>
                      <a:noFill/>
                    </a:lnR>
                    <a:lnT>
                      <a:noFill/>
                    </a:lnT>
                    <a:lnB>
                      <a:noFill/>
                    </a:lnB>
                  </a:tcPr>
                </a:tc>
                <a:tc>
                  <a:txBody>
                    <a:bodyPr/>
                    <a:lstStyle/>
                    <a:p>
                      <a:pPr algn="ctr" fontAlgn="b"/>
                      <a:r>
                        <a:rPr lang="en-US" sz="1100" b="0" i="0" u="none" strike="noStrike">
                          <a:solidFill>
                            <a:srgbClr val="FF0000"/>
                          </a:solidFill>
                          <a:effectLst/>
                          <a:latin typeface="Calibri" panose="020F0502020204030204" pitchFamily="34" charset="0"/>
                        </a:rPr>
                        <a:t>-0.36</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Increase contract labor for mechanical</a:t>
                      </a:r>
                    </a:p>
                  </a:txBody>
                  <a:tcPr marL="7620" marR="7620" marT="7620" marB="0" anchor="b">
                    <a:lnL>
                      <a:noFill/>
                    </a:lnL>
                    <a:lnR>
                      <a:noFill/>
                    </a:lnR>
                    <a:lnT>
                      <a:noFill/>
                    </a:lnT>
                    <a:lnB>
                      <a:noFill/>
                    </a:lnB>
                  </a:tcPr>
                </a:tc>
              </a:tr>
              <a:tr h="254870">
                <a:tc>
                  <a:txBody>
                    <a:bodyPr/>
                    <a:lstStyle/>
                    <a:p>
                      <a:pPr algn="l" fontAlgn="b"/>
                      <a:r>
                        <a:rPr lang="en-US" sz="1100" b="0" i="0" u="none" strike="noStrike">
                          <a:solidFill>
                            <a:srgbClr val="000000"/>
                          </a:solidFill>
                          <a:effectLst/>
                          <a:latin typeface="Calibri" panose="020F0502020204030204" pitchFamily="34" charset="0"/>
                        </a:rPr>
                        <a:t>Controls</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567,000</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1.10</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1.00</a:t>
                      </a:r>
                    </a:p>
                  </a:txBody>
                  <a:tcPr marL="7620" marR="7620" marT="7620" marB="0" anchor="b">
                    <a:lnL>
                      <a:noFill/>
                    </a:lnL>
                    <a:lnR>
                      <a:noFill/>
                    </a:lnR>
                    <a:lnT>
                      <a:noFill/>
                    </a:lnT>
                    <a:lnB>
                      <a:noFill/>
                    </a:lnB>
                  </a:tcPr>
                </a:tc>
                <a:tc>
                  <a:txBody>
                    <a:bodyPr/>
                    <a:lstStyle/>
                    <a:p>
                      <a:pPr algn="ctr" fontAlgn="b"/>
                      <a:r>
                        <a:rPr lang="en-US" sz="1100" b="0" i="0" u="none" strike="noStrike">
                          <a:solidFill>
                            <a:srgbClr val="FF0000"/>
                          </a:solidFill>
                          <a:effectLst/>
                          <a:latin typeface="Calibri" panose="020F0502020204030204" pitchFamily="34" charset="0"/>
                        </a:rPr>
                        <a:t>-0.10</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No changes</a:t>
                      </a:r>
                    </a:p>
                  </a:txBody>
                  <a:tcPr marL="7620" marR="7620" marT="7620" marB="0" anchor="b">
                    <a:lnL>
                      <a:noFill/>
                    </a:lnL>
                    <a:lnR>
                      <a:noFill/>
                    </a:lnR>
                    <a:lnT>
                      <a:noFill/>
                    </a:lnT>
                    <a:lnB>
                      <a:noFill/>
                    </a:lnB>
                  </a:tcPr>
                </a:tc>
              </a:tr>
              <a:tr h="254870">
                <a:tc>
                  <a:txBody>
                    <a:bodyPr/>
                    <a:lstStyle/>
                    <a:p>
                      <a:pPr algn="l" fontAlgn="b"/>
                      <a:r>
                        <a:rPr lang="en-US" sz="1100" b="0" i="0" u="none" strike="noStrike">
                          <a:solidFill>
                            <a:srgbClr val="000000"/>
                          </a:solidFill>
                          <a:effectLst/>
                          <a:latin typeface="Calibri" panose="020F0502020204030204" pitchFamily="34" charset="0"/>
                        </a:rPr>
                        <a:t>Painters</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533,000</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1.17</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0.00</a:t>
                      </a:r>
                    </a:p>
                  </a:txBody>
                  <a:tcPr marL="7620" marR="7620" marT="7620" marB="0" anchor="b">
                    <a:lnL>
                      <a:noFill/>
                    </a:lnL>
                    <a:lnR>
                      <a:noFill/>
                    </a:lnR>
                    <a:lnT>
                      <a:noFill/>
                    </a:lnT>
                    <a:lnB>
                      <a:noFill/>
                    </a:lnB>
                  </a:tcPr>
                </a:tc>
                <a:tc>
                  <a:txBody>
                    <a:bodyPr/>
                    <a:lstStyle/>
                    <a:p>
                      <a:pPr algn="ctr" fontAlgn="b"/>
                      <a:r>
                        <a:rPr lang="en-US" sz="1100" b="0" i="0" u="none" strike="noStrike">
                          <a:solidFill>
                            <a:srgbClr val="FF0000"/>
                          </a:solidFill>
                          <a:effectLst/>
                          <a:latin typeface="Calibri" panose="020F0502020204030204" pitchFamily="34" charset="0"/>
                        </a:rPr>
                        <a:t>-1.17</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Hire 1 Painter</a:t>
                      </a:r>
                    </a:p>
                  </a:txBody>
                  <a:tcPr marL="7620" marR="7620" marT="7620" marB="0" anchor="b">
                    <a:lnL>
                      <a:noFill/>
                    </a:lnL>
                    <a:lnR>
                      <a:noFill/>
                    </a:lnR>
                    <a:lnT>
                      <a:noFill/>
                    </a:lnT>
                    <a:lnB>
                      <a:noFill/>
                    </a:lnB>
                  </a:tcPr>
                </a:tc>
              </a:tr>
              <a:tr h="254870">
                <a:tc>
                  <a:txBody>
                    <a:bodyPr/>
                    <a:lstStyle/>
                    <a:p>
                      <a:pPr algn="l" fontAlgn="b"/>
                      <a:r>
                        <a:rPr lang="en-US" sz="1100" b="0" i="0" u="none" strike="noStrike">
                          <a:solidFill>
                            <a:srgbClr val="000000"/>
                          </a:solidFill>
                          <a:effectLst/>
                          <a:latin typeface="Calibri" panose="020F0502020204030204" pitchFamily="34" charset="0"/>
                        </a:rPr>
                        <a:t>General Maintenace/Gardener </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121,000</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5.15</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4.00</a:t>
                      </a:r>
                    </a:p>
                  </a:txBody>
                  <a:tcPr marL="7620" marR="7620" marT="7620" marB="0" anchor="b">
                    <a:lnL>
                      <a:noFill/>
                    </a:lnL>
                    <a:lnR>
                      <a:noFill/>
                    </a:lnR>
                    <a:lnT>
                      <a:noFill/>
                    </a:lnT>
                    <a:lnB>
                      <a:noFill/>
                    </a:lnB>
                  </a:tcPr>
                </a:tc>
                <a:tc>
                  <a:txBody>
                    <a:bodyPr/>
                    <a:lstStyle/>
                    <a:p>
                      <a:pPr algn="ctr" fontAlgn="b"/>
                      <a:r>
                        <a:rPr lang="en-US" sz="1100" b="0" i="0" u="none" strike="noStrike">
                          <a:solidFill>
                            <a:srgbClr val="FF0000"/>
                          </a:solidFill>
                          <a:effectLst/>
                          <a:latin typeface="Calibri" panose="020F0502020204030204" pitchFamily="34" charset="0"/>
                        </a:rPr>
                        <a:t>-1.15</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Hire 1 Gardener</a:t>
                      </a:r>
                    </a:p>
                  </a:txBody>
                  <a:tcPr marL="7620" marR="7620" marT="7620" marB="0" anchor="b">
                    <a:lnL>
                      <a:noFill/>
                    </a:lnL>
                    <a:lnR>
                      <a:noFill/>
                    </a:lnR>
                    <a:lnT>
                      <a:noFill/>
                    </a:lnT>
                    <a:lnB>
                      <a:noFill/>
                    </a:lnB>
                  </a:tcPr>
                </a:tc>
              </a:tr>
              <a:tr h="254870">
                <a:tc>
                  <a:txBody>
                    <a:bodyPr/>
                    <a:lstStyle/>
                    <a:p>
                      <a:pPr algn="l" fontAlgn="b"/>
                      <a:r>
                        <a:rPr lang="en-US" sz="1100" b="0" i="0" u="none" strike="noStrike">
                          <a:solidFill>
                            <a:srgbClr val="000000"/>
                          </a:solidFill>
                          <a:effectLst/>
                          <a:latin typeface="Calibri" panose="020F0502020204030204" pitchFamily="34" charset="0"/>
                        </a:rPr>
                        <a:t>Carpenters</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420,000</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1.48</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0.50</a:t>
                      </a:r>
                    </a:p>
                  </a:txBody>
                  <a:tcPr marL="7620" marR="7620" marT="7620" marB="0" anchor="b">
                    <a:lnL>
                      <a:noFill/>
                    </a:lnL>
                    <a:lnR>
                      <a:noFill/>
                    </a:lnR>
                    <a:lnT>
                      <a:noFill/>
                    </a:lnT>
                    <a:lnB>
                      <a:noFill/>
                    </a:lnB>
                  </a:tcPr>
                </a:tc>
                <a:tc>
                  <a:txBody>
                    <a:bodyPr/>
                    <a:lstStyle/>
                    <a:p>
                      <a:pPr algn="ctr" fontAlgn="b"/>
                      <a:r>
                        <a:rPr lang="en-US" sz="1100" b="0" i="0" u="none" strike="noStrike">
                          <a:solidFill>
                            <a:srgbClr val="FF0000"/>
                          </a:solidFill>
                          <a:effectLst/>
                          <a:latin typeface="Calibri" panose="020F0502020204030204" pitchFamily="34" charset="0"/>
                        </a:rPr>
                        <a:t>-0.98</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Hire 1 Carpenter</a:t>
                      </a:r>
                    </a:p>
                  </a:txBody>
                  <a:tcPr marL="7620" marR="7620" marT="7620" marB="0" anchor="b">
                    <a:lnL>
                      <a:noFill/>
                    </a:lnL>
                    <a:lnR>
                      <a:noFill/>
                    </a:lnR>
                    <a:lnT>
                      <a:noFill/>
                    </a:lnT>
                    <a:lnB>
                      <a:noFill/>
                    </a:lnB>
                  </a:tcPr>
                </a:tc>
              </a:tr>
              <a:tr h="254870">
                <a:tc>
                  <a:txBody>
                    <a:bodyPr/>
                    <a:lstStyle/>
                    <a:p>
                      <a:pPr algn="l" fontAlgn="b"/>
                      <a:r>
                        <a:rPr lang="en-US" sz="1100" b="0" i="0" u="none" strike="noStrike">
                          <a:solidFill>
                            <a:srgbClr val="000000"/>
                          </a:solidFill>
                          <a:effectLst/>
                          <a:latin typeface="Calibri" panose="020F0502020204030204" pitchFamily="34" charset="0"/>
                        </a:rPr>
                        <a:t>Locksmiths</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850,000</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0.73</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0.50</a:t>
                      </a:r>
                    </a:p>
                  </a:txBody>
                  <a:tcPr marL="7620" marR="7620" marT="7620" marB="0" anchor="b">
                    <a:lnL>
                      <a:noFill/>
                    </a:lnL>
                    <a:lnR>
                      <a:noFill/>
                    </a:lnR>
                    <a:lnT>
                      <a:noFill/>
                    </a:lnT>
                    <a:lnB>
                      <a:noFill/>
                    </a:lnB>
                  </a:tcPr>
                </a:tc>
                <a:tc>
                  <a:txBody>
                    <a:bodyPr/>
                    <a:lstStyle/>
                    <a:p>
                      <a:pPr algn="ctr" fontAlgn="b"/>
                      <a:r>
                        <a:rPr lang="en-US" sz="1100" b="0" i="0" u="none" strike="noStrike">
                          <a:solidFill>
                            <a:srgbClr val="FF0000"/>
                          </a:solidFill>
                          <a:effectLst/>
                          <a:latin typeface="Calibri" panose="020F0502020204030204" pitchFamily="34" charset="0"/>
                        </a:rPr>
                        <a:t>-0.23</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No changes</a:t>
                      </a:r>
                    </a:p>
                  </a:txBody>
                  <a:tcPr marL="7620" marR="7620" marT="7620" marB="0" anchor="b">
                    <a:lnL>
                      <a:noFill/>
                    </a:lnL>
                    <a:lnR>
                      <a:noFill/>
                    </a:lnR>
                    <a:lnT>
                      <a:noFill/>
                    </a:lnT>
                    <a:lnB>
                      <a:noFill/>
                    </a:lnB>
                  </a:tcPr>
                </a:tc>
              </a:tr>
              <a:tr h="254870">
                <a:tc>
                  <a:txBody>
                    <a:bodyPr/>
                    <a:lstStyle/>
                    <a:p>
                      <a:pPr algn="l" fontAlgn="b"/>
                      <a:r>
                        <a:rPr lang="en-US" sz="1100" b="0" i="0" u="none" strike="noStrike">
                          <a:solidFill>
                            <a:srgbClr val="000000"/>
                          </a:solidFill>
                          <a:effectLst/>
                          <a:latin typeface="Calibri" panose="020F0502020204030204" pitchFamily="34" charset="0"/>
                        </a:rPr>
                        <a:t>Administration and Supervision</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142,000</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4.39</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4.00</a:t>
                      </a:r>
                    </a:p>
                  </a:txBody>
                  <a:tcPr marL="7620" marR="7620" marT="7620" marB="0" anchor="b">
                    <a:lnL>
                      <a:noFill/>
                    </a:lnL>
                    <a:lnR>
                      <a:noFill/>
                    </a:lnR>
                    <a:lnT>
                      <a:noFill/>
                    </a:lnT>
                    <a:lnB>
                      <a:noFill/>
                    </a:lnB>
                  </a:tcPr>
                </a:tc>
                <a:tc>
                  <a:txBody>
                    <a:bodyPr/>
                    <a:lstStyle/>
                    <a:p>
                      <a:pPr algn="ctr" fontAlgn="b"/>
                      <a:r>
                        <a:rPr lang="en-US" sz="1100" b="0" i="0" u="none" strike="noStrike">
                          <a:solidFill>
                            <a:srgbClr val="FF0000"/>
                          </a:solidFill>
                          <a:effectLst/>
                          <a:latin typeface="Calibri" panose="020F0502020204030204" pitchFamily="34" charset="0"/>
                        </a:rPr>
                        <a:t>-0.39</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No changes</a:t>
                      </a:r>
                    </a:p>
                  </a:txBody>
                  <a:tcPr marL="7620" marR="7620" marT="7620" marB="0" anchor="b">
                    <a:lnL>
                      <a:noFill/>
                    </a:lnL>
                    <a:lnR>
                      <a:noFill/>
                    </a:lnR>
                    <a:lnT>
                      <a:noFill/>
                    </a:lnT>
                    <a:lnB>
                      <a:noFill/>
                    </a:lnB>
                  </a:tcPr>
                </a:tc>
              </a:tr>
              <a:tr h="25487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r>
              <a:tr h="25487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100" b="0" i="0" u="none" strike="noStrike">
                          <a:solidFill>
                            <a:srgbClr val="FF0000"/>
                          </a:solidFill>
                          <a:effectLst/>
                          <a:latin typeface="Calibri" panose="020F0502020204030204" pitchFamily="34" charset="0"/>
                        </a:rPr>
                        <a:t>-13.38</a:t>
                      </a:r>
                    </a:p>
                  </a:txBody>
                  <a:tcPr marL="7620" marR="7620" marT="762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Adjusted (</a:t>
                      </a:r>
                      <a:r>
                        <a:rPr lang="en-US" sz="1100" b="0" i="0" u="none" strike="noStrike">
                          <a:solidFill>
                            <a:srgbClr val="FF0000"/>
                          </a:solidFill>
                          <a:effectLst/>
                          <a:latin typeface="Calibri" panose="020F0502020204030204" pitchFamily="34" charset="0"/>
                        </a:rPr>
                        <a:t>13.38</a:t>
                      </a:r>
                      <a:r>
                        <a:rPr lang="en-US" sz="1100" b="0" i="0" u="none" strike="noStrike">
                          <a:solidFill>
                            <a:srgbClr val="000000"/>
                          </a:solidFill>
                          <a:effectLst/>
                          <a:latin typeface="Calibri" panose="020F0502020204030204" pitchFamily="34" charset="0"/>
                        </a:rPr>
                        <a:t> - 5.5) = </a:t>
                      </a:r>
                      <a:r>
                        <a:rPr lang="en-US" sz="1100" b="0" i="0" u="none" strike="noStrike">
                          <a:solidFill>
                            <a:srgbClr val="FF0000"/>
                          </a:solidFill>
                          <a:effectLst/>
                          <a:latin typeface="Calibri" panose="020F0502020204030204" pitchFamily="34" charset="0"/>
                        </a:rPr>
                        <a:t>7.88</a:t>
                      </a:r>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r>
              <a:tr h="254870">
                <a:tc gridSpan="5">
                  <a:txBody>
                    <a:bodyPr/>
                    <a:lstStyle/>
                    <a:p>
                      <a:pPr algn="l" fontAlgn="b"/>
                      <a:r>
                        <a:rPr lang="en-US" sz="1100" b="0" i="0" u="none" strike="noStrike">
                          <a:solidFill>
                            <a:srgbClr val="000000"/>
                          </a:solidFill>
                          <a:effectLst/>
                          <a:latin typeface="Calibri" panose="020F0502020204030204" pitchFamily="34" charset="0"/>
                        </a:rPr>
                        <a:t>*We partially cover the gap for custodial with 5.5 hourly (General Workers)</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r>
              <a:tr h="254870">
                <a:tc>
                  <a:txBody>
                    <a:bodyPr/>
                    <a:lstStyle/>
                    <a:p>
                      <a:pPr algn="l" fontAlgn="b"/>
                      <a:r>
                        <a:rPr lang="en-US" sz="1100" b="1" i="0" u="none" strike="noStrike">
                          <a:solidFill>
                            <a:srgbClr val="000000"/>
                          </a:solidFill>
                          <a:effectLst/>
                          <a:latin typeface="Calibri" panose="020F0502020204030204" pitchFamily="34" charset="0"/>
                        </a:rPr>
                        <a:t>Resources: </a:t>
                      </a: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r>
              <a:tr h="254870">
                <a:tc gridSpan="3">
                  <a:txBody>
                    <a:bodyPr/>
                    <a:lstStyle/>
                    <a:p>
                      <a:pPr algn="l" fontAlgn="b"/>
                      <a:r>
                        <a:rPr lang="en-US" sz="1100" b="0" i="0" u="none" strike="noStrike">
                          <a:solidFill>
                            <a:srgbClr val="000000"/>
                          </a:solidFill>
                          <a:effectLst/>
                          <a:latin typeface="Calibri" panose="020F0502020204030204" pitchFamily="34" charset="0"/>
                        </a:rPr>
                        <a:t>International Facility Management Associate (IFMA)</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r>
              <a:tr h="254870">
                <a:tc gridSpan="3">
                  <a:txBody>
                    <a:bodyPr/>
                    <a:lstStyle/>
                    <a:p>
                      <a:pPr algn="l" fontAlgn="b"/>
                      <a:r>
                        <a:rPr lang="en-US" sz="1100" b="0" i="0" u="none" strike="noStrike">
                          <a:solidFill>
                            <a:srgbClr val="000000"/>
                          </a:solidFill>
                          <a:effectLst/>
                          <a:latin typeface="Calibri" panose="020F0502020204030204" pitchFamily="34" charset="0"/>
                        </a:rPr>
                        <a:t>Building Owners and Managers Association (BOMA) </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r>
              <a:tr h="254870">
                <a:tc gridSpan="3">
                  <a:txBody>
                    <a:bodyPr/>
                    <a:lstStyle/>
                    <a:p>
                      <a:pPr algn="l" fontAlgn="b"/>
                      <a:r>
                        <a:rPr lang="en-US" sz="1100" b="0" i="0" u="none" strike="noStrike">
                          <a:solidFill>
                            <a:srgbClr val="000000"/>
                          </a:solidFill>
                          <a:effectLst/>
                          <a:latin typeface="Calibri" panose="020F0502020204030204" pitchFamily="34" charset="0"/>
                        </a:rPr>
                        <a:t>Whitestone's Building Operations Cost Reference</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r>
              <a:tr h="254870">
                <a:tc gridSpan="2">
                  <a:txBody>
                    <a:bodyPr/>
                    <a:lstStyle/>
                    <a:p>
                      <a:pPr algn="l" fontAlgn="b"/>
                      <a:r>
                        <a:rPr lang="en-US" sz="1100" b="0" i="0" u="none" strike="noStrike">
                          <a:solidFill>
                            <a:srgbClr val="000000"/>
                          </a:solidFill>
                          <a:effectLst/>
                          <a:latin typeface="Calibri" panose="020F0502020204030204" pitchFamily="34" charset="0"/>
                        </a:rPr>
                        <a:t>Mckinstry Facility Maintenance Expertise</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r>
            </a:tbl>
          </a:graphicData>
        </a:graphic>
      </p:graphicFrame>
    </p:spTree>
    <p:extLst>
      <p:ext uri="{BB962C8B-B14F-4D97-AF65-F5344CB8AC3E}">
        <p14:creationId xmlns:p14="http://schemas.microsoft.com/office/powerpoint/2010/main" val="685552117"/>
      </p:ext>
    </p:extLst>
  </p:cSld>
  <p:clrMapOvr>
    <a:masterClrMapping/>
  </p:clrMapOvr>
</p:sld>
</file>

<file path=ppt/theme/theme1.xml><?xml version="1.0" encoding="utf-8"?>
<a:theme xmlns:a="http://schemas.openxmlformats.org/drawingml/2006/main" name="McKinstry Block Master">
  <a:themeElements>
    <a:clrScheme name="McKinstry Color Palette">
      <a:dk1>
        <a:srgbClr val="0A3F54"/>
      </a:dk1>
      <a:lt1>
        <a:srgbClr val="ACC2DF"/>
      </a:lt1>
      <a:dk2>
        <a:srgbClr val="4F6476"/>
      </a:dk2>
      <a:lt2>
        <a:srgbClr val="CF6733"/>
      </a:lt2>
      <a:accent1>
        <a:srgbClr val="9A963C"/>
      </a:accent1>
      <a:accent2>
        <a:srgbClr val="00848E"/>
      </a:accent2>
      <a:accent3>
        <a:srgbClr val="6B383B"/>
      </a:accent3>
      <a:accent4>
        <a:srgbClr val="EBBF1E"/>
      </a:accent4>
      <a:accent5>
        <a:srgbClr val="B1C656"/>
      </a:accent5>
      <a:accent6>
        <a:srgbClr val="73B795"/>
      </a:accent6>
      <a:hlink>
        <a:srgbClr val="0A3F54"/>
      </a:hlink>
      <a:folHlink>
        <a:srgbClr val="4F6476"/>
      </a:folHlink>
    </a:clrScheme>
    <a:fontScheme name="McKinstry -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ocument_x0020_Owner xmlns="a35251a7-fd29-40c2-b220-9646f308a5d7">
      <UserInfo>
        <DisplayName>Julie Tart</DisplayName>
        <AccountId>37</AccountId>
        <AccountType/>
      </UserInfo>
    </Document_x0020_Own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6BB2B854C67A4F879EF2E89B170D4D" ma:contentTypeVersion="1" ma:contentTypeDescription="Create a new document." ma:contentTypeScope="" ma:versionID="e034f988dfb47add9514df54a84d07e9">
  <xsd:schema xmlns:xsd="http://www.w3.org/2001/XMLSchema" xmlns:p="http://schemas.microsoft.com/office/2006/metadata/properties" xmlns:ns2="a35251a7-fd29-40c2-b220-9646f308a5d7" targetNamespace="http://schemas.microsoft.com/office/2006/metadata/properties" ma:root="true" ma:fieldsID="4a661bba9f83a72510fbdf9ad68f45e1" ns2:_="">
    <xsd:import namespace="a35251a7-fd29-40c2-b220-9646f308a5d7"/>
    <xsd:element name="properties">
      <xsd:complexType>
        <xsd:sequence>
          <xsd:element name="documentManagement">
            <xsd:complexType>
              <xsd:all>
                <xsd:element ref="ns2:Document_x0020_Owner"/>
              </xsd:all>
            </xsd:complexType>
          </xsd:element>
        </xsd:sequence>
      </xsd:complexType>
    </xsd:element>
  </xsd:schema>
  <xsd:schema xmlns:xsd="http://www.w3.org/2001/XMLSchema" xmlns:dms="http://schemas.microsoft.com/office/2006/documentManagement/types" targetNamespace="a35251a7-fd29-40c2-b220-9646f308a5d7" elementFormDefault="qualified">
    <xsd:import namespace="http://schemas.microsoft.com/office/2006/documentManagement/types"/>
    <xsd:element name="Document_x0020_Owner" ma:index="8" ma:displayName="Document Owner" ma:list="UserInfo" ma:internalName="Docum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526E43D-82F7-4E72-92CD-6F7309BF611B}">
  <ds:schemaRefs>
    <ds:schemaRef ds:uri="http://schemas.microsoft.com/sharepoint/v3/contenttype/forms"/>
  </ds:schemaRefs>
</ds:datastoreItem>
</file>

<file path=customXml/itemProps2.xml><?xml version="1.0" encoding="utf-8"?>
<ds:datastoreItem xmlns:ds="http://schemas.openxmlformats.org/officeDocument/2006/customXml" ds:itemID="{789E8BA2-A47E-4E9E-A47F-C431615BF7E4}">
  <ds:schemaRefs>
    <ds:schemaRef ds:uri="http://schemas.microsoft.com/office/2006/metadata/properties"/>
    <ds:schemaRef ds:uri="http://www.w3.org/XML/1998/namespace"/>
    <ds:schemaRef ds:uri="a35251a7-fd29-40c2-b220-9646f308a5d7"/>
    <ds:schemaRef ds:uri="http://purl.org/dc/elements/1.1/"/>
    <ds:schemaRef ds:uri="http://purl.org/dc/terms/"/>
    <ds:schemaRef ds:uri="http://schemas.microsoft.com/office/2006/documentManagement/types"/>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263EDD09-548D-42AA-AD2F-5A71645C39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5251a7-fd29-40c2-b220-9646f308a5d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23690</TotalTime>
  <Words>651</Words>
  <Application>Microsoft Office PowerPoint</Application>
  <PresentationFormat>On-screen Show (4:3)</PresentationFormat>
  <Paragraphs>140</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McKinstry Block Master</vt:lpstr>
      <vt:lpstr>Glendale Community College Facility Index</vt:lpstr>
      <vt:lpstr>Current State</vt:lpstr>
      <vt:lpstr>PowerPoint Presentation</vt:lpstr>
      <vt:lpstr>Preventive Maintenance (PMs)</vt:lpstr>
      <vt:lpstr>Facility Index - Inventory</vt:lpstr>
      <vt:lpstr>Facility Index – Custodial </vt:lpstr>
      <vt:lpstr>Facility Index – Schedules/Hours</vt:lpstr>
      <vt:lpstr>Facility Index - Tasking</vt:lpstr>
      <vt:lpstr>PowerPoint Presentation</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presentation for all levels of PowerPoint users</dc:title>
  <dc:creator>juliet</dc:creator>
  <cp:lastModifiedBy>Merrilee</cp:lastModifiedBy>
  <cp:revision>881</cp:revision>
  <cp:lastPrinted>2013-07-15T21:08:01Z</cp:lastPrinted>
  <dcterms:created xsi:type="dcterms:W3CDTF">2009-03-24T21:39:01Z</dcterms:created>
  <dcterms:modified xsi:type="dcterms:W3CDTF">2013-08-06T20:47:47Z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0x010100C76BB2B854C67A4F879EF2E89B170D4D</vt:lpwstr>
  </property>
</Properties>
</file>