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58" r:id="rId5"/>
    <p:sldId id="259" r:id="rId6"/>
    <p:sldId id="265" r:id="rId7"/>
    <p:sldId id="260" r:id="rId8"/>
    <p:sldId id="266" r:id="rId9"/>
    <p:sldId id="261" r:id="rId10"/>
    <p:sldId id="267" r:id="rId11"/>
    <p:sldId id="262" r:id="rId12"/>
    <p:sldId id="263" r:id="rId13"/>
    <p:sldId id="264" r:id="rId14"/>
    <p:sldId id="268" r:id="rId15"/>
    <p:sldId id="269" r:id="rId16"/>
    <p:sldId id="272" r:id="rId17"/>
    <p:sldId id="270" r:id="rId18"/>
    <p:sldId id="28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dward:Documents:RPU%20Library:Institutional%20Research:GCC%20RPU:Current%20Projects:Current%20Projects:Integrated%20Planning:Institutional%20Effectiveness%20Report:Institutional%20Effectiveness%20Data%202012-2013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dward:Documents:RPU%20Library:Institutional%20Research:GCC%20RPU:Current%20Projects:Current%20Projects:Integrated%20Planning:Institutional%20Effectiveness%20Report:Institutional%20Effectiveness%20Data%202012-2013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dward:Documents:RPU%20Library:Institutional%20Research:GCC%20RPU:Current%20Projects:Current%20Projects:Integrated%20Planning:Institutional%20Effectiveness%20Report:Institutional%20Effectiveness%20Data%202012-2013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dward:Documents:RPU%20Library:Institutional%20Research:GCC%20RPU:Current%20Projects:Current%20Projects:Integrated%20Planning:Institutional%20Effectiveness%20Report:Institutional%20Effectiveness%20Data%202012-2013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dward:Documents:RPU%20Library:Institutional%20Research:GCC%20RPU:Current%20Projects:Current%20Projects:Integrated%20Planning:Institutional%20Effectiveness%20Report:Institutional%20Effectiveness%20Data%202012-2013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dward:Documents:RPU%20Library:Institutional%20Research:GCC%20RPU:Current%20Projects:Current%20Projects:Integrated%20Planning:Institutional%20Effectiveness%20Report:Institutional%20Effectiveness%20Data%202012-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599116827493266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161" baseline="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0.302352193261284</c:v>
                </c:pt>
                <c:pt idx="1">
                  <c:v>0.303377058331007</c:v>
                </c:pt>
                <c:pt idx="2">
                  <c:v>0.294574758958123</c:v>
                </c:pt>
                <c:pt idx="3">
                  <c:v>0.30094683175528</c:v>
                </c:pt>
                <c:pt idx="4">
                  <c:v>0.29346314325452</c:v>
                </c:pt>
                <c:pt idx="5">
                  <c:v>0.31</c:v>
                </c:pt>
                <c:pt idx="6">
                  <c:v>0.319276307037382</c:v>
                </c:pt>
                <c:pt idx="7">
                  <c:v>0.329127374153274</c:v>
                </c:pt>
                <c:pt idx="8">
                  <c:v>0.351374423766433</c:v>
                </c:pt>
                <c:pt idx="9">
                  <c:v>0.347368421052632</c:v>
                </c:pt>
                <c:pt idx="10">
                  <c:v>0.347368421052632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16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0.697647806738716</c:v>
                </c:pt>
                <c:pt idx="1">
                  <c:v>0.696622941668992</c:v>
                </c:pt>
                <c:pt idx="2">
                  <c:v>0.705425241041876</c:v>
                </c:pt>
                <c:pt idx="3">
                  <c:v>0.69905316824472</c:v>
                </c:pt>
                <c:pt idx="4">
                  <c:v>0.70653685674548</c:v>
                </c:pt>
                <c:pt idx="5">
                  <c:v>0.69</c:v>
                </c:pt>
                <c:pt idx="6">
                  <c:v>0.680723692962618</c:v>
                </c:pt>
                <c:pt idx="7">
                  <c:v>0.670872625846726</c:v>
                </c:pt>
                <c:pt idx="8">
                  <c:v>0.648625576233567</c:v>
                </c:pt>
                <c:pt idx="9">
                  <c:v>0.652631578947368</c:v>
                </c:pt>
                <c:pt idx="10">
                  <c:v>0.652631578947368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417736"/>
        <c:axId val="2086420808"/>
      </c:lineChart>
      <c:catAx>
        <c:axId val="2086417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086420808"/>
        <c:crosses val="autoZero"/>
        <c:auto val="1"/>
        <c:lblAlgn val="ctr"/>
        <c:lblOffset val="100"/>
        <c:noMultiLvlLbl val="0"/>
      </c:catAx>
      <c:valAx>
        <c:axId val="2086420808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354"/>
                  <a:t>% of Noncredit Students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86417736"/>
        <c:crosses val="autoZero"/>
        <c:crossBetween val="between"/>
        <c:majorUnit val="0.2"/>
      </c:valAx>
      <c:spPr>
        <a:noFill/>
        <a:ln w="24570">
          <a:noFill/>
        </a:ln>
      </c:spPr>
    </c:plotArea>
    <c:legend>
      <c:legendPos val="r"/>
      <c:layout/>
      <c:overlay val="0"/>
      <c:spPr>
        <a:solidFill>
          <a:schemeClr val="bg1"/>
        </a:solidFill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Students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Spring 1996</c:v>
                </c:pt>
                <c:pt idx="1">
                  <c:v>Spring 1997</c:v>
                </c:pt>
                <c:pt idx="2">
                  <c:v>Spring 1998</c:v>
                </c:pt>
                <c:pt idx="3">
                  <c:v>Spring 1999</c:v>
                </c:pt>
                <c:pt idx="4">
                  <c:v>Spring 2000</c:v>
                </c:pt>
                <c:pt idx="5">
                  <c:v>Spring 2001</c:v>
                </c:pt>
                <c:pt idx="6">
                  <c:v>Spring 2002</c:v>
                </c:pt>
                <c:pt idx="7">
                  <c:v>Spring 2003</c:v>
                </c:pt>
                <c:pt idx="8">
                  <c:v>Spring 2004</c:v>
                </c:pt>
                <c:pt idx="9">
                  <c:v>Spring 2005</c:v>
                </c:pt>
                <c:pt idx="10">
                  <c:v>Spring 2006</c:v>
                </c:pt>
                <c:pt idx="11">
                  <c:v>Spring 2007</c:v>
                </c:pt>
                <c:pt idx="12">
                  <c:v>Spring 2008</c:v>
                </c:pt>
                <c:pt idx="13">
                  <c:v>Spring 2009</c:v>
                </c:pt>
                <c:pt idx="14">
                  <c:v>Spring 2010</c:v>
                </c:pt>
                <c:pt idx="15">
                  <c:v>Spring 2011</c:v>
                </c:pt>
                <c:pt idx="16">
                  <c:v>Spring 2012</c:v>
                </c:pt>
                <c:pt idx="17">
                  <c:v>Spring 2013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8"/>
                <c:pt idx="0">
                  <c:v>0.25</c:v>
                </c:pt>
                <c:pt idx="1">
                  <c:v>0.3</c:v>
                </c:pt>
                <c:pt idx="2">
                  <c:v>0.4</c:v>
                </c:pt>
                <c:pt idx="3">
                  <c:v>0.57</c:v>
                </c:pt>
                <c:pt idx="4">
                  <c:v>0.65</c:v>
                </c:pt>
                <c:pt idx="5">
                  <c:v>0.7</c:v>
                </c:pt>
                <c:pt idx="6">
                  <c:v>0.84</c:v>
                </c:pt>
                <c:pt idx="7">
                  <c:v>0.85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0.93</c:v>
                </c:pt>
                <c:pt idx="12">
                  <c:v>0.93</c:v>
                </c:pt>
                <c:pt idx="13">
                  <c:v>0.95</c:v>
                </c:pt>
                <c:pt idx="14">
                  <c:v>0.94</c:v>
                </c:pt>
                <c:pt idx="15">
                  <c:v>0.95</c:v>
                </c:pt>
                <c:pt idx="16">
                  <c:v>0.95</c:v>
                </c:pt>
                <c:pt idx="17">
                  <c:v>0.97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Noncredit Students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Spring 1996</c:v>
                </c:pt>
                <c:pt idx="1">
                  <c:v>Spring 1997</c:v>
                </c:pt>
                <c:pt idx="2">
                  <c:v>Spring 1998</c:v>
                </c:pt>
                <c:pt idx="3">
                  <c:v>Spring 1999</c:v>
                </c:pt>
                <c:pt idx="4">
                  <c:v>Spring 2000</c:v>
                </c:pt>
                <c:pt idx="5">
                  <c:v>Spring 2001</c:v>
                </c:pt>
                <c:pt idx="6">
                  <c:v>Spring 2002</c:v>
                </c:pt>
                <c:pt idx="7">
                  <c:v>Spring 2003</c:v>
                </c:pt>
                <c:pt idx="8">
                  <c:v>Spring 2004</c:v>
                </c:pt>
                <c:pt idx="9">
                  <c:v>Spring 2005</c:v>
                </c:pt>
                <c:pt idx="10">
                  <c:v>Spring 2006</c:v>
                </c:pt>
                <c:pt idx="11">
                  <c:v>Spring 2007</c:v>
                </c:pt>
                <c:pt idx="12">
                  <c:v>Spring 2008</c:v>
                </c:pt>
                <c:pt idx="13">
                  <c:v>Spring 2009</c:v>
                </c:pt>
                <c:pt idx="14">
                  <c:v>Spring 2010</c:v>
                </c:pt>
                <c:pt idx="15">
                  <c:v>Spring 2011</c:v>
                </c:pt>
                <c:pt idx="16">
                  <c:v>Spring 2012</c:v>
                </c:pt>
                <c:pt idx="17">
                  <c:v>Spring 2013</c:v>
                </c:pt>
              </c:strCache>
            </c:strRef>
          </c:cat>
          <c:val>
            <c:numRef>
              <c:f>Sheet1!$C$2:$C$19</c:f>
              <c:numCache>
                <c:formatCode>0%</c:formatCode>
                <c:ptCount val="18"/>
                <c:pt idx="13">
                  <c:v>0.74</c:v>
                </c:pt>
                <c:pt idx="14">
                  <c:v>0.82</c:v>
                </c:pt>
                <c:pt idx="15">
                  <c:v>0.78</c:v>
                </c:pt>
                <c:pt idx="16">
                  <c:v>0.83</c:v>
                </c:pt>
                <c:pt idx="17">
                  <c:v>0.75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774248"/>
        <c:axId val="2130771144"/>
      </c:lineChart>
      <c:catAx>
        <c:axId val="2130774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30771144"/>
        <c:crosses val="autoZero"/>
        <c:auto val="1"/>
        <c:lblAlgn val="ctr"/>
        <c:lblOffset val="100"/>
        <c:noMultiLvlLbl val="0"/>
      </c:catAx>
      <c:valAx>
        <c:axId val="2130771144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of Students with Internet at Home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0774248"/>
        <c:crosses val="autoZero"/>
        <c:crossBetween val="between"/>
        <c:majorUnit val="0.2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285060975609756"/>
          <c:y val="0.460309794176799"/>
          <c:w val="0.265243902439024"/>
          <c:h val="0.198302362204725"/>
        </c:manualLayout>
      </c:layout>
      <c:overlay val="0"/>
      <c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751476377953"/>
          <c:y val="0.0449661787243037"/>
          <c:w val="0.52528937007874"/>
          <c:h val="0.704184061723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Students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40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Laptop</c:v>
                </c:pt>
                <c:pt idx="1">
                  <c:v>Phone with Internet Access</c:v>
                </c:pt>
                <c:pt idx="2">
                  <c:v>Tablet Computer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0.86</c:v>
                </c:pt>
                <c:pt idx="1">
                  <c:v>0.83</c:v>
                </c:pt>
                <c:pt idx="2">
                  <c:v>0.38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Noncredit Students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40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Laptop</c:v>
                </c:pt>
                <c:pt idx="1">
                  <c:v>Phone with Internet Access</c:v>
                </c:pt>
                <c:pt idx="2">
                  <c:v>Tablet Computer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0.67</c:v>
                </c:pt>
                <c:pt idx="1">
                  <c:v>0.46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3802232"/>
        <c:axId val="2133805320"/>
      </c:barChart>
      <c:catAx>
        <c:axId val="2133802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1"/>
            </a:pPr>
            <a:endParaRPr lang="en-US"/>
          </a:p>
        </c:txPr>
        <c:crossAx val="2133805320"/>
        <c:crosses val="autoZero"/>
        <c:auto val="1"/>
        <c:lblAlgn val="ctr"/>
        <c:lblOffset val="100"/>
        <c:noMultiLvlLbl val="0"/>
      </c:catAx>
      <c:valAx>
        <c:axId val="2133805320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Students</a:t>
                </a:r>
              </a:p>
            </c:rich>
          </c:tx>
          <c:layout>
            <c:manualLayout>
              <c:xMode val="edge"/>
              <c:yMode val="edge"/>
              <c:x val="0.0187500708094941"/>
              <c:y val="0.217527771149818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1"/>
            </a:pPr>
            <a:endParaRPr lang="en-US"/>
          </a:p>
        </c:txPr>
        <c:crossAx val="2133802232"/>
        <c:crosses val="autoZero"/>
        <c:crossBetween val="between"/>
        <c:majorUnit val="0.2"/>
      </c:valAx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0.712646575652863"/>
          <c:y val="0.399847291815796"/>
          <c:w val="0.272964935138504"/>
          <c:h val="0.200305416368408"/>
        </c:manualLayout>
      </c:layout>
      <c:overlay val="0"/>
      <c:txPr>
        <a:bodyPr/>
        <a:lstStyle/>
        <a:p>
          <a:pPr>
            <a:defRPr sz="140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1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Credit Basic Skills Success Rate</c:v>
                </c:pt>
              </c:strCache>
            </c:strRef>
          </c:tx>
          <c:marker>
            <c:symbol val="none"/>
          </c:marker>
          <c:dLbls>
            <c:dLbl>
              <c:idx val="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248221144613021"/>
                  <c:y val="0.02081592606315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6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0.68</c:v>
                </c:pt>
                <c:pt idx="1">
                  <c:v>0.7</c:v>
                </c:pt>
                <c:pt idx="2">
                  <c:v>0.69</c:v>
                </c:pt>
                <c:pt idx="3">
                  <c:v>0.67</c:v>
                </c:pt>
                <c:pt idx="4">
                  <c:v>0.67</c:v>
                </c:pt>
                <c:pt idx="5">
                  <c:v>0.63</c:v>
                </c:pt>
                <c:pt idx="6">
                  <c:v>0.67</c:v>
                </c:pt>
                <c:pt idx="7">
                  <c:v>0.62</c:v>
                </c:pt>
                <c:pt idx="8">
                  <c:v>0.65</c:v>
                </c:pt>
                <c:pt idx="9">
                  <c:v>0.65</c:v>
                </c:pt>
                <c:pt idx="10">
                  <c:v>0.66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977960"/>
        <c:axId val="2132974856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Basic Skills Enrollments</c:v>
                </c:pt>
              </c:strCache>
            </c:strRef>
          </c:tx>
          <c:marker>
            <c:symbol val="none"/>
          </c:marker>
          <c:dLbls>
            <c:dLbl>
              <c:idx val="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3125"/>
                  <c:y val="-0.062213085631274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61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2536.0</c:v>
                </c:pt>
                <c:pt idx="1">
                  <c:v>2431.0</c:v>
                </c:pt>
                <c:pt idx="2">
                  <c:v>2508.0</c:v>
                </c:pt>
                <c:pt idx="3">
                  <c:v>2269.0</c:v>
                </c:pt>
                <c:pt idx="4">
                  <c:v>2117.0</c:v>
                </c:pt>
                <c:pt idx="5">
                  <c:v>2480.0</c:v>
                </c:pt>
                <c:pt idx="6">
                  <c:v>2577.0</c:v>
                </c:pt>
                <c:pt idx="7">
                  <c:v>4446.0</c:v>
                </c:pt>
                <c:pt idx="8">
                  <c:v>3991.0</c:v>
                </c:pt>
                <c:pt idx="9">
                  <c:v>3785.0</c:v>
                </c:pt>
                <c:pt idx="10">
                  <c:v>4991.0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969176"/>
        <c:axId val="2132966168"/>
      </c:lineChart>
      <c:catAx>
        <c:axId val="2132977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32974856"/>
        <c:crosses val="autoZero"/>
        <c:auto val="1"/>
        <c:lblAlgn val="ctr"/>
        <c:lblOffset val="100"/>
        <c:noMultiLvlLbl val="0"/>
      </c:catAx>
      <c:valAx>
        <c:axId val="2132974856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35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354"/>
                  <a:t>Success</a:t>
                </a:r>
              </a:p>
            </c:rich>
          </c:tx>
          <c:layout>
            <c:manualLayout>
              <c:xMode val="edge"/>
              <c:yMode val="edge"/>
              <c:x val="0.0490103466487421"/>
              <c:y val="0.29920157480315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2977960"/>
        <c:crosses val="autoZero"/>
        <c:crossBetween val="between"/>
        <c:majorUnit val="0.2"/>
      </c:valAx>
      <c:catAx>
        <c:axId val="2132969176"/>
        <c:scaling>
          <c:orientation val="minMax"/>
        </c:scaling>
        <c:delete val="1"/>
        <c:axPos val="b"/>
        <c:majorTickMark val="out"/>
        <c:minorTickMark val="none"/>
        <c:tickLblPos val="nextTo"/>
        <c:crossAx val="2132966168"/>
        <c:crosses val="autoZero"/>
        <c:auto val="1"/>
        <c:lblAlgn val="ctr"/>
        <c:lblOffset val="100"/>
        <c:noMultiLvlLbl val="0"/>
      </c:catAx>
      <c:valAx>
        <c:axId val="213296616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354"/>
                </a:pPr>
                <a:r>
                  <a:rPr lang="en-US" sz="1354"/>
                  <a:t>Enrollments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61"/>
            </a:pPr>
            <a:endParaRPr lang="en-US"/>
          </a:p>
        </c:txPr>
        <c:crossAx val="2132969176"/>
        <c:crosses val="max"/>
        <c:crossBetween val="between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535060975609756"/>
          <c:y val="0.494182152230971"/>
          <c:w val="0.361280487804878"/>
          <c:h val="0.181635695538058"/>
        </c:manualLayout>
      </c:layout>
      <c:overlay val="0"/>
      <c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c:spPr>
      <c:txPr>
        <a:bodyPr/>
        <a:lstStyle/>
        <a:p>
          <a:pPr>
            <a:defRPr sz="1354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Problems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16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Spring 2002</c:v>
                </c:pt>
                <c:pt idx="1">
                  <c:v>Spring 2003</c:v>
                </c:pt>
                <c:pt idx="2">
                  <c:v>Spring 2004</c:v>
                </c:pt>
                <c:pt idx="3">
                  <c:v>Spring 2005</c:v>
                </c:pt>
                <c:pt idx="4">
                  <c:v>Spring 2006</c:v>
                </c:pt>
                <c:pt idx="5">
                  <c:v>Spring 2007</c:v>
                </c:pt>
                <c:pt idx="6">
                  <c:v>Spring 2008</c:v>
                </c:pt>
                <c:pt idx="7">
                  <c:v>Spring 2009</c:v>
                </c:pt>
                <c:pt idx="8">
                  <c:v>Spring 2010</c:v>
                </c:pt>
                <c:pt idx="9">
                  <c:v>Spring 2011</c:v>
                </c:pt>
                <c:pt idx="10">
                  <c:v>Spring 2012</c:v>
                </c:pt>
                <c:pt idx="11">
                  <c:v>Spring 2013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0.29</c:v>
                </c:pt>
                <c:pt idx="1">
                  <c:v>0.42</c:v>
                </c:pt>
                <c:pt idx="2">
                  <c:v>0.38</c:v>
                </c:pt>
                <c:pt idx="3">
                  <c:v>0.33</c:v>
                </c:pt>
                <c:pt idx="4">
                  <c:v>0.29</c:v>
                </c:pt>
                <c:pt idx="5">
                  <c:v>0.27</c:v>
                </c:pt>
                <c:pt idx="6">
                  <c:v>0.25</c:v>
                </c:pt>
                <c:pt idx="7">
                  <c:v>0.33</c:v>
                </c:pt>
                <c:pt idx="8">
                  <c:v>0.47</c:v>
                </c:pt>
                <c:pt idx="9">
                  <c:v>0.76</c:v>
                </c:pt>
                <c:pt idx="10">
                  <c:v>0.52</c:v>
                </c:pt>
                <c:pt idx="11">
                  <c:v>0.56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920664"/>
        <c:axId val="2132917560"/>
      </c:lineChart>
      <c:catAx>
        <c:axId val="2132920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32917560"/>
        <c:crosses val="autoZero"/>
        <c:auto val="1"/>
        <c:lblAlgn val="ctr"/>
        <c:lblOffset val="100"/>
        <c:noMultiLvlLbl val="0"/>
      </c:catAx>
      <c:valAx>
        <c:axId val="2132917560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84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% of Credit Students with Problems</a:t>
                </a:r>
              </a:p>
              <a:p>
                <a:pPr>
                  <a:defRPr sz="1684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Enrolling in Classes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2920664"/>
        <c:crosses val="autoZero"/>
        <c:crossBetween val="between"/>
        <c:majorUnit val="0.2"/>
      </c:valAx>
      <c:spPr>
        <a:noFill/>
        <a:ln w="24565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Students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Spring 2008</c:v>
                </c:pt>
                <c:pt idx="1">
                  <c:v>Spring 2009</c:v>
                </c:pt>
                <c:pt idx="2">
                  <c:v>Spring 2010</c:v>
                </c:pt>
                <c:pt idx="3">
                  <c:v>Spring 2011</c:v>
                </c:pt>
                <c:pt idx="4">
                  <c:v>Spring 2012</c:v>
                </c:pt>
                <c:pt idx="5">
                  <c:v>Spring 2013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0.9</c:v>
                </c:pt>
                <c:pt idx="1">
                  <c:v>0.89</c:v>
                </c:pt>
                <c:pt idx="2">
                  <c:v>0.86</c:v>
                </c:pt>
                <c:pt idx="3">
                  <c:v>0.87</c:v>
                </c:pt>
                <c:pt idx="4">
                  <c:v>0.82</c:v>
                </c:pt>
                <c:pt idx="5">
                  <c:v>0.85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Noncredit Students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Spring 2008</c:v>
                </c:pt>
                <c:pt idx="1">
                  <c:v>Spring 2009</c:v>
                </c:pt>
                <c:pt idx="2">
                  <c:v>Spring 2010</c:v>
                </c:pt>
                <c:pt idx="3">
                  <c:v>Spring 2011</c:v>
                </c:pt>
                <c:pt idx="4">
                  <c:v>Spring 2012</c:v>
                </c:pt>
                <c:pt idx="5">
                  <c:v>Spring 2013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1">
                  <c:v>0.88</c:v>
                </c:pt>
                <c:pt idx="2">
                  <c:v>0.92</c:v>
                </c:pt>
                <c:pt idx="3">
                  <c:v>0.82</c:v>
                </c:pt>
                <c:pt idx="4">
                  <c:v>0.86</c:v>
                </c:pt>
                <c:pt idx="5">
                  <c:v>0.84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869592"/>
        <c:axId val="2132866568"/>
      </c:lineChart>
      <c:catAx>
        <c:axId val="2132869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32866568"/>
        <c:crosses val="autoZero"/>
        <c:auto val="1"/>
        <c:lblAlgn val="ctr"/>
        <c:lblOffset val="100"/>
        <c:noMultiLvlLbl val="0"/>
      </c:catAx>
      <c:valAx>
        <c:axId val="2132866568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of Students Saying "Yes"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2869592"/>
        <c:crosses val="autoZero"/>
        <c:crossBetween val="between"/>
        <c:majorUnit val="0.2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770908272517765"/>
          <c:y val="0.416952755905512"/>
          <c:w val="0.216896605531015"/>
          <c:h val="0.182761154855643"/>
        </c:manualLayout>
      </c:layout>
      <c:overlay val="0"/>
      <c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c:spPr>
      <c:txPr>
        <a:bodyPr/>
        <a:lstStyle/>
        <a:p>
          <a:pPr>
            <a:defRPr sz="1354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Students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0.0340183887075091"/>
                  <c:y val="0.04441936952451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111021221432688"/>
                  <c:y val="0.003022209956397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195578067985404"/>
                  <c:y val="0.003022209956397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Spring 2008</c:v>
                </c:pt>
                <c:pt idx="1">
                  <c:v>Spring 2009</c:v>
                </c:pt>
                <c:pt idx="2">
                  <c:v>Spring 2010</c:v>
                </c:pt>
                <c:pt idx="3">
                  <c:v>Spring 2011</c:v>
                </c:pt>
                <c:pt idx="4">
                  <c:v>Spring 2012</c:v>
                </c:pt>
                <c:pt idx="5">
                  <c:v>Spring 2013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0.92</c:v>
                </c:pt>
                <c:pt idx="1">
                  <c:v>0.93</c:v>
                </c:pt>
                <c:pt idx="2">
                  <c:v>0.89</c:v>
                </c:pt>
                <c:pt idx="3">
                  <c:v>0.88</c:v>
                </c:pt>
                <c:pt idx="4">
                  <c:v>0.88</c:v>
                </c:pt>
                <c:pt idx="5">
                  <c:v>0.88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Noncredit Students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0.0275782600345688"/>
                  <c:y val="-0.07201720426836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502122143268677"/>
                  <c:y val="0.03492545794928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83841463414633"/>
                  <c:y val="-0.03062031633514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4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Spring 2008</c:v>
                </c:pt>
                <c:pt idx="1">
                  <c:v>Spring 2009</c:v>
                </c:pt>
                <c:pt idx="2">
                  <c:v>Spring 2010</c:v>
                </c:pt>
                <c:pt idx="3">
                  <c:v>Spring 2011</c:v>
                </c:pt>
                <c:pt idx="4">
                  <c:v>Spring 2012</c:v>
                </c:pt>
                <c:pt idx="5">
                  <c:v>Spring 2013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1">
                  <c:v>0.91</c:v>
                </c:pt>
                <c:pt idx="2">
                  <c:v>0.91</c:v>
                </c:pt>
                <c:pt idx="3">
                  <c:v>0.87</c:v>
                </c:pt>
                <c:pt idx="4">
                  <c:v>0.94</c:v>
                </c:pt>
                <c:pt idx="5">
                  <c:v>0.88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812088"/>
        <c:axId val="2132808984"/>
      </c:lineChart>
      <c:catAx>
        <c:axId val="2132812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32808984"/>
        <c:crosses val="autoZero"/>
        <c:auto val="1"/>
        <c:lblAlgn val="ctr"/>
        <c:lblOffset val="100"/>
        <c:noMultiLvlLbl val="0"/>
      </c:catAx>
      <c:valAx>
        <c:axId val="2132808984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of Students Saying "Yes"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2812088"/>
        <c:crosses val="autoZero"/>
        <c:crossBetween val="between"/>
        <c:majorUnit val="0.2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770908272517765"/>
          <c:y val="0.416952755905512"/>
          <c:w val="0.216896605531015"/>
          <c:h val="0.182761154855643"/>
        </c:manualLayout>
      </c:layout>
      <c:overlay val="0"/>
      <c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c:spPr>
      <c:txPr>
        <a:bodyPr/>
        <a:lstStyle/>
        <a:p>
          <a:pPr>
            <a:defRPr sz="1354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Students</c:v>
                </c:pt>
              </c:strCache>
            </c:strRef>
          </c:tx>
          <c:marker>
            <c:symbol val="none"/>
          </c:marker>
          <c:dLbls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  <c:pt idx="5">
                  <c:v>Spring 2008</c:v>
                </c:pt>
                <c:pt idx="6">
                  <c:v>Spring 2009</c:v>
                </c:pt>
                <c:pt idx="7">
                  <c:v>Spring 2010</c:v>
                </c:pt>
                <c:pt idx="8">
                  <c:v>Spring 2011</c:v>
                </c:pt>
                <c:pt idx="9">
                  <c:v>Spring 2012</c:v>
                </c:pt>
                <c:pt idx="10">
                  <c:v>Spring 2013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0.13</c:v>
                </c:pt>
                <c:pt idx="1">
                  <c:v>0.13</c:v>
                </c:pt>
                <c:pt idx="2">
                  <c:v>0.17</c:v>
                </c:pt>
                <c:pt idx="3">
                  <c:v>0.17</c:v>
                </c:pt>
                <c:pt idx="4">
                  <c:v>0.1</c:v>
                </c:pt>
                <c:pt idx="5">
                  <c:v>0.48</c:v>
                </c:pt>
                <c:pt idx="6">
                  <c:v>0.41</c:v>
                </c:pt>
                <c:pt idx="7">
                  <c:v>0.29</c:v>
                </c:pt>
                <c:pt idx="8">
                  <c:v>0.26</c:v>
                </c:pt>
                <c:pt idx="9">
                  <c:v>0.31</c:v>
                </c:pt>
                <c:pt idx="10">
                  <c:v>0.26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Noncredit Students</c:v>
                </c:pt>
              </c:strCache>
            </c:strRef>
          </c:tx>
          <c:marker>
            <c:symbol val="none"/>
          </c:marker>
          <c:dLbls>
            <c:dLbl>
              <c:idx val="6"/>
              <c:layout>
                <c:manualLayout>
                  <c:x val="-0.0259146341463415"/>
                  <c:y val="-0.093571162369221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4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  <c:pt idx="5">
                  <c:v>Spring 2008</c:v>
                </c:pt>
                <c:pt idx="6">
                  <c:v>Spring 2009</c:v>
                </c:pt>
                <c:pt idx="7">
                  <c:v>Spring 2010</c:v>
                </c:pt>
                <c:pt idx="8">
                  <c:v>Spring 2011</c:v>
                </c:pt>
                <c:pt idx="9">
                  <c:v>Spring 2012</c:v>
                </c:pt>
                <c:pt idx="10">
                  <c:v>Spring 2013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6">
                  <c:v>0.35</c:v>
                </c:pt>
                <c:pt idx="7">
                  <c:v>0.38</c:v>
                </c:pt>
                <c:pt idx="8">
                  <c:v>0.29</c:v>
                </c:pt>
                <c:pt idx="9">
                  <c:v>0.6</c:v>
                </c:pt>
                <c:pt idx="10">
                  <c:v>0.43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4094728"/>
        <c:axId val="2134097816"/>
      </c:lineChart>
      <c:catAx>
        <c:axId val="2134094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34097816"/>
        <c:crosses val="autoZero"/>
        <c:auto val="1"/>
        <c:lblAlgn val="ctr"/>
        <c:lblOffset val="100"/>
        <c:noMultiLvlLbl val="0"/>
      </c:catAx>
      <c:valAx>
        <c:axId val="2134097816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Excellent or Good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4094728"/>
        <c:crosses val="autoZero"/>
        <c:crossBetween val="between"/>
        <c:majorUnit val="0.2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569688760322643"/>
          <c:y val="0.000708695467934588"/>
          <c:w val="0.216896605531016"/>
          <c:h val="0.182761154855643"/>
        </c:manualLayout>
      </c:layout>
      <c:overlay val="0"/>
      <c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c:spPr>
      <c:txPr>
        <a:bodyPr/>
        <a:lstStyle/>
        <a:p>
          <a:pPr>
            <a:defRPr sz="1354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Students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Spring 2008</c:v>
                </c:pt>
                <c:pt idx="1">
                  <c:v>Spring 2009</c:v>
                </c:pt>
                <c:pt idx="2">
                  <c:v>Spring 2010</c:v>
                </c:pt>
                <c:pt idx="3">
                  <c:v>Spring 2011</c:v>
                </c:pt>
                <c:pt idx="4">
                  <c:v>Spring 2012</c:v>
                </c:pt>
                <c:pt idx="5">
                  <c:v>Spring 2013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0.81</c:v>
                </c:pt>
                <c:pt idx="1">
                  <c:v>0.82</c:v>
                </c:pt>
                <c:pt idx="2">
                  <c:v>0.82</c:v>
                </c:pt>
                <c:pt idx="3">
                  <c:v>0.81</c:v>
                </c:pt>
                <c:pt idx="4">
                  <c:v>0.82</c:v>
                </c:pt>
                <c:pt idx="5">
                  <c:v>0.8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Noncredit Students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Spring 2008</c:v>
                </c:pt>
                <c:pt idx="1">
                  <c:v>Spring 2009</c:v>
                </c:pt>
                <c:pt idx="2">
                  <c:v>Spring 2010</c:v>
                </c:pt>
                <c:pt idx="3">
                  <c:v>Spring 2011</c:v>
                </c:pt>
                <c:pt idx="4">
                  <c:v>Spring 2012</c:v>
                </c:pt>
                <c:pt idx="5">
                  <c:v>Spring 2013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1">
                  <c:v>0.89</c:v>
                </c:pt>
                <c:pt idx="2">
                  <c:v>0.94</c:v>
                </c:pt>
                <c:pt idx="3">
                  <c:v>0.94</c:v>
                </c:pt>
                <c:pt idx="4">
                  <c:v>0.92</c:v>
                </c:pt>
                <c:pt idx="5">
                  <c:v>0.93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4145128"/>
        <c:axId val="2134148136"/>
      </c:lineChart>
      <c:catAx>
        <c:axId val="2134145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34148136"/>
        <c:crosses val="autoZero"/>
        <c:auto val="1"/>
        <c:lblAlgn val="ctr"/>
        <c:lblOffset val="100"/>
        <c:noMultiLvlLbl val="0"/>
      </c:catAx>
      <c:valAx>
        <c:axId val="2134148136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Excellent or Good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4145128"/>
        <c:crosses val="autoZero"/>
        <c:crossBetween val="between"/>
        <c:majorUnit val="0.2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720603394468984"/>
          <c:y val="0.456952755905512"/>
          <c:w val="0.216896605531016"/>
          <c:h val="0.182761154855643"/>
        </c:manualLayout>
      </c:layout>
      <c:overlay val="0"/>
      <c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c:spPr>
      <c:txPr>
        <a:bodyPr/>
        <a:lstStyle/>
        <a:p>
          <a:pPr>
            <a:defRPr sz="1354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9411609372"/>
          <c:y val="0.049375"/>
          <c:w val="0.883794171307855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Students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Safety</c:v>
                </c:pt>
                <c:pt idx="1">
                  <c:v>Campus appearance</c:v>
                </c:pt>
                <c:pt idx="2">
                  <c:v>Quality of classes &amp; programs</c:v>
                </c:pt>
                <c:pt idx="3">
                  <c:v>Campus friendliness</c:v>
                </c:pt>
                <c:pt idx="4">
                  <c:v>Quality of computer labs</c:v>
                </c:pt>
                <c:pt idx="5">
                  <c:v>GCC website</c:v>
                </c:pt>
                <c:pt idx="6">
                  <c:v>Faculty concern for students</c:v>
                </c:pt>
                <c:pt idx="7">
                  <c:v>Helpfulness of counselors</c:v>
                </c:pt>
                <c:pt idx="8">
                  <c:v>Student government</c:v>
                </c:pt>
                <c:pt idx="9">
                  <c:v>Student life</c:v>
                </c:pt>
                <c:pt idx="10">
                  <c:v>Availability of online classes</c:v>
                </c:pt>
                <c:pt idx="11">
                  <c:v>Food services</c:v>
                </c:pt>
                <c:pt idx="12">
                  <c:v>Availability of classes</c:v>
                </c:pt>
                <c:pt idx="13">
                  <c:v>Parking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0.8</c:v>
                </c:pt>
                <c:pt idx="1">
                  <c:v>0.78</c:v>
                </c:pt>
                <c:pt idx="2">
                  <c:v>0.75</c:v>
                </c:pt>
                <c:pt idx="3">
                  <c:v>0.73</c:v>
                </c:pt>
                <c:pt idx="4">
                  <c:v>0.72</c:v>
                </c:pt>
                <c:pt idx="5">
                  <c:v>0.71</c:v>
                </c:pt>
                <c:pt idx="6">
                  <c:v>0.69</c:v>
                </c:pt>
                <c:pt idx="7">
                  <c:v>0.63</c:v>
                </c:pt>
                <c:pt idx="8">
                  <c:v>0.62</c:v>
                </c:pt>
                <c:pt idx="9">
                  <c:v>0.6</c:v>
                </c:pt>
                <c:pt idx="10">
                  <c:v>0.48</c:v>
                </c:pt>
                <c:pt idx="11">
                  <c:v>0.47</c:v>
                </c:pt>
                <c:pt idx="12">
                  <c:v>0.39</c:v>
                </c:pt>
                <c:pt idx="13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34187576"/>
        <c:axId val="2134190584"/>
      </c:barChart>
      <c:catAx>
        <c:axId val="2134187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134190584"/>
        <c:crosses val="autoZero"/>
        <c:auto val="1"/>
        <c:lblAlgn val="ctr"/>
        <c:lblOffset val="100"/>
        <c:noMultiLvlLbl val="0"/>
      </c:catAx>
      <c:valAx>
        <c:axId val="2134190584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Excellent or Good</a:t>
                </a:r>
              </a:p>
            </c:rich>
          </c:tx>
          <c:layout>
            <c:manualLayout>
              <c:xMode val="edge"/>
              <c:yMode val="edge"/>
              <c:x val="0.000229858843864029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4187576"/>
        <c:crosses val="autoZero"/>
        <c:crossBetween val="between"/>
        <c:majorUnit val="0.2"/>
      </c:valAx>
      <c:spPr>
        <a:noFill/>
        <a:ln w="24565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Noncredit Students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Quality of classes &amp; programs</c:v>
                </c:pt>
                <c:pt idx="1">
                  <c:v>Friendliness to students</c:v>
                </c:pt>
                <c:pt idx="2">
                  <c:v>Safety</c:v>
                </c:pt>
                <c:pt idx="3">
                  <c:v>Faculty concern for students</c:v>
                </c:pt>
                <c:pt idx="4">
                  <c:v>Quality of computers &amp; technology</c:v>
                </c:pt>
                <c:pt idx="5">
                  <c:v>Helpfulness of counselors</c:v>
                </c:pt>
                <c:pt idx="6">
                  <c:v>Availability of classes</c:v>
                </c:pt>
                <c:pt idx="7">
                  <c:v>Parking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0.94</c:v>
                </c:pt>
                <c:pt idx="1">
                  <c:v>0.92</c:v>
                </c:pt>
                <c:pt idx="2">
                  <c:v>0.93</c:v>
                </c:pt>
                <c:pt idx="3">
                  <c:v>0.94</c:v>
                </c:pt>
                <c:pt idx="4">
                  <c:v>0.87</c:v>
                </c:pt>
                <c:pt idx="5">
                  <c:v>0.91</c:v>
                </c:pt>
                <c:pt idx="6">
                  <c:v>0.9</c:v>
                </c:pt>
                <c:pt idx="7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34231496"/>
        <c:axId val="2134234504"/>
      </c:barChart>
      <c:catAx>
        <c:axId val="2134231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134234504"/>
        <c:crosses val="autoZero"/>
        <c:auto val="1"/>
        <c:lblAlgn val="ctr"/>
        <c:lblOffset val="100"/>
        <c:noMultiLvlLbl val="0"/>
      </c:catAx>
      <c:valAx>
        <c:axId val="2134234504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Excellent or Good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4231496"/>
        <c:crosses val="autoZero"/>
        <c:crossBetween val="between"/>
        <c:majorUnit val="0.2"/>
      </c:valAx>
      <c:spPr>
        <a:noFill/>
        <a:ln w="24565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380437992126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Age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161" baseline="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</c:strCache>
            </c:strRef>
          </c:cat>
          <c:val>
            <c:numRef>
              <c:f>Sheet1!$B$2:$B$12</c:f>
              <c:numCache>
                <c:formatCode>#,##0.0</c:formatCode>
                <c:ptCount val="11"/>
                <c:pt idx="0">
                  <c:v>23.0</c:v>
                </c:pt>
                <c:pt idx="1">
                  <c:v>23.0</c:v>
                </c:pt>
                <c:pt idx="2">
                  <c:v>23.0</c:v>
                </c:pt>
                <c:pt idx="3">
                  <c:v>23.0</c:v>
                </c:pt>
                <c:pt idx="4">
                  <c:v>22.0</c:v>
                </c:pt>
                <c:pt idx="5">
                  <c:v>23.0</c:v>
                </c:pt>
                <c:pt idx="6">
                  <c:v>22.0</c:v>
                </c:pt>
                <c:pt idx="7">
                  <c:v>22.0</c:v>
                </c:pt>
                <c:pt idx="8">
                  <c:v>23.0</c:v>
                </c:pt>
                <c:pt idx="9">
                  <c:v>23.0</c:v>
                </c:pt>
                <c:pt idx="10">
                  <c:v>22.0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3454792"/>
        <c:axId val="2133457880"/>
      </c:lineChart>
      <c:catAx>
        <c:axId val="2133454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33457880"/>
        <c:crosses val="autoZero"/>
        <c:auto val="1"/>
        <c:lblAlgn val="ctr"/>
        <c:lblOffset val="100"/>
        <c:noMultiLvlLbl val="0"/>
      </c:catAx>
      <c:valAx>
        <c:axId val="2133457880"/>
        <c:scaling>
          <c:orientation val="minMax"/>
          <c:max val="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Median Age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3454792"/>
        <c:crosses val="autoZero"/>
        <c:crossBetween val="between"/>
        <c:majorUnit val="10.0"/>
      </c:valAx>
      <c:spPr>
        <a:noFill/>
        <a:ln w="2457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Noncredit Students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Campus constituencies have defined roles</c:v>
                </c:pt>
                <c:pt idx="1">
                  <c:v>College follows well-developed governance process</c:v>
                </c:pt>
                <c:pt idx="2">
                  <c:v>Constituency input is factored into recommendations</c:v>
                </c:pt>
                <c:pt idx="3">
                  <c:v>Clear process for bringing forward ideas</c:v>
                </c:pt>
                <c:pt idx="4">
                  <c:v>Governance works effectively</c:v>
                </c:pt>
                <c:pt idx="5">
                  <c:v>Governance focuses on the mission statement</c:v>
                </c:pt>
                <c:pt idx="6">
                  <c:v>Governance focuses on student needs</c:v>
                </c:pt>
                <c:pt idx="7">
                  <c:v>Constituencies work together for the good of the college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0.884</c:v>
                </c:pt>
                <c:pt idx="1">
                  <c:v>0.773</c:v>
                </c:pt>
                <c:pt idx="2">
                  <c:v>0.712</c:v>
                </c:pt>
                <c:pt idx="3">
                  <c:v>0.704</c:v>
                </c:pt>
                <c:pt idx="4">
                  <c:v>0.703</c:v>
                </c:pt>
                <c:pt idx="5">
                  <c:v>0.701</c:v>
                </c:pt>
                <c:pt idx="6">
                  <c:v>0.693</c:v>
                </c:pt>
                <c:pt idx="7">
                  <c:v>0.618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34285208"/>
        <c:axId val="2134288216"/>
      </c:barChart>
      <c:catAx>
        <c:axId val="2134285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134288216"/>
        <c:crosses val="autoZero"/>
        <c:auto val="1"/>
        <c:lblAlgn val="ctr"/>
        <c:lblOffset val="100"/>
        <c:noMultiLvlLbl val="0"/>
      </c:catAx>
      <c:valAx>
        <c:axId val="2134288216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4285208"/>
        <c:crosses val="autoZero"/>
        <c:crossBetween val="between"/>
        <c:majorUnit val="0.2"/>
      </c:valAx>
      <c:spPr>
        <a:noFill/>
        <a:ln w="24565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5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Supports governance</c:v>
                </c:pt>
                <c:pt idx="1">
                  <c:v>Commitment to academic excellence</c:v>
                </c:pt>
                <c:pt idx="2">
                  <c:v>Commitment to academic freedom</c:v>
                </c:pt>
                <c:pt idx="3">
                  <c:v>Articulated a vision for the college</c:v>
                </c:pt>
                <c:pt idx="4">
                  <c:v>Encourages and solicits input from all groups</c:v>
                </c:pt>
                <c:pt idx="5">
                  <c:v>Shows respect for all constituent groups</c:v>
                </c:pt>
                <c:pt idx="6">
                  <c:v>Sets priorities in collegial manner</c:v>
                </c:pt>
                <c:pt idx="7">
                  <c:v>Accessible</c:v>
                </c:pt>
                <c:pt idx="8">
                  <c:v>Shows fairness in making decisions</c:v>
                </c:pt>
                <c:pt idx="9">
                  <c:v>Works effectively with external community</c:v>
                </c:pt>
                <c:pt idx="10">
                  <c:v>Communicates well with constituent groups</c:v>
                </c:pt>
                <c:pt idx="11">
                  <c:v>Effectively controls budget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0.921</c:v>
                </c:pt>
                <c:pt idx="1">
                  <c:v>0.916</c:v>
                </c:pt>
                <c:pt idx="2">
                  <c:v>0.898</c:v>
                </c:pt>
                <c:pt idx="3">
                  <c:v>0.881</c:v>
                </c:pt>
                <c:pt idx="4">
                  <c:v>0.866</c:v>
                </c:pt>
                <c:pt idx="5">
                  <c:v>0.866</c:v>
                </c:pt>
                <c:pt idx="6">
                  <c:v>0.864</c:v>
                </c:pt>
                <c:pt idx="7">
                  <c:v>0.844</c:v>
                </c:pt>
                <c:pt idx="8">
                  <c:v>0.829</c:v>
                </c:pt>
                <c:pt idx="9">
                  <c:v>0.82</c:v>
                </c:pt>
                <c:pt idx="10">
                  <c:v>0.815</c:v>
                </c:pt>
                <c:pt idx="11">
                  <c:v>0.783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34329160"/>
        <c:axId val="2134332168"/>
      </c:barChart>
      <c:catAx>
        <c:axId val="2134329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134332168"/>
        <c:crosses val="autoZero"/>
        <c:auto val="1"/>
        <c:lblAlgn val="ctr"/>
        <c:lblOffset val="100"/>
        <c:noMultiLvlLbl val="0"/>
      </c:catAx>
      <c:valAx>
        <c:axId val="2134332168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5"/>
            </a:pPr>
            <a:endParaRPr lang="en-US"/>
          </a:p>
        </c:txPr>
        <c:crossAx val="2134329160"/>
        <c:crosses val="autoZero"/>
        <c:crossBetween val="between"/>
        <c:majorUnit val="0.2"/>
      </c:valAx>
      <c:spPr>
        <a:noFill/>
        <a:ln w="24576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2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Adheres to primary role of policy development</c:v>
                </c:pt>
                <c:pt idx="1">
                  <c:v>Direct as governing board not individuals</c:v>
                </c:pt>
                <c:pt idx="2">
                  <c:v>Understands and adheres to roles in governance</c:v>
                </c:pt>
                <c:pt idx="3">
                  <c:v>Protects college from undue pressure</c:v>
                </c:pt>
                <c:pt idx="4">
                  <c:v>Treats all constituency/community groups equitably and fairly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0.53</c:v>
                </c:pt>
                <c:pt idx="1">
                  <c:v>0.492</c:v>
                </c:pt>
                <c:pt idx="2">
                  <c:v>0.481</c:v>
                </c:pt>
                <c:pt idx="3">
                  <c:v>0.434</c:v>
                </c:pt>
                <c:pt idx="4">
                  <c:v>0.358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099000376"/>
        <c:axId val="2137075000"/>
      </c:barChart>
      <c:catAx>
        <c:axId val="2099000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137075000"/>
        <c:crosses val="autoZero"/>
        <c:auto val="1"/>
        <c:lblAlgn val="ctr"/>
        <c:lblOffset val="100"/>
        <c:noMultiLvlLbl val="0"/>
      </c:catAx>
      <c:valAx>
        <c:axId val="2137075000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99000376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Offers quality instructional programs</c:v>
                </c:pt>
                <c:pt idx="1">
                  <c:v>Developed SLOAC</c:v>
                </c:pt>
                <c:pt idx="2">
                  <c:v>Aware of program review</c:v>
                </c:pt>
                <c:pt idx="3">
                  <c:v>Faculty have critical role in SLOACs</c:v>
                </c:pt>
                <c:pt idx="4">
                  <c:v>Strong basic skills program</c:v>
                </c:pt>
                <c:pt idx="5">
                  <c:v>Support for delivery modes/methodologies</c:v>
                </c:pt>
                <c:pt idx="6">
                  <c:v>Encourages innovation</c:v>
                </c:pt>
                <c:pt idx="7">
                  <c:v>Participated in program review</c:v>
                </c:pt>
                <c:pt idx="8">
                  <c:v>Program review improves programs</c:v>
                </c:pt>
                <c:pt idx="9">
                  <c:v>Effective enrollment management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0.958</c:v>
                </c:pt>
                <c:pt idx="1">
                  <c:v>0.941</c:v>
                </c:pt>
                <c:pt idx="2">
                  <c:v>0.922</c:v>
                </c:pt>
                <c:pt idx="3">
                  <c:v>0.908</c:v>
                </c:pt>
                <c:pt idx="4">
                  <c:v>0.896</c:v>
                </c:pt>
                <c:pt idx="5">
                  <c:v>0.862</c:v>
                </c:pt>
                <c:pt idx="6">
                  <c:v>0.833</c:v>
                </c:pt>
                <c:pt idx="7">
                  <c:v>0.796</c:v>
                </c:pt>
                <c:pt idx="8">
                  <c:v>0.746</c:v>
                </c:pt>
                <c:pt idx="9">
                  <c:v>0.579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35080584"/>
        <c:axId val="2069923752"/>
      </c:barChart>
      <c:catAx>
        <c:axId val="2135080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2069923752"/>
        <c:crosses val="autoZero"/>
        <c:auto val="1"/>
        <c:lblAlgn val="ctr"/>
        <c:lblOffset val="100"/>
        <c:noMultiLvlLbl val="0"/>
      </c:catAx>
      <c:valAx>
        <c:axId val="2069923752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5080584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 am aware of support services available</c:v>
                </c:pt>
                <c:pt idx="1">
                  <c:v>Library serves student needs</c:v>
                </c:pt>
                <c:pt idx="2">
                  <c:v>Student services provide quality assistance</c:v>
                </c:pt>
                <c:pt idx="3">
                  <c:v>Student services open sufficient hours</c:v>
                </c:pt>
                <c:pt idx="4">
                  <c:v>GCC responds effectively to student needs</c:v>
                </c:pt>
                <c:pt idx="5">
                  <c:v>Students aware of support services available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0.97</c:v>
                </c:pt>
                <c:pt idx="1">
                  <c:v>0.919</c:v>
                </c:pt>
                <c:pt idx="2">
                  <c:v>0.807</c:v>
                </c:pt>
                <c:pt idx="3">
                  <c:v>0.776</c:v>
                </c:pt>
                <c:pt idx="4">
                  <c:v>0.731</c:v>
                </c:pt>
                <c:pt idx="5">
                  <c:v>0.694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069928040"/>
        <c:axId val="2070012120"/>
      </c:barChart>
      <c:catAx>
        <c:axId val="2069928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070012120"/>
        <c:crosses val="autoZero"/>
        <c:auto val="1"/>
        <c:lblAlgn val="ctr"/>
        <c:lblOffset val="100"/>
        <c:noMultiLvlLbl val="0"/>
      </c:catAx>
      <c:valAx>
        <c:axId val="2070012120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069928040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Student learning is key to mission</c:v>
                </c:pt>
                <c:pt idx="1">
                  <c:v>I am familiar with mission statement</c:v>
                </c:pt>
                <c:pt idx="2">
                  <c:v>Aware of integrating planning, program review, resource allocation</c:v>
                </c:pt>
                <c:pt idx="3">
                  <c:v>EMP process inclusive of everyone</c:v>
                </c:pt>
                <c:pt idx="4">
                  <c:v>I have participated in discussions of mission statement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0.942</c:v>
                </c:pt>
                <c:pt idx="1">
                  <c:v>0.935</c:v>
                </c:pt>
                <c:pt idx="2">
                  <c:v>0.779</c:v>
                </c:pt>
                <c:pt idx="3">
                  <c:v>0.701</c:v>
                </c:pt>
                <c:pt idx="4">
                  <c:v>0.607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40498712"/>
        <c:axId val="2140500120"/>
      </c:barChart>
      <c:catAx>
        <c:axId val="2140498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140500120"/>
        <c:crosses val="autoZero"/>
        <c:auto val="1"/>
        <c:lblAlgn val="ctr"/>
        <c:lblOffset val="100"/>
        <c:noMultiLvlLbl val="0"/>
      </c:catAx>
      <c:valAx>
        <c:axId val="2140500120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40498712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Clear process for evaluating faculty</c:v>
                </c:pt>
                <c:pt idx="1">
                  <c:v>Clear process for hiring competent faculty</c:v>
                </c:pt>
                <c:pt idx="2">
                  <c:v>Clear process for hiring competent classified</c:v>
                </c:pt>
                <c:pt idx="3">
                  <c:v>Clear process for evaluating classified</c:v>
                </c:pt>
                <c:pt idx="4">
                  <c:v>Sufficient professional development</c:v>
                </c:pt>
                <c:pt idx="5">
                  <c:v>Grievances handled fairly</c:v>
                </c:pt>
                <c:pt idx="6">
                  <c:v>Clear process for hiring competent administrators</c:v>
                </c:pt>
                <c:pt idx="7">
                  <c:v>Clear process for evaluating administrators</c:v>
                </c:pt>
                <c:pt idx="8">
                  <c:v>Clear process for evaluating Board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0.779</c:v>
                </c:pt>
                <c:pt idx="1">
                  <c:v>0.767</c:v>
                </c:pt>
                <c:pt idx="2">
                  <c:v>0.75</c:v>
                </c:pt>
                <c:pt idx="3">
                  <c:v>0.743</c:v>
                </c:pt>
                <c:pt idx="4">
                  <c:v>0.694</c:v>
                </c:pt>
                <c:pt idx="5">
                  <c:v>0.647</c:v>
                </c:pt>
                <c:pt idx="6">
                  <c:v>0.612</c:v>
                </c:pt>
                <c:pt idx="7">
                  <c:v>0.527</c:v>
                </c:pt>
                <c:pt idx="8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39923496"/>
        <c:axId val="2139926536"/>
      </c:barChart>
      <c:catAx>
        <c:axId val="2139923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139926536"/>
        <c:crosses val="autoZero"/>
        <c:auto val="1"/>
        <c:lblAlgn val="ctr"/>
        <c:lblOffset val="100"/>
        <c:noMultiLvlLbl val="0"/>
      </c:catAx>
      <c:valAx>
        <c:axId val="2139926536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9923496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Main campus attractive</c:v>
                </c:pt>
                <c:pt idx="1">
                  <c:v>Main campus safe</c:v>
                </c:pt>
                <c:pt idx="2">
                  <c:v>Garfield campus attractive</c:v>
                </c:pt>
                <c:pt idx="3">
                  <c:v>Garfield campus safe</c:v>
                </c:pt>
                <c:pt idx="4">
                  <c:v>Adequate office space</c:v>
                </c:pt>
                <c:pt idx="5">
                  <c:v>Adequate equipment</c:v>
                </c:pt>
                <c:pt idx="6">
                  <c:v>Facilities well maintained</c:v>
                </c:pt>
                <c:pt idx="7">
                  <c:v>Food services satisfactory</c:v>
                </c:pt>
                <c:pt idx="8">
                  <c:v>Facilities clean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0.945</c:v>
                </c:pt>
                <c:pt idx="1">
                  <c:v>0.943</c:v>
                </c:pt>
                <c:pt idx="2">
                  <c:v>0.939</c:v>
                </c:pt>
                <c:pt idx="3">
                  <c:v>0.892</c:v>
                </c:pt>
                <c:pt idx="4">
                  <c:v>0.737</c:v>
                </c:pt>
                <c:pt idx="5">
                  <c:v>0.684</c:v>
                </c:pt>
                <c:pt idx="6">
                  <c:v>0.611</c:v>
                </c:pt>
                <c:pt idx="7">
                  <c:v>0.607</c:v>
                </c:pt>
                <c:pt idx="8">
                  <c:v>0.562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35098664"/>
        <c:axId val="2103194056"/>
      </c:barChart>
      <c:catAx>
        <c:axId val="2135098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103194056"/>
        <c:crosses val="autoZero"/>
        <c:auto val="1"/>
        <c:lblAlgn val="ctr"/>
        <c:lblOffset val="100"/>
        <c:noMultiLvlLbl val="0"/>
      </c:catAx>
      <c:valAx>
        <c:axId val="2103194056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5098664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Tech meets communication needs</c:v>
                </c:pt>
                <c:pt idx="1">
                  <c:v>Tech meets sharing information needs</c:v>
                </c:pt>
                <c:pt idx="2">
                  <c:v>Tech meets needs of traditional delivery</c:v>
                </c:pt>
                <c:pt idx="3">
                  <c:v>Tech meets student services needs</c:v>
                </c:pt>
                <c:pt idx="4">
                  <c:v>Tech meets administrative needs</c:v>
                </c:pt>
                <c:pt idx="5">
                  <c:v>Tech support appropriate and effective</c:v>
                </c:pt>
                <c:pt idx="6">
                  <c:v>Tech meets distance education needs</c:v>
                </c:pt>
                <c:pt idx="7">
                  <c:v>Tech used effectively</c:v>
                </c:pt>
                <c:pt idx="8">
                  <c:v>Tech training sufficient</c:v>
                </c:pt>
                <c:pt idx="9">
                  <c:v>Tech planning integrated with institutional planning</c:v>
                </c:pt>
                <c:pt idx="10">
                  <c:v>Tech resources distributed effectively</c:v>
                </c:pt>
                <c:pt idx="11">
                  <c:v>Tech planning uses evaluation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0.865</c:v>
                </c:pt>
                <c:pt idx="1">
                  <c:v>0.826</c:v>
                </c:pt>
                <c:pt idx="2">
                  <c:v>0.802</c:v>
                </c:pt>
                <c:pt idx="3">
                  <c:v>0.77</c:v>
                </c:pt>
                <c:pt idx="4">
                  <c:v>0.735</c:v>
                </c:pt>
                <c:pt idx="5">
                  <c:v>0.686</c:v>
                </c:pt>
                <c:pt idx="6">
                  <c:v>0.672</c:v>
                </c:pt>
                <c:pt idx="7">
                  <c:v>0.667</c:v>
                </c:pt>
                <c:pt idx="8">
                  <c:v>0.636</c:v>
                </c:pt>
                <c:pt idx="9">
                  <c:v>0.619</c:v>
                </c:pt>
                <c:pt idx="10">
                  <c:v>0.576</c:v>
                </c:pt>
                <c:pt idx="11">
                  <c:v>0.573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36501768"/>
        <c:axId val="2103335560"/>
      </c:barChart>
      <c:catAx>
        <c:axId val="2136501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2103335560"/>
        <c:crosses val="autoZero"/>
        <c:auto val="1"/>
        <c:lblAlgn val="ctr"/>
        <c:lblOffset val="100"/>
        <c:noMultiLvlLbl val="0"/>
      </c:catAx>
      <c:valAx>
        <c:axId val="2103335560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6501768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I understand how program review connects to budgeting</c:v>
                </c:pt>
                <c:pt idx="1">
                  <c:v>I have seen presentation about integrated planning</c:v>
                </c:pt>
                <c:pt idx="2">
                  <c:v>I understand budget process</c:v>
                </c:pt>
                <c:pt idx="3">
                  <c:v>I have used budget web page</c:v>
                </c:pt>
                <c:pt idx="4">
                  <c:v>Resources allocated to activities that benefit student learning</c:v>
                </c:pt>
                <c:pt idx="5">
                  <c:v>Budget process is effective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0.644</c:v>
                </c:pt>
                <c:pt idx="1">
                  <c:v>0.625</c:v>
                </c:pt>
                <c:pt idx="2">
                  <c:v>0.593</c:v>
                </c:pt>
                <c:pt idx="3">
                  <c:v>0.461</c:v>
                </c:pt>
                <c:pt idx="4">
                  <c:v>0.374</c:v>
                </c:pt>
                <c:pt idx="5">
                  <c:v>0.374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38094360"/>
        <c:axId val="2134921928"/>
      </c:barChart>
      <c:catAx>
        <c:axId val="2138094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134921928"/>
        <c:crosses val="autoZero"/>
        <c:auto val="1"/>
        <c:lblAlgn val="ctr"/>
        <c:lblOffset val="100"/>
        <c:noMultiLvlLbl val="0"/>
      </c:catAx>
      <c:valAx>
        <c:axId val="2134921928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8094360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380437992126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Age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161" baseline="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</c:strCache>
            </c:strRef>
          </c:cat>
          <c:val>
            <c:numRef>
              <c:f>Sheet1!$B$2:$B$12</c:f>
              <c:numCache>
                <c:formatCode>#,##0.0</c:formatCode>
                <c:ptCount val="11"/>
                <c:pt idx="0">
                  <c:v>37.0</c:v>
                </c:pt>
                <c:pt idx="1">
                  <c:v>39.0</c:v>
                </c:pt>
                <c:pt idx="2">
                  <c:v>39.0</c:v>
                </c:pt>
                <c:pt idx="3">
                  <c:v>40.0</c:v>
                </c:pt>
                <c:pt idx="4">
                  <c:v>40.0</c:v>
                </c:pt>
                <c:pt idx="5">
                  <c:v>42.0</c:v>
                </c:pt>
                <c:pt idx="6">
                  <c:v>42.0</c:v>
                </c:pt>
                <c:pt idx="7">
                  <c:v>43.0</c:v>
                </c:pt>
                <c:pt idx="8">
                  <c:v>43.0</c:v>
                </c:pt>
                <c:pt idx="9">
                  <c:v>45.0</c:v>
                </c:pt>
                <c:pt idx="10">
                  <c:v>43.0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3495816"/>
        <c:axId val="2133498904"/>
      </c:lineChart>
      <c:catAx>
        <c:axId val="2133495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33498904"/>
        <c:crosses val="autoZero"/>
        <c:auto val="1"/>
        <c:lblAlgn val="ctr"/>
        <c:lblOffset val="100"/>
        <c:noMultiLvlLbl val="0"/>
      </c:catAx>
      <c:valAx>
        <c:axId val="2133498904"/>
        <c:scaling>
          <c:orientation val="minMax"/>
          <c:max val="5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Median Age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3495816"/>
        <c:crosses val="autoZero"/>
        <c:crossBetween val="between"/>
        <c:majorUnit val="10.0"/>
      </c:valAx>
      <c:spPr>
        <a:noFill/>
        <a:ln w="2457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54221000576147"/>
          <c:h val="0.64506348425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Agreement</c:v>
                </c:pt>
              </c:strCache>
            </c:strRef>
          </c:tx>
          <c:spPr>
            <a:effectLst/>
          </c:spPr>
          <c:invertIfNegative val="0"/>
          <c:dLbls>
            <c:txPr>
              <a:bodyPr/>
              <a:lstStyle/>
              <a:p>
                <a:pPr>
                  <a:defRPr sz="1354">
                    <a:solidFill>
                      <a:srgbClr val="FF66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GCC higher student satisfaction than other CCs</c:v>
                </c:pt>
                <c:pt idx="1">
                  <c:v>Public understands importance of GCC</c:v>
                </c:pt>
                <c:pt idx="2">
                  <c:v>GCC effectively coordinates with external partners</c:v>
                </c:pt>
                <c:pt idx="3">
                  <c:v>Administration communicates effectively with constituent groups</c:v>
                </c:pt>
                <c:pt idx="4">
                  <c:v>Main Campus and Garfield Campus communicate effectively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0.781</c:v>
                </c:pt>
                <c:pt idx="1">
                  <c:v>0.72</c:v>
                </c:pt>
                <c:pt idx="2">
                  <c:v>0.647</c:v>
                </c:pt>
                <c:pt idx="3">
                  <c:v>0.545</c:v>
                </c:pt>
                <c:pt idx="4">
                  <c:v>0.512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39801912"/>
        <c:axId val="2139804952"/>
      </c:barChart>
      <c:catAx>
        <c:axId val="2139801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61"/>
            </a:pPr>
            <a:endParaRPr lang="en-US"/>
          </a:p>
        </c:txPr>
        <c:crossAx val="2139804952"/>
        <c:crosses val="autoZero"/>
        <c:auto val="1"/>
        <c:lblAlgn val="ctr"/>
        <c:lblOffset val="100"/>
        <c:noMultiLvlLbl val="0"/>
      </c:catAx>
      <c:valAx>
        <c:axId val="2139804952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6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% Who Agree</a:t>
                </a:r>
              </a:p>
            </c:rich>
          </c:tx>
          <c:layout>
            <c:manualLayout>
              <c:xMode val="edge"/>
              <c:yMode val="edge"/>
              <c:x val="0.0444372394627142"/>
              <c:y val="0.15253482737734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9801912"/>
        <c:crosses val="autoZero"/>
        <c:crossBetween val="between"/>
        <c:majorUnit val="0.2"/>
      </c:valAx>
      <c:spPr>
        <a:noFill/>
        <a:ln w="2456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Difference Between GCC and State Average for Most Recent Data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matte"/>
          </c:spPr>
          <c:invertIfNegative val="0"/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/>
            </c:spPr>
          </c:dPt>
          <c:dPt>
            <c:idx val="11"/>
            <c:invertIfNegative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/>
            </c:spPr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Data!$O$7:$O$20</c:f>
              <c:strCache>
                <c:ptCount val="14"/>
                <c:pt idx="0">
                  <c:v>College Transfer Rate</c:v>
                </c:pt>
                <c:pt idx="1">
                  <c:v>Course Success Rate</c:v>
                </c:pt>
                <c:pt idx="2">
                  <c:v>Persistence Rate</c:v>
                </c:pt>
                <c:pt idx="3">
                  <c:v>Student Progress and Achievement Rate</c:v>
                </c:pt>
                <c:pt idx="4">
                  <c:v>Students Earning 30+ Units</c:v>
                </c:pt>
                <c:pt idx="5">
                  <c:v>Math Progress Rate</c:v>
                </c:pt>
                <c:pt idx="6">
                  <c:v>English Progress Rate</c:v>
                </c:pt>
                <c:pt idx="7">
                  <c:v>ESL Progress Rate</c:v>
                </c:pt>
                <c:pt idx="8">
                  <c:v>CDCP Progress and Achievement Rate</c:v>
                </c:pt>
                <c:pt idx="9">
                  <c:v>CTE Rate</c:v>
                </c:pt>
                <c:pt idx="10">
                  <c:v>CTE Technical Skill Attainment Rate</c:v>
                </c:pt>
                <c:pt idx="11">
                  <c:v>CTE Completion Rate</c:v>
                </c:pt>
                <c:pt idx="12">
                  <c:v>CTE Persistence and Transfer Rate</c:v>
                </c:pt>
                <c:pt idx="13">
                  <c:v>CTE Employment Rate</c:v>
                </c:pt>
              </c:strCache>
            </c:strRef>
          </c:cat>
          <c:val>
            <c:numRef>
              <c:f>Data!$R$7:$R$20</c:f>
              <c:numCache>
                <c:formatCode>\+0%;\-0%</c:formatCode>
                <c:ptCount val="14"/>
                <c:pt idx="0">
                  <c:v>0.0859301609822066</c:v>
                </c:pt>
                <c:pt idx="1">
                  <c:v>0.00570000000000004</c:v>
                </c:pt>
                <c:pt idx="2">
                  <c:v>0.0719999999999999</c:v>
                </c:pt>
                <c:pt idx="3">
                  <c:v>0.0809999999999999</c:v>
                </c:pt>
                <c:pt idx="4">
                  <c:v>0.0819999999999999</c:v>
                </c:pt>
                <c:pt idx="5">
                  <c:v>0.079</c:v>
                </c:pt>
                <c:pt idx="6">
                  <c:v>0.0939999999999999</c:v>
                </c:pt>
                <c:pt idx="7">
                  <c:v>-0.059</c:v>
                </c:pt>
                <c:pt idx="8">
                  <c:v>0.142</c:v>
                </c:pt>
                <c:pt idx="9">
                  <c:v>0.0519999999999999</c:v>
                </c:pt>
                <c:pt idx="10">
                  <c:v>0.0386000000000001</c:v>
                </c:pt>
                <c:pt idx="11">
                  <c:v>0.006</c:v>
                </c:pt>
                <c:pt idx="12">
                  <c:v>0.0477</c:v>
                </c:pt>
                <c:pt idx="13">
                  <c:v>-0.0446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142076680"/>
        <c:axId val="-2130307336"/>
      </c:barChart>
      <c:catAx>
        <c:axId val="2142076680"/>
        <c:scaling>
          <c:orientation val="maxMin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majorTickMark val="out"/>
        <c:minorTickMark val="none"/>
        <c:tickLblPos val="low"/>
        <c:crossAx val="-213030733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-2130307336"/>
        <c:scaling>
          <c:orientation val="minMax"/>
          <c:max val="0.3"/>
          <c:min val="-0.3"/>
        </c:scaling>
        <c:delete val="0"/>
        <c:axPos val="b"/>
        <c:majorGridlines>
          <c:spPr>
            <a:ln>
              <a:noFill/>
            </a:ln>
          </c:spPr>
        </c:majorGridlines>
        <c:numFmt formatCode="\+0%;\-0%" sourceLinked="1"/>
        <c:majorTickMark val="out"/>
        <c:minorTickMark val="none"/>
        <c:tickLblPos val="nextTo"/>
        <c:crossAx val="2142076680"/>
        <c:crosses val="max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Data!$A$8</c:f>
              <c:strCache>
                <c:ptCount val="1"/>
                <c:pt idx="0">
                  <c:v>GCC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Data!$C$7:$H$7</c:f>
              <c:strCache>
                <c:ptCount val="6"/>
                <c:pt idx="0">
                  <c:v>2001-2002</c:v>
                </c:pt>
                <c:pt idx="1">
                  <c:v>2002-2003</c:v>
                </c:pt>
                <c:pt idx="2">
                  <c:v>2003-2004</c:v>
                </c:pt>
                <c:pt idx="3">
                  <c:v>2004-2005</c:v>
                </c:pt>
                <c:pt idx="4">
                  <c:v>2005-2006</c:v>
                </c:pt>
                <c:pt idx="5">
                  <c:v>2006-2007</c:v>
                </c:pt>
              </c:strCache>
            </c:strRef>
          </c:cat>
          <c:val>
            <c:numRef>
              <c:f>Data!$C$8:$H$8</c:f>
              <c:numCache>
                <c:formatCode>0%</c:formatCode>
                <c:ptCount val="6"/>
                <c:pt idx="0">
                  <c:v>0.46</c:v>
                </c:pt>
                <c:pt idx="1">
                  <c:v>0.48</c:v>
                </c:pt>
                <c:pt idx="2">
                  <c:v>0.5</c:v>
                </c:pt>
                <c:pt idx="3">
                  <c:v>0.51</c:v>
                </c:pt>
                <c:pt idx="4">
                  <c:v>0.49</c:v>
                </c:pt>
                <c:pt idx="5">
                  <c:v>0.49124613800206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Data!$A$9</c:f>
              <c:strCache>
                <c:ptCount val="1"/>
                <c:pt idx="0">
                  <c:v>Statewide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Data!$C$7:$H$7</c:f>
              <c:strCache>
                <c:ptCount val="6"/>
                <c:pt idx="0">
                  <c:v>2001-2002</c:v>
                </c:pt>
                <c:pt idx="1">
                  <c:v>2002-2003</c:v>
                </c:pt>
                <c:pt idx="2">
                  <c:v>2003-2004</c:v>
                </c:pt>
                <c:pt idx="3">
                  <c:v>2004-2005</c:v>
                </c:pt>
                <c:pt idx="4">
                  <c:v>2005-2006</c:v>
                </c:pt>
                <c:pt idx="5">
                  <c:v>2006-2007</c:v>
                </c:pt>
              </c:strCache>
            </c:strRef>
          </c:cat>
          <c:val>
            <c:numRef>
              <c:f>Data!$C$9:$H$9</c:f>
              <c:numCache>
                <c:formatCode>0%</c:formatCode>
                <c:ptCount val="6"/>
                <c:pt idx="0">
                  <c:v>0.4</c:v>
                </c:pt>
                <c:pt idx="1">
                  <c:v>0.4</c:v>
                </c:pt>
                <c:pt idx="2">
                  <c:v>0.41</c:v>
                </c:pt>
                <c:pt idx="3">
                  <c:v>0.41</c:v>
                </c:pt>
                <c:pt idx="4">
                  <c:v>0.42</c:v>
                </c:pt>
                <c:pt idx="5">
                  <c:v>0.405315977019853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30287560"/>
        <c:axId val="2084929400"/>
      </c:lineChart>
      <c:catAx>
        <c:axId val="-2130287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Entering Cohort Year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2084929400"/>
        <c:crosses val="autoZero"/>
        <c:auto val="1"/>
        <c:lblAlgn val="ctr"/>
        <c:lblOffset val="100"/>
        <c:noMultiLvlLbl val="0"/>
      </c:catAx>
      <c:valAx>
        <c:axId val="2084929400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spPr>
          <a:ln>
            <a:noFill/>
          </a:ln>
        </c:spPr>
        <c:crossAx val="-2130287560"/>
        <c:crosses val="autoZero"/>
        <c:crossBetween val="between"/>
        <c:majorUnit val="0.2"/>
      </c:valAx>
      <c:spPr>
        <a:ln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Persistence Rate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133771740071"/>
          <c:y val="0.202777413240012"/>
          <c:w val="0.653042658129272"/>
          <c:h val="0.613706603435934"/>
        </c:manualLayout>
      </c:layout>
      <c:lineChart>
        <c:grouping val="standard"/>
        <c:varyColors val="0"/>
        <c:ser>
          <c:idx val="0"/>
          <c:order val="0"/>
          <c:tx>
            <c:strRef>
              <c:f>Data!$A$107</c:f>
              <c:strCache>
                <c:ptCount val="1"/>
                <c:pt idx="0">
                  <c:v>GCC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Data!$B$106:$E$106</c:f>
              <c:strCache>
                <c:ptCount val="4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</c:strCache>
            </c:strRef>
          </c:cat>
          <c:val>
            <c:numRef>
              <c:f>Data!$B$107:$E$107</c:f>
              <c:numCache>
                <c:formatCode>0%</c:formatCode>
                <c:ptCount val="4"/>
                <c:pt idx="0">
                  <c:v>0.766</c:v>
                </c:pt>
                <c:pt idx="1">
                  <c:v>0.747</c:v>
                </c:pt>
                <c:pt idx="2">
                  <c:v>0.716</c:v>
                </c:pt>
                <c:pt idx="3">
                  <c:v>0.73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Data!$A$108</c:f>
              <c:strCache>
                <c:ptCount val="1"/>
                <c:pt idx="0">
                  <c:v>Statewide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Data!$B$106:$E$106</c:f>
              <c:strCache>
                <c:ptCount val="4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</c:strCache>
            </c:strRef>
          </c:cat>
          <c:val>
            <c:numRef>
              <c:f>Data!$B$108:$E$108</c:f>
              <c:numCache>
                <c:formatCode>0%</c:formatCode>
                <c:ptCount val="4"/>
                <c:pt idx="0">
                  <c:v>0.678</c:v>
                </c:pt>
                <c:pt idx="1">
                  <c:v>0.665</c:v>
                </c:pt>
                <c:pt idx="2">
                  <c:v>0.66</c:v>
                </c:pt>
                <c:pt idx="3">
                  <c:v>0.658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1373448"/>
        <c:axId val="-2126507144"/>
      </c:lineChart>
      <c:catAx>
        <c:axId val="2141373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Entering Cohort Year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2126507144"/>
        <c:crosses val="autoZero"/>
        <c:auto val="1"/>
        <c:lblAlgn val="ctr"/>
        <c:lblOffset val="100"/>
        <c:noMultiLvlLbl val="0"/>
      </c:catAx>
      <c:valAx>
        <c:axId val="-2126507144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141373448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Students Earning 30 Units or More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133771740071"/>
          <c:y val="0.202777413240012"/>
          <c:w val="0.653042658129272"/>
          <c:h val="0.617494631352899"/>
        </c:manualLayout>
      </c:layout>
      <c:lineChart>
        <c:grouping val="standard"/>
        <c:varyColors val="0"/>
        <c:ser>
          <c:idx val="0"/>
          <c:order val="0"/>
          <c:tx>
            <c:strRef>
              <c:f>Data!$A$164</c:f>
              <c:strCache>
                <c:ptCount val="1"/>
                <c:pt idx="0">
                  <c:v>GCC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Data!$B$163:$E$163</c:f>
              <c:strCache>
                <c:ptCount val="4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</c:strCache>
            </c:strRef>
          </c:cat>
          <c:val>
            <c:numRef>
              <c:f>Data!$B$164:$E$164</c:f>
              <c:numCache>
                <c:formatCode>0%</c:formatCode>
                <c:ptCount val="4"/>
                <c:pt idx="0">
                  <c:v>0.756</c:v>
                </c:pt>
                <c:pt idx="1">
                  <c:v>0.735</c:v>
                </c:pt>
                <c:pt idx="2">
                  <c:v>0.746</c:v>
                </c:pt>
                <c:pt idx="3">
                  <c:v>0.746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Data!$A$165</c:f>
              <c:strCache>
                <c:ptCount val="1"/>
                <c:pt idx="0">
                  <c:v>Statewide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Data!$B$163:$E$163</c:f>
              <c:strCache>
                <c:ptCount val="4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</c:strCache>
            </c:strRef>
          </c:cat>
          <c:val>
            <c:numRef>
              <c:f>Data!$B$165:$E$165</c:f>
              <c:numCache>
                <c:formatCode>0%</c:formatCode>
                <c:ptCount val="4"/>
                <c:pt idx="0">
                  <c:v>0.651</c:v>
                </c:pt>
                <c:pt idx="1">
                  <c:v>0.65</c:v>
                </c:pt>
                <c:pt idx="2">
                  <c:v>0.66</c:v>
                </c:pt>
                <c:pt idx="3">
                  <c:v>0.664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1964728"/>
        <c:axId val="2144521544"/>
      </c:lineChart>
      <c:catAx>
        <c:axId val="-2121964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Entering Cohort Year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144521544"/>
        <c:crosses val="autoZero"/>
        <c:auto val="1"/>
        <c:lblAlgn val="ctr"/>
        <c:lblOffset val="100"/>
        <c:noMultiLvlLbl val="0"/>
      </c:catAx>
      <c:valAx>
        <c:axId val="2144521544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-2121964728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Completion (Student Progress and Attainment) Rate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133771740071"/>
          <c:y val="0.202777413240012"/>
          <c:w val="0.653042658129272"/>
          <c:h val="0.617494631352899"/>
        </c:manualLayout>
      </c:layout>
      <c:lineChart>
        <c:grouping val="standard"/>
        <c:varyColors val="0"/>
        <c:ser>
          <c:idx val="0"/>
          <c:order val="0"/>
          <c:tx>
            <c:strRef>
              <c:f>Data!$A$136</c:f>
              <c:strCache>
                <c:ptCount val="1"/>
                <c:pt idx="0">
                  <c:v>GCC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Data!$B$135:$E$135</c:f>
              <c:strCache>
                <c:ptCount val="4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</c:strCache>
            </c:strRef>
          </c:cat>
          <c:val>
            <c:numRef>
              <c:f>Data!$B$136:$E$136</c:f>
              <c:numCache>
                <c:formatCode>0%</c:formatCode>
                <c:ptCount val="4"/>
                <c:pt idx="0">
                  <c:v>0.587</c:v>
                </c:pt>
                <c:pt idx="1">
                  <c:v>0.586</c:v>
                </c:pt>
                <c:pt idx="2">
                  <c:v>0.57</c:v>
                </c:pt>
                <c:pt idx="3">
                  <c:v>0.573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Data!$A$137</c:f>
              <c:strCache>
                <c:ptCount val="1"/>
                <c:pt idx="0">
                  <c:v>Statewide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Data!$B$135:$E$135</c:f>
              <c:strCache>
                <c:ptCount val="4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</c:strCache>
            </c:strRef>
          </c:cat>
          <c:val>
            <c:numRef>
              <c:f>Data!$B$137:$E$137</c:f>
              <c:numCache>
                <c:formatCode>0%</c:formatCode>
                <c:ptCount val="4"/>
                <c:pt idx="0">
                  <c:v>0.513</c:v>
                </c:pt>
                <c:pt idx="1">
                  <c:v>0.513</c:v>
                </c:pt>
                <c:pt idx="2">
                  <c:v>0.508</c:v>
                </c:pt>
                <c:pt idx="3">
                  <c:v>0.492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6161208"/>
        <c:axId val="-2126510040"/>
      </c:lineChart>
      <c:catAx>
        <c:axId val="2136161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Entering Cohort Year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2126510040"/>
        <c:crosses val="autoZero"/>
        <c:auto val="1"/>
        <c:lblAlgn val="ctr"/>
        <c:lblOffset val="100"/>
        <c:noMultiLvlLbl val="0"/>
      </c:catAx>
      <c:valAx>
        <c:axId val="-2126510040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2136161208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Basic Skills Progress Rates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133771740071"/>
          <c:y val="0.167423844746679"/>
          <c:w val="0.653042658129272"/>
          <c:h val="0.440726954585222"/>
        </c:manualLayout>
      </c:layout>
      <c:lineChart>
        <c:grouping val="standard"/>
        <c:varyColors val="0"/>
        <c:ser>
          <c:idx val="0"/>
          <c:order val="0"/>
          <c:tx>
            <c:strRef>
              <c:f>Data!$A$193</c:f>
              <c:strCache>
                <c:ptCount val="1"/>
                <c:pt idx="0">
                  <c:v>GCC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1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Data!$B$191:$O$192</c:f>
              <c:multiLvlStrCache>
                <c:ptCount val="14"/>
                <c:lvl>
                  <c:pt idx="0">
                    <c:v>2003-2004</c:v>
                  </c:pt>
                  <c:pt idx="1">
                    <c:v>2004-2005</c:v>
                  </c:pt>
                  <c:pt idx="2">
                    <c:v>2005-2006</c:v>
                  </c:pt>
                  <c:pt idx="3">
                    <c:v>2006-2007</c:v>
                  </c:pt>
                  <c:pt idx="5">
                    <c:v>2003-2004</c:v>
                  </c:pt>
                  <c:pt idx="6">
                    <c:v>2004-2005</c:v>
                  </c:pt>
                  <c:pt idx="7">
                    <c:v>2005-2006</c:v>
                  </c:pt>
                  <c:pt idx="8">
                    <c:v>2006-2007</c:v>
                  </c:pt>
                  <c:pt idx="10">
                    <c:v>2003-2004</c:v>
                  </c:pt>
                  <c:pt idx="11">
                    <c:v>2004-2005</c:v>
                  </c:pt>
                  <c:pt idx="12">
                    <c:v>2005-2006</c:v>
                  </c:pt>
                  <c:pt idx="13">
                    <c:v>2006-2007</c:v>
                  </c:pt>
                </c:lvl>
                <c:lvl>
                  <c:pt idx="0">
                    <c:v>Math</c:v>
                  </c:pt>
                  <c:pt idx="5">
                    <c:v>English</c:v>
                  </c:pt>
                  <c:pt idx="10">
                    <c:v>ESL</c:v>
                  </c:pt>
                </c:lvl>
              </c:multiLvlStrCache>
            </c:multiLvlStrRef>
          </c:cat>
          <c:val>
            <c:numRef>
              <c:f>Data!$B$193:$O$193</c:f>
              <c:numCache>
                <c:formatCode>0%</c:formatCode>
                <c:ptCount val="14"/>
                <c:pt idx="0">
                  <c:v>0.438</c:v>
                </c:pt>
                <c:pt idx="1">
                  <c:v>0.389</c:v>
                </c:pt>
                <c:pt idx="2">
                  <c:v>0.367</c:v>
                </c:pt>
                <c:pt idx="3">
                  <c:v>0.338</c:v>
                </c:pt>
                <c:pt idx="5">
                  <c:v>0.511</c:v>
                </c:pt>
                <c:pt idx="6">
                  <c:v>0.492</c:v>
                </c:pt>
                <c:pt idx="7">
                  <c:v>0.487</c:v>
                </c:pt>
                <c:pt idx="8">
                  <c:v>0.475</c:v>
                </c:pt>
                <c:pt idx="10">
                  <c:v>0.118</c:v>
                </c:pt>
                <c:pt idx="11">
                  <c:v>0.128</c:v>
                </c:pt>
                <c:pt idx="12">
                  <c:v>0.117</c:v>
                </c:pt>
                <c:pt idx="13">
                  <c:v>0.177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Data!$A$194</c:f>
              <c:strCache>
                <c:ptCount val="1"/>
                <c:pt idx="0">
                  <c:v>Statewide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1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Data!$B$191:$O$192</c:f>
              <c:multiLvlStrCache>
                <c:ptCount val="14"/>
                <c:lvl>
                  <c:pt idx="0">
                    <c:v>2003-2004</c:v>
                  </c:pt>
                  <c:pt idx="1">
                    <c:v>2004-2005</c:v>
                  </c:pt>
                  <c:pt idx="2">
                    <c:v>2005-2006</c:v>
                  </c:pt>
                  <c:pt idx="3">
                    <c:v>2006-2007</c:v>
                  </c:pt>
                  <c:pt idx="5">
                    <c:v>2003-2004</c:v>
                  </c:pt>
                  <c:pt idx="6">
                    <c:v>2004-2005</c:v>
                  </c:pt>
                  <c:pt idx="7">
                    <c:v>2005-2006</c:v>
                  </c:pt>
                  <c:pt idx="8">
                    <c:v>2006-2007</c:v>
                  </c:pt>
                  <c:pt idx="10">
                    <c:v>2003-2004</c:v>
                  </c:pt>
                  <c:pt idx="11">
                    <c:v>2004-2005</c:v>
                  </c:pt>
                  <c:pt idx="12">
                    <c:v>2005-2006</c:v>
                  </c:pt>
                  <c:pt idx="13">
                    <c:v>2006-2007</c:v>
                  </c:pt>
                </c:lvl>
                <c:lvl>
                  <c:pt idx="0">
                    <c:v>Math</c:v>
                  </c:pt>
                  <c:pt idx="5">
                    <c:v>English</c:v>
                  </c:pt>
                  <c:pt idx="10">
                    <c:v>ESL</c:v>
                  </c:pt>
                </c:lvl>
              </c:multiLvlStrCache>
            </c:multiLvlStrRef>
          </c:cat>
          <c:val>
            <c:numRef>
              <c:f>Data!$B$194:$O$194</c:f>
              <c:numCache>
                <c:formatCode>0%</c:formatCode>
                <c:ptCount val="14"/>
                <c:pt idx="0">
                  <c:v>0.236</c:v>
                </c:pt>
                <c:pt idx="1">
                  <c:v>0.241</c:v>
                </c:pt>
                <c:pt idx="2">
                  <c:v>0.247</c:v>
                </c:pt>
                <c:pt idx="3">
                  <c:v>0.259</c:v>
                </c:pt>
                <c:pt idx="5">
                  <c:v>0.365</c:v>
                </c:pt>
                <c:pt idx="6">
                  <c:v>0.368</c:v>
                </c:pt>
                <c:pt idx="7">
                  <c:v>0.372</c:v>
                </c:pt>
                <c:pt idx="8">
                  <c:v>0.381</c:v>
                </c:pt>
                <c:pt idx="10">
                  <c:v>0.213</c:v>
                </c:pt>
                <c:pt idx="11">
                  <c:v>0.222</c:v>
                </c:pt>
                <c:pt idx="12">
                  <c:v>0.228</c:v>
                </c:pt>
                <c:pt idx="13">
                  <c:v>0.236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9851640"/>
        <c:axId val="-2120845704"/>
      </c:lineChart>
      <c:catAx>
        <c:axId val="-2129851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Cohort Year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-5400000" vert="horz"/>
          <a:lstStyle/>
          <a:p>
            <a:pPr>
              <a:defRPr sz="800"/>
            </a:pPr>
            <a:endParaRPr lang="en-US"/>
          </a:p>
        </c:txPr>
        <c:crossAx val="-2120845704"/>
        <c:crosses val="autoZero"/>
        <c:auto val="1"/>
        <c:lblAlgn val="ctr"/>
        <c:lblOffset val="100"/>
        <c:noMultiLvlLbl val="0"/>
      </c:catAx>
      <c:valAx>
        <c:axId val="-2120845704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-2129851640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601782031430172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White/Anglo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0.18</c:v>
                </c:pt>
                <c:pt idx="1">
                  <c:v>0.16</c:v>
                </c:pt>
                <c:pt idx="2">
                  <c:v>0.17</c:v>
                </c:pt>
                <c:pt idx="3">
                  <c:v>0.16</c:v>
                </c:pt>
                <c:pt idx="4">
                  <c:v>0.15</c:v>
                </c:pt>
                <c:pt idx="5">
                  <c:v>0.16</c:v>
                </c:pt>
                <c:pt idx="6">
                  <c:v>0.15</c:v>
                </c:pt>
                <c:pt idx="7">
                  <c:v>0.14</c:v>
                </c:pt>
                <c:pt idx="8">
                  <c:v>0.11</c:v>
                </c:pt>
                <c:pt idx="9">
                  <c:v>0.19</c:v>
                </c:pt>
                <c:pt idx="10">
                  <c:v>0.19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White/Armenian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0.31</c:v>
                </c:pt>
                <c:pt idx="1">
                  <c:v>0.32</c:v>
                </c:pt>
                <c:pt idx="2">
                  <c:v>0.33</c:v>
                </c:pt>
                <c:pt idx="3">
                  <c:v>0.33</c:v>
                </c:pt>
                <c:pt idx="4">
                  <c:v>0.33</c:v>
                </c:pt>
                <c:pt idx="5">
                  <c:v>0.32</c:v>
                </c:pt>
                <c:pt idx="6">
                  <c:v>0.34</c:v>
                </c:pt>
                <c:pt idx="7">
                  <c:v>0.36</c:v>
                </c:pt>
                <c:pt idx="8">
                  <c:v>0.34</c:v>
                </c:pt>
                <c:pt idx="9">
                  <c:v>0.32</c:v>
                </c:pt>
                <c:pt idx="10">
                  <c:v>0.32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Latino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</c:strCache>
            </c:strRef>
          </c:cat>
          <c:val>
            <c:numRef>
              <c:f>Sheet1!$D$2:$D$12</c:f>
              <c:numCache>
                <c:formatCode>0%</c:formatCode>
                <c:ptCount val="11"/>
                <c:pt idx="0">
                  <c:v>0.24</c:v>
                </c:pt>
                <c:pt idx="1">
                  <c:v>0.24</c:v>
                </c:pt>
                <c:pt idx="2">
                  <c:v>0.24</c:v>
                </c:pt>
                <c:pt idx="3">
                  <c:v>0.24</c:v>
                </c:pt>
                <c:pt idx="4">
                  <c:v>0.24</c:v>
                </c:pt>
                <c:pt idx="5">
                  <c:v>0.24</c:v>
                </c:pt>
                <c:pt idx="6">
                  <c:v>0.23</c:v>
                </c:pt>
                <c:pt idx="7">
                  <c:v>0.23</c:v>
                </c:pt>
                <c:pt idx="8">
                  <c:v>0.22</c:v>
                </c:pt>
                <c:pt idx="9">
                  <c:v>0.21</c:v>
                </c:pt>
                <c:pt idx="10">
                  <c:v>0.27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</c:strCache>
            </c:strRef>
          </c:cat>
          <c:val>
            <c:numRef>
              <c:f>Sheet1!$E$2:$E$12</c:f>
              <c:numCache>
                <c:formatCode>0%</c:formatCode>
                <c:ptCount val="11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0.11</c:v>
                </c:pt>
                <c:pt idx="4">
                  <c:v>0.11</c:v>
                </c:pt>
                <c:pt idx="5">
                  <c:v>0.1</c:v>
                </c:pt>
                <c:pt idx="6">
                  <c:v>0.1</c:v>
                </c:pt>
                <c:pt idx="7">
                  <c:v>0.09</c:v>
                </c:pt>
                <c:pt idx="8">
                  <c:v>0.08</c:v>
                </c:pt>
                <c:pt idx="9">
                  <c:v>0.08</c:v>
                </c:pt>
                <c:pt idx="10">
                  <c:v>0.0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Filipino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</c:strCache>
            </c:strRef>
          </c:cat>
          <c:val>
            <c:numRef>
              <c:f>Sheet1!$F$2:$F$12</c:f>
              <c:numCache>
                <c:formatCode>0%</c:formatCode>
                <c:ptCount val="11"/>
                <c:pt idx="0">
                  <c:v>0.05</c:v>
                </c:pt>
                <c:pt idx="1">
                  <c:v>0.05</c:v>
                </c:pt>
                <c:pt idx="2">
                  <c:v>0.06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0.05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Black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</c:strCache>
            </c:strRef>
          </c:cat>
          <c:val>
            <c:numRef>
              <c:f>Sheet1!$G$2:$G$12</c:f>
              <c:numCache>
                <c:formatCode>0%</c:formatCode>
                <c:ptCount val="11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  <c:pt idx="9">
                  <c:v>0.02</c:v>
                </c:pt>
                <c:pt idx="10">
                  <c:v>0.03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</c:strCache>
            </c:strRef>
          </c:cat>
          <c:val>
            <c:numRef>
              <c:f>Sheet1!$H$2:$H$12</c:f>
              <c:numCache>
                <c:formatCode>0%</c:formatCode>
                <c:ptCount val="11"/>
                <c:pt idx="0">
                  <c:v>0.08</c:v>
                </c:pt>
                <c:pt idx="1">
                  <c:v>0.09</c:v>
                </c:pt>
                <c:pt idx="2">
                  <c:v>0.06</c:v>
                </c:pt>
                <c:pt idx="3">
                  <c:v>0.08</c:v>
                </c:pt>
                <c:pt idx="4">
                  <c:v>0.09</c:v>
                </c:pt>
                <c:pt idx="5">
                  <c:v>0.1</c:v>
                </c:pt>
                <c:pt idx="6">
                  <c:v>0.1</c:v>
                </c:pt>
                <c:pt idx="7">
                  <c:v>0.11</c:v>
                </c:pt>
                <c:pt idx="8">
                  <c:v>0.18</c:v>
                </c:pt>
                <c:pt idx="9">
                  <c:v>0.14</c:v>
                </c:pt>
                <c:pt idx="10">
                  <c:v>0.14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3562632"/>
        <c:axId val="2133565608"/>
      </c:lineChart>
      <c:catAx>
        <c:axId val="2133562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33565608"/>
        <c:crosses val="autoZero"/>
        <c:auto val="1"/>
        <c:lblAlgn val="ctr"/>
        <c:lblOffset val="100"/>
        <c:noMultiLvlLbl val="0"/>
      </c:catAx>
      <c:valAx>
        <c:axId val="2133565608"/>
        <c:scaling>
          <c:orientation val="minMax"/>
          <c:max val="0.5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Credit Students</a:t>
                </a:r>
              </a:p>
            </c:rich>
          </c:tx>
          <c:layout>
            <c:manualLayout>
              <c:xMode val="edge"/>
              <c:yMode val="edge"/>
              <c:x val="0.0566322978682543"/>
              <c:y val="0.105868241469816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3562632"/>
        <c:crosses val="autoZero"/>
        <c:crossBetween val="between"/>
        <c:majorUnit val="0.1"/>
      </c:valAx>
      <c:spPr>
        <a:noFill/>
        <a:ln w="24565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601782031430172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White/Anglo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0.16</c:v>
                </c:pt>
                <c:pt idx="1">
                  <c:v>0.17</c:v>
                </c:pt>
                <c:pt idx="2">
                  <c:v>0.16</c:v>
                </c:pt>
                <c:pt idx="3">
                  <c:v>0.18</c:v>
                </c:pt>
                <c:pt idx="4">
                  <c:v>0.17</c:v>
                </c:pt>
                <c:pt idx="5">
                  <c:v>0.19</c:v>
                </c:pt>
                <c:pt idx="6">
                  <c:v>0.18</c:v>
                </c:pt>
                <c:pt idx="7">
                  <c:v>0.17</c:v>
                </c:pt>
                <c:pt idx="8">
                  <c:v>0.2</c:v>
                </c:pt>
                <c:pt idx="9">
                  <c:v>0.17</c:v>
                </c:pt>
                <c:pt idx="10">
                  <c:v>0.12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White/Armenian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0.38</c:v>
                </c:pt>
                <c:pt idx="1">
                  <c:v>0.35</c:v>
                </c:pt>
                <c:pt idx="2">
                  <c:v>0.32</c:v>
                </c:pt>
                <c:pt idx="3">
                  <c:v>0.31</c:v>
                </c:pt>
                <c:pt idx="4">
                  <c:v>0.31</c:v>
                </c:pt>
                <c:pt idx="5">
                  <c:v>0.39</c:v>
                </c:pt>
                <c:pt idx="6">
                  <c:v>0.43</c:v>
                </c:pt>
                <c:pt idx="7">
                  <c:v>0.44</c:v>
                </c:pt>
                <c:pt idx="8">
                  <c:v>0.45</c:v>
                </c:pt>
                <c:pt idx="9">
                  <c:v>0.48</c:v>
                </c:pt>
                <c:pt idx="10">
                  <c:v>0.44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Latino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</c:strCache>
            </c:strRef>
          </c:cat>
          <c:val>
            <c:numRef>
              <c:f>Sheet1!$D$2:$D$12</c:f>
              <c:numCache>
                <c:formatCode>0%</c:formatCode>
                <c:ptCount val="11"/>
                <c:pt idx="0">
                  <c:v>0.21</c:v>
                </c:pt>
                <c:pt idx="1">
                  <c:v>0.23</c:v>
                </c:pt>
                <c:pt idx="2">
                  <c:v>0.26</c:v>
                </c:pt>
                <c:pt idx="3">
                  <c:v>0.25</c:v>
                </c:pt>
                <c:pt idx="4">
                  <c:v>0.24</c:v>
                </c:pt>
                <c:pt idx="5">
                  <c:v>0.24</c:v>
                </c:pt>
                <c:pt idx="6">
                  <c:v>0.22</c:v>
                </c:pt>
                <c:pt idx="7">
                  <c:v>0.21</c:v>
                </c:pt>
                <c:pt idx="8">
                  <c:v>0.15</c:v>
                </c:pt>
                <c:pt idx="9">
                  <c:v>0.16</c:v>
                </c:pt>
                <c:pt idx="10">
                  <c:v>0.22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</c:strCache>
            </c:strRef>
          </c:cat>
          <c:val>
            <c:numRef>
              <c:f>Sheet1!$E$2:$E$12</c:f>
              <c:numCache>
                <c:formatCode>0%</c:formatCode>
                <c:ptCount val="11"/>
                <c:pt idx="0">
                  <c:v>0.08</c:v>
                </c:pt>
                <c:pt idx="1">
                  <c:v>0.08</c:v>
                </c:pt>
                <c:pt idx="2">
                  <c:v>0.09</c:v>
                </c:pt>
                <c:pt idx="3">
                  <c:v>0.1</c:v>
                </c:pt>
                <c:pt idx="4">
                  <c:v>0.11</c:v>
                </c:pt>
                <c:pt idx="5">
                  <c:v>0.09</c:v>
                </c:pt>
                <c:pt idx="6">
                  <c:v>0.08</c:v>
                </c:pt>
                <c:pt idx="7">
                  <c:v>0.09</c:v>
                </c:pt>
                <c:pt idx="8">
                  <c:v>0.09</c:v>
                </c:pt>
                <c:pt idx="9">
                  <c:v>0.09</c:v>
                </c:pt>
                <c:pt idx="10">
                  <c:v>0.09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Filipino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</c:strCache>
            </c:strRef>
          </c:cat>
          <c:val>
            <c:numRef>
              <c:f>Sheet1!$F$2:$F$12</c:f>
              <c:numCache>
                <c:formatCode>0%</c:formatCode>
                <c:ptCount val="11"/>
                <c:pt idx="0">
                  <c:v>0.03</c:v>
                </c:pt>
                <c:pt idx="1">
                  <c:v>0.04</c:v>
                </c:pt>
                <c:pt idx="2">
                  <c:v>0.04</c:v>
                </c:pt>
                <c:pt idx="3">
                  <c:v>0.03</c:v>
                </c:pt>
                <c:pt idx="4">
                  <c:v>0.03</c:v>
                </c:pt>
                <c:pt idx="5">
                  <c:v>0.04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Black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</c:strCache>
            </c:strRef>
          </c:cat>
          <c:val>
            <c:numRef>
              <c:f>Sheet1!$G$2:$G$12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</c:strCache>
            </c:strRef>
          </c:cat>
          <c:val>
            <c:numRef>
              <c:f>Sheet1!$H$2:$H$12</c:f>
              <c:numCache>
                <c:formatCode>0%</c:formatCode>
                <c:ptCount val="11"/>
                <c:pt idx="0">
                  <c:v>0.13</c:v>
                </c:pt>
                <c:pt idx="1">
                  <c:v>0.12</c:v>
                </c:pt>
                <c:pt idx="2">
                  <c:v>0.12</c:v>
                </c:pt>
                <c:pt idx="3">
                  <c:v>0.12</c:v>
                </c:pt>
                <c:pt idx="4">
                  <c:v>0.13</c:v>
                </c:pt>
                <c:pt idx="5">
                  <c:v>0.0399999999999999</c:v>
                </c:pt>
                <c:pt idx="6">
                  <c:v>0.05</c:v>
                </c:pt>
                <c:pt idx="7">
                  <c:v>0.05</c:v>
                </c:pt>
                <c:pt idx="8">
                  <c:v>0.0699999999999999</c:v>
                </c:pt>
                <c:pt idx="9">
                  <c:v>0.0599999999999999</c:v>
                </c:pt>
                <c:pt idx="10">
                  <c:v>0.09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3619768"/>
        <c:axId val="2133622744"/>
      </c:lineChart>
      <c:catAx>
        <c:axId val="2133619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33622744"/>
        <c:crosses val="autoZero"/>
        <c:auto val="1"/>
        <c:lblAlgn val="ctr"/>
        <c:lblOffset val="100"/>
        <c:noMultiLvlLbl val="0"/>
      </c:catAx>
      <c:valAx>
        <c:axId val="2133622744"/>
        <c:scaling>
          <c:orientation val="minMax"/>
          <c:max val="0.5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Noncredit Students</a:t>
                </a:r>
              </a:p>
            </c:rich>
          </c:tx>
          <c:layout>
            <c:manualLayout>
              <c:xMode val="edge"/>
              <c:yMode val="edge"/>
              <c:x val="0.0566322978682543"/>
              <c:y val="0.105868241469816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3619768"/>
        <c:crosses val="autoZero"/>
        <c:crossBetween val="between"/>
        <c:majorUnit val="0.1"/>
      </c:valAx>
      <c:spPr>
        <a:noFill/>
        <a:ln w="24565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601782031430172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Zero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  <c:pt idx="5">
                  <c:v>Spring 2008</c:v>
                </c:pt>
                <c:pt idx="6">
                  <c:v>Spring 2009</c:v>
                </c:pt>
                <c:pt idx="7">
                  <c:v>Spring 2010</c:v>
                </c:pt>
                <c:pt idx="8">
                  <c:v>Spring 2011</c:v>
                </c:pt>
                <c:pt idx="9">
                  <c:v>Spring 2012</c:v>
                </c:pt>
                <c:pt idx="10">
                  <c:v>Spring 2013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0.27</c:v>
                </c:pt>
                <c:pt idx="1">
                  <c:v>0.31</c:v>
                </c:pt>
                <c:pt idx="2">
                  <c:v>0.28</c:v>
                </c:pt>
                <c:pt idx="3">
                  <c:v>0.3</c:v>
                </c:pt>
                <c:pt idx="4">
                  <c:v>0.27</c:v>
                </c:pt>
                <c:pt idx="5">
                  <c:v>0.32</c:v>
                </c:pt>
                <c:pt idx="6">
                  <c:v>0.38</c:v>
                </c:pt>
                <c:pt idx="7">
                  <c:v>0.41</c:v>
                </c:pt>
                <c:pt idx="8">
                  <c:v>0.45</c:v>
                </c:pt>
                <c:pt idx="9">
                  <c:v>0.44</c:v>
                </c:pt>
                <c:pt idx="10">
                  <c:v>0.43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to 39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  <c:pt idx="5">
                  <c:v>Spring 2008</c:v>
                </c:pt>
                <c:pt idx="6">
                  <c:v>Spring 2009</c:v>
                </c:pt>
                <c:pt idx="7">
                  <c:v>Spring 2010</c:v>
                </c:pt>
                <c:pt idx="8">
                  <c:v>Spring 2011</c:v>
                </c:pt>
                <c:pt idx="9">
                  <c:v>Spring 2012</c:v>
                </c:pt>
                <c:pt idx="10">
                  <c:v>Spring 2013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0.49</c:v>
                </c:pt>
                <c:pt idx="1">
                  <c:v>0.52</c:v>
                </c:pt>
                <c:pt idx="2">
                  <c:v>0.49</c:v>
                </c:pt>
                <c:pt idx="3">
                  <c:v>0.52</c:v>
                </c:pt>
                <c:pt idx="4">
                  <c:v>0.52</c:v>
                </c:pt>
                <c:pt idx="5">
                  <c:v>0.49</c:v>
                </c:pt>
                <c:pt idx="6">
                  <c:v>0.47</c:v>
                </c:pt>
                <c:pt idx="7">
                  <c:v>0.46</c:v>
                </c:pt>
                <c:pt idx="8">
                  <c:v>0.45</c:v>
                </c:pt>
                <c:pt idx="9">
                  <c:v>0.42</c:v>
                </c:pt>
                <c:pt idx="10">
                  <c:v>0.46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 or More</c:v>
                </c:pt>
              </c:strCache>
            </c:strRef>
          </c:tx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  <c:pt idx="5">
                  <c:v>Spring 2008</c:v>
                </c:pt>
                <c:pt idx="6">
                  <c:v>Spring 2009</c:v>
                </c:pt>
                <c:pt idx="7">
                  <c:v>Spring 2010</c:v>
                </c:pt>
                <c:pt idx="8">
                  <c:v>Spring 2011</c:v>
                </c:pt>
                <c:pt idx="9">
                  <c:v>Spring 2012</c:v>
                </c:pt>
                <c:pt idx="10">
                  <c:v>Spring 2013</c:v>
                </c:pt>
              </c:strCache>
            </c:strRef>
          </c:cat>
          <c:val>
            <c:numRef>
              <c:f>Sheet1!$D$2:$D$12</c:f>
              <c:numCache>
                <c:formatCode>0%</c:formatCode>
                <c:ptCount val="11"/>
                <c:pt idx="0">
                  <c:v>0.24</c:v>
                </c:pt>
                <c:pt idx="1">
                  <c:v>0.17</c:v>
                </c:pt>
                <c:pt idx="2">
                  <c:v>0.23</c:v>
                </c:pt>
                <c:pt idx="3">
                  <c:v>0.18</c:v>
                </c:pt>
                <c:pt idx="4">
                  <c:v>0.21</c:v>
                </c:pt>
                <c:pt idx="5">
                  <c:v>0.19</c:v>
                </c:pt>
                <c:pt idx="6">
                  <c:v>0.15</c:v>
                </c:pt>
                <c:pt idx="7">
                  <c:v>0.13</c:v>
                </c:pt>
                <c:pt idx="8">
                  <c:v>0.1</c:v>
                </c:pt>
                <c:pt idx="9">
                  <c:v>0.14</c:v>
                </c:pt>
                <c:pt idx="10">
                  <c:v>0.12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3658888"/>
        <c:axId val="2133661976"/>
      </c:lineChart>
      <c:catAx>
        <c:axId val="2133658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33661976"/>
        <c:crosses val="autoZero"/>
        <c:auto val="1"/>
        <c:lblAlgn val="ctr"/>
        <c:lblOffset val="100"/>
        <c:noMultiLvlLbl val="0"/>
      </c:catAx>
      <c:valAx>
        <c:axId val="2133661976"/>
        <c:scaling>
          <c:orientation val="minMax"/>
          <c:max val="0.6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Credit Students</a:t>
                </a:r>
              </a:p>
            </c:rich>
          </c:tx>
          <c:layout>
            <c:manualLayout>
              <c:xMode val="edge"/>
              <c:yMode val="edge"/>
              <c:x val="0.0429127856731323"/>
              <c:y val="0.105868241469816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3658888"/>
        <c:crosses val="autoZero"/>
        <c:crossBetween val="between"/>
        <c:majorUnit val="0.1"/>
      </c:valAx>
      <c:spPr>
        <a:noFill/>
        <a:ln w="24565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21620734908"/>
          <c:y val="0.049375"/>
          <c:w val="0.740501488381026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Full-Time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Fall 2002</c:v>
                </c:pt>
                <c:pt idx="1">
                  <c:v>Fall 2003</c:v>
                </c:pt>
                <c:pt idx="2">
                  <c:v>Fall 2004</c:v>
                </c:pt>
                <c:pt idx="3">
                  <c:v>Fall 2005</c:v>
                </c:pt>
                <c:pt idx="4">
                  <c:v>Fall 2006</c:v>
                </c:pt>
                <c:pt idx="5">
                  <c:v>Fall 2007</c:v>
                </c:pt>
                <c:pt idx="6">
                  <c:v>Fall 2008</c:v>
                </c:pt>
                <c:pt idx="7">
                  <c:v>Fall 2009</c:v>
                </c:pt>
                <c:pt idx="8">
                  <c:v>Fall 2010</c:v>
                </c:pt>
                <c:pt idx="9">
                  <c:v>Fall 2011</c:v>
                </c:pt>
                <c:pt idx="10">
                  <c:v>Fall 2012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0.31</c:v>
                </c:pt>
                <c:pt idx="1">
                  <c:v>0.33</c:v>
                </c:pt>
                <c:pt idx="2">
                  <c:v>0.34</c:v>
                </c:pt>
                <c:pt idx="3">
                  <c:v>0.34</c:v>
                </c:pt>
                <c:pt idx="4">
                  <c:v>0.34</c:v>
                </c:pt>
                <c:pt idx="5">
                  <c:v>0.34</c:v>
                </c:pt>
                <c:pt idx="6">
                  <c:v>0.35</c:v>
                </c:pt>
                <c:pt idx="7">
                  <c:v>0.37</c:v>
                </c:pt>
                <c:pt idx="8">
                  <c:v>0.36</c:v>
                </c:pt>
                <c:pt idx="9">
                  <c:v>0.35</c:v>
                </c:pt>
                <c:pt idx="10">
                  <c:v>0.36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3699128"/>
        <c:axId val="2133702216"/>
      </c:lineChart>
      <c:catAx>
        <c:axId val="2133699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33702216"/>
        <c:crosses val="autoZero"/>
        <c:auto val="1"/>
        <c:lblAlgn val="ctr"/>
        <c:lblOffset val="100"/>
        <c:noMultiLvlLbl val="0"/>
      </c:catAx>
      <c:valAx>
        <c:axId val="2133702216"/>
        <c:scaling>
          <c:orientation val="minMax"/>
          <c:max val="0.6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Full-Time</a:t>
                </a:r>
              </a:p>
            </c:rich>
          </c:tx>
          <c:layout>
            <c:manualLayout>
              <c:xMode val="edge"/>
              <c:yMode val="edge"/>
              <c:x val="0.0429127856731323"/>
              <c:y val="0.105868241469816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3699128"/>
        <c:crosses val="autoZero"/>
        <c:crossBetween val="between"/>
        <c:majorUnit val="0.1"/>
      </c:valAx>
      <c:spPr>
        <a:noFill/>
        <a:ln w="24565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621599049356635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Born in US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  <c:pt idx="5">
                  <c:v>Spring 2008</c:v>
                </c:pt>
                <c:pt idx="6">
                  <c:v>Spring 2009</c:v>
                </c:pt>
                <c:pt idx="7">
                  <c:v>Spring 2010</c:v>
                </c:pt>
                <c:pt idx="8">
                  <c:v>Spring 2011</c:v>
                </c:pt>
                <c:pt idx="9">
                  <c:v>Spring 2012</c:v>
                </c:pt>
                <c:pt idx="10">
                  <c:v>Spring 2013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0.41</c:v>
                </c:pt>
                <c:pt idx="1">
                  <c:v>0.36</c:v>
                </c:pt>
                <c:pt idx="2">
                  <c:v>0.44</c:v>
                </c:pt>
                <c:pt idx="3">
                  <c:v>0.41</c:v>
                </c:pt>
                <c:pt idx="4">
                  <c:v>0.4</c:v>
                </c:pt>
                <c:pt idx="5">
                  <c:v>0.43</c:v>
                </c:pt>
                <c:pt idx="6">
                  <c:v>0.47</c:v>
                </c:pt>
                <c:pt idx="7">
                  <c:v>0.53</c:v>
                </c:pt>
                <c:pt idx="8">
                  <c:v>0.53</c:v>
                </c:pt>
                <c:pt idx="9">
                  <c:v>0.5</c:v>
                </c:pt>
                <c:pt idx="10">
                  <c:v>0.57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English First Language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354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Spring 2003</c:v>
                </c:pt>
                <c:pt idx="1">
                  <c:v>Spring 2004</c:v>
                </c:pt>
                <c:pt idx="2">
                  <c:v>Spring 2005</c:v>
                </c:pt>
                <c:pt idx="3">
                  <c:v>Spring 2006</c:v>
                </c:pt>
                <c:pt idx="4">
                  <c:v>Spring 2007</c:v>
                </c:pt>
                <c:pt idx="5">
                  <c:v>Spring 2008</c:v>
                </c:pt>
                <c:pt idx="6">
                  <c:v>Spring 2009</c:v>
                </c:pt>
                <c:pt idx="7">
                  <c:v>Spring 2010</c:v>
                </c:pt>
                <c:pt idx="8">
                  <c:v>Spring 2011</c:v>
                </c:pt>
                <c:pt idx="9">
                  <c:v>Spring 2012</c:v>
                </c:pt>
                <c:pt idx="10">
                  <c:v>Spring 2013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0.34</c:v>
                </c:pt>
                <c:pt idx="1">
                  <c:v>0.29</c:v>
                </c:pt>
                <c:pt idx="2">
                  <c:v>0.36</c:v>
                </c:pt>
                <c:pt idx="3">
                  <c:v>0.32</c:v>
                </c:pt>
                <c:pt idx="4">
                  <c:v>0.3</c:v>
                </c:pt>
                <c:pt idx="5">
                  <c:v>0.32</c:v>
                </c:pt>
                <c:pt idx="6">
                  <c:v>0.36</c:v>
                </c:pt>
                <c:pt idx="7">
                  <c:v>0.39</c:v>
                </c:pt>
                <c:pt idx="8">
                  <c:v>0.39</c:v>
                </c:pt>
                <c:pt idx="9">
                  <c:v>0.38</c:v>
                </c:pt>
                <c:pt idx="10">
                  <c:v>0.43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824360"/>
        <c:axId val="2130821256"/>
      </c:lineChart>
      <c:catAx>
        <c:axId val="2130824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30821256"/>
        <c:crosses val="autoZero"/>
        <c:auto val="1"/>
        <c:lblAlgn val="ctr"/>
        <c:lblOffset val="100"/>
        <c:noMultiLvlLbl val="0"/>
      </c:catAx>
      <c:valAx>
        <c:axId val="2130821256"/>
        <c:scaling>
          <c:orientation val="minMax"/>
          <c:max val="0.6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Credit Students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0824360"/>
        <c:crosses val="autoZero"/>
        <c:crossBetween val="between"/>
        <c:majorUnit val="0.1"/>
      </c:valAx>
      <c:spPr>
        <a:noFill/>
        <a:ln w="24565">
          <a:noFill/>
        </a:ln>
      </c:spPr>
    </c:plotArea>
    <c:legend>
      <c:legendPos val="r"/>
      <c:layout/>
      <c:overlay val="0"/>
      <c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721620734908"/>
          <c:y val="0.049375"/>
          <c:w val="0.621599049356635"/>
          <c:h val="0.645063484251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Born in US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0.00927045323602842"/>
                  <c:y val="0.1004709605988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4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Spring 2009</c:v>
                </c:pt>
                <c:pt idx="1">
                  <c:v>Spring 2010</c:v>
                </c:pt>
                <c:pt idx="2">
                  <c:v>Spring 2011</c:v>
                </c:pt>
                <c:pt idx="3">
                  <c:v>Spring 2012</c:v>
                </c:pt>
                <c:pt idx="4">
                  <c:v>Spring 2013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0.18</c:v>
                </c:pt>
                <c:pt idx="1">
                  <c:v>0.17</c:v>
                </c:pt>
                <c:pt idx="2">
                  <c:v>0.23</c:v>
                </c:pt>
                <c:pt idx="3">
                  <c:v>0.34</c:v>
                </c:pt>
                <c:pt idx="4">
                  <c:v>0.13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English First Language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0.0293747599385443"/>
                  <c:y val="-0.11081997885593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4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Spring 2009</c:v>
                </c:pt>
                <c:pt idx="1">
                  <c:v>Spring 2010</c:v>
                </c:pt>
                <c:pt idx="2">
                  <c:v>Spring 2011</c:v>
                </c:pt>
                <c:pt idx="3">
                  <c:v>Spring 2012</c:v>
                </c:pt>
                <c:pt idx="4">
                  <c:v>Spring 2013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0.25</c:v>
                </c:pt>
                <c:pt idx="1">
                  <c:v>0.22</c:v>
                </c:pt>
                <c:pt idx="2">
                  <c:v>0.24</c:v>
                </c:pt>
                <c:pt idx="3">
                  <c:v>0.28</c:v>
                </c:pt>
                <c:pt idx="4">
                  <c:v>0.14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3752744"/>
        <c:axId val="2133755832"/>
      </c:lineChart>
      <c:catAx>
        <c:axId val="2133752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354"/>
            </a:pPr>
            <a:endParaRPr lang="en-US"/>
          </a:p>
        </c:txPr>
        <c:crossAx val="2133755832"/>
        <c:crosses val="autoZero"/>
        <c:auto val="1"/>
        <c:lblAlgn val="ctr"/>
        <c:lblOffset val="100"/>
        <c:noMultiLvlLbl val="0"/>
      </c:catAx>
      <c:valAx>
        <c:axId val="2133755832"/>
        <c:scaling>
          <c:orientation val="minMax"/>
          <c:max val="0.6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Noncredit Students</a:t>
                </a:r>
              </a:p>
            </c:rich>
          </c:tx>
          <c:layout>
            <c:manualLayout>
              <c:xMode val="edge"/>
              <c:yMode val="edge"/>
              <c:x val="0.0444371759170348"/>
              <c:y val="0.15253490813648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54"/>
            </a:pPr>
            <a:endParaRPr lang="en-US"/>
          </a:p>
        </c:txPr>
        <c:crossAx val="2133752744"/>
        <c:crosses val="autoZero"/>
        <c:crossBetween val="between"/>
        <c:majorUnit val="0.1"/>
      </c:valAx>
      <c:spPr>
        <a:noFill/>
        <a:ln w="24565">
          <a:noFill/>
        </a:ln>
      </c:spPr>
    </c:plotArea>
    <c:legend>
      <c:legendPos val="r"/>
      <c:layout>
        <c:manualLayout>
          <c:xMode val="edge"/>
          <c:yMode val="edge"/>
          <c:x val="0.645494766660265"/>
          <c:y val="0.00310478696760919"/>
          <c:w val="0.296578404071442"/>
          <c:h val="0.200344867675772"/>
        </c:manualLayout>
      </c:layout>
      <c:overlay val="0"/>
      <c:spPr>
        <a:solidFill>
          <a:schemeClr val="bg1"/>
        </a:solidFill>
        <a:ln>
          <a:solidFill>
            <a:schemeClr val="tx2">
              <a:lumMod val="20000"/>
              <a:lumOff val="80000"/>
            </a:scheme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41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3379788"/>
            <a:ext cx="7543800" cy="2603500"/>
            <a:chOff x="-1" y="3379694"/>
            <a:chExt cx="7543801" cy="2604247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7" name="Snip Single Corner Rectangle 6"/>
              <p:cNvSpPr/>
              <p:nvPr/>
            </p:nvSpPr>
            <p:spPr>
              <a:xfrm flipV="1">
                <a:off x="-1" y="3392398"/>
                <a:ext cx="7543801" cy="2591543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-1" y="3379694"/>
                <a:ext cx="7543801" cy="158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ardrop 5"/>
            <p:cNvSpPr/>
            <p:nvPr/>
          </p:nvSpPr>
          <p:spPr>
            <a:xfrm>
              <a:off x="6818313" y="3621063"/>
              <a:ext cx="393700" cy="395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3424" y="4503737"/>
            <a:ext cx="2057400" cy="365125"/>
          </a:xfrm>
        </p:spPr>
        <p:txBody>
          <a:bodyPr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A317C20-8F6A-334D-8C4E-712F9E635108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7187" y="4503737"/>
            <a:ext cx="2057400" cy="365125"/>
          </a:xfrm>
        </p:spPr>
        <p:txBody>
          <a:bodyPr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4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228600"/>
            <a:ext cx="4251325" cy="6388100"/>
            <a:chOff x="228600" y="228600"/>
            <a:chExt cx="4251960" cy="6387352"/>
          </a:xfrm>
        </p:grpSpPr>
        <p:sp>
          <p:nvSpPr>
            <p:cNvPr id="6" name="Snip Diagonal Corner Rectangle 5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Teardrop 6"/>
            <p:cNvSpPr>
              <a:spLocks noChangeAspect="1"/>
            </p:cNvSpPr>
            <p:nvPr/>
          </p:nvSpPr>
          <p:spPr>
            <a:xfrm>
              <a:off x="3886746" y="431776"/>
              <a:ext cx="354066" cy="355558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58825" y="6300788"/>
            <a:ext cx="1298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46A77-E094-974D-836A-9D2E503850A9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788"/>
            <a:ext cx="2341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625" y="6300788"/>
            <a:ext cx="4476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1B4A518-B9F4-9C41-8D59-3880E7EFD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7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 flipV="1">
            <a:off x="228600" y="4648200"/>
            <a:ext cx="8686800" cy="1963738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DE1B-C8FE-5F49-927E-3E15C3FCB7ED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DF7F-253D-BA43-9E1A-62A5007FB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0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EC3DA-5460-6941-BCD9-D9F951DF0787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FD21-4AE3-814B-8D23-CD6F6695F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Snip Diagonal Corner Rectangle 4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02ECB-D0A5-F248-9EC9-A65CC57744C7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AB897-91D9-1647-A0CD-0FCFD56F7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1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 flipV="1">
            <a:off x="228600" y="228600"/>
            <a:ext cx="8686800" cy="6388100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F0613-C3D7-F641-9766-6562FA114D7B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BDB8-5C58-DC40-9DE3-1FE2FCF07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1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Snip Diagonal Corner Rectangle 4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5638-AED6-4D47-8158-BE4EC5416E1E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A081-A46A-704F-8506-E10C0E9C2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4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3379788"/>
            <a:ext cx="7543800" cy="2603500"/>
            <a:chOff x="-1" y="3379694"/>
            <a:chExt cx="7543801" cy="2604247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8" name="Snip Single Corner Rectangle 7"/>
              <p:cNvSpPr/>
              <p:nvPr/>
            </p:nvSpPr>
            <p:spPr>
              <a:xfrm flipV="1">
                <a:off x="-1" y="3392398"/>
                <a:ext cx="7543801" cy="2591543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-1" y="3379694"/>
                <a:ext cx="7543801" cy="158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ardrop 6"/>
            <p:cNvSpPr/>
            <p:nvPr/>
          </p:nvSpPr>
          <p:spPr>
            <a:xfrm>
              <a:off x="6818313" y="3621063"/>
              <a:ext cx="393700" cy="395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 rot="16200000">
            <a:off x="-733424" y="4503737"/>
            <a:ext cx="2057400" cy="365125"/>
          </a:xfrm>
        </p:spPr>
        <p:txBody>
          <a:bodyPr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1826A9E-4C46-7348-8440-7ED5C168BC85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 rot="16200000">
            <a:off x="-357187" y="4503737"/>
            <a:ext cx="2057400" cy="365125"/>
          </a:xfrm>
        </p:spPr>
        <p:txBody>
          <a:bodyPr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flipH="1">
            <a:off x="1600200" y="2127250"/>
            <a:ext cx="7543800" cy="2603500"/>
            <a:chOff x="-1" y="3379694"/>
            <a:chExt cx="7543801" cy="2604247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7" name="Snip Single Corner Rectangle 6"/>
              <p:cNvSpPr/>
              <p:nvPr/>
            </p:nvSpPr>
            <p:spPr>
              <a:xfrm flipV="1">
                <a:off x="-1" y="3392398"/>
                <a:ext cx="7543801" cy="2591543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-1" y="3379694"/>
                <a:ext cx="7543801" cy="158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ardrop 5"/>
            <p:cNvSpPr/>
            <p:nvPr/>
          </p:nvSpPr>
          <p:spPr>
            <a:xfrm flipH="1">
              <a:off x="228599" y="3621063"/>
              <a:ext cx="393700" cy="395401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 rot="16200000">
            <a:off x="8034338" y="3475037"/>
            <a:ext cx="1828800" cy="365125"/>
          </a:xfrm>
        </p:spPr>
        <p:txBody>
          <a:bodyPr tIns="0" bIns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>
          <a:xfrm rot="16200000">
            <a:off x="7658101" y="3475037"/>
            <a:ext cx="1828800" cy="365125"/>
          </a:xfrm>
        </p:spPr>
        <p:txBody>
          <a:bodyPr tIns="0" bIns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21EC4E-332A-3547-8664-C839054ECDC4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8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0082-8C3A-054D-85B5-07844C11A5C7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24FA-96C1-8F4C-B1E2-FC4BEAD3D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8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0F89F-5F63-264D-BC90-CD84D0E73F13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78E55-47BD-BF48-9250-CCA1F3494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6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 flipV="1">
            <a:off x="228600" y="1708150"/>
            <a:ext cx="8686800" cy="4908550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Snip Diagonal Corner Rectangle 3"/>
          <p:cNvSpPr/>
          <p:nvPr/>
        </p:nvSpPr>
        <p:spPr>
          <a:xfrm flipV="1">
            <a:off x="228600" y="228600"/>
            <a:ext cx="8686800" cy="1277938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1547-E35B-DD4F-8F0B-066CF2AF9B49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F386D-BEA1-F04D-807C-7579CE847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9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 flipV="1">
            <a:off x="228600" y="228600"/>
            <a:ext cx="8686800" cy="6388100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0B4C9-D712-974E-9BF3-C3C73AAF8D30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BC8C-D569-8A47-BB9D-E48C72914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9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28600" y="228600"/>
            <a:ext cx="4251325" cy="6388100"/>
            <a:chOff x="228600" y="228600"/>
            <a:chExt cx="4251960" cy="6387352"/>
          </a:xfrm>
        </p:grpSpPr>
        <p:sp>
          <p:nvSpPr>
            <p:cNvPr id="6" name="Snip Diagonal Corner Rectangle 5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Teardrop 6"/>
            <p:cNvSpPr>
              <a:spLocks noChangeAspect="1"/>
            </p:cNvSpPr>
            <p:nvPr/>
          </p:nvSpPr>
          <p:spPr>
            <a:xfrm>
              <a:off x="3886746" y="431776"/>
              <a:ext cx="354066" cy="355558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8" name="Snip Diagonal Corner Rectangle 7"/>
          <p:cNvSpPr/>
          <p:nvPr/>
        </p:nvSpPr>
        <p:spPr>
          <a:xfrm flipV="1">
            <a:off x="4648200" y="228600"/>
            <a:ext cx="4251325" cy="6388100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613"/>
            <a:ext cx="1295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BED17-2AED-8C46-A2E1-D14E9D9A81F9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613"/>
            <a:ext cx="233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613"/>
            <a:ext cx="4445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6EEC831-589D-BF4B-9DA4-E79FDB780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6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295275"/>
            <a:ext cx="7583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949450"/>
            <a:ext cx="7583487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6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18B134-1F60-2546-9873-016B11B827F3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D339C7-7A5C-644E-BC30-F5E1BC110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50" r:id="rId12"/>
    <p:sldLayoutId id="2147483862" r:id="rId13"/>
    <p:sldLayoutId id="214748386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17457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sz="2200" kern="1200">
          <a:solidFill>
            <a:srgbClr val="174576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sz="2000" kern="1200">
          <a:solidFill>
            <a:srgbClr val="174576"/>
          </a:solidFill>
          <a:latin typeface="+mn-lt"/>
          <a:ea typeface="ＭＳ Ｐゴシック" charset="0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kern="1200">
          <a:solidFill>
            <a:srgbClr val="174576"/>
          </a:solidFill>
          <a:latin typeface="+mn-lt"/>
          <a:ea typeface="ＭＳ Ｐゴシック" charset="0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kern="1200">
          <a:solidFill>
            <a:srgbClr val="174576"/>
          </a:solidFill>
          <a:latin typeface="+mn-lt"/>
          <a:ea typeface="ＭＳ Ｐゴシック" charset="0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charset="0"/>
        <a:buChar char=""/>
        <a:defRPr kern="1200">
          <a:solidFill>
            <a:srgbClr val="174576"/>
          </a:solidFill>
          <a:latin typeface="+mn-lt"/>
          <a:ea typeface="ＭＳ Ｐゴシック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1371600" y="3913188"/>
            <a:ext cx="5867400" cy="1470025"/>
          </a:xfrm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Trends for Planning</a:t>
            </a: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5397500"/>
            <a:ext cx="5867400" cy="573088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174576"/>
                </a:solidFill>
                <a:latin typeface="Corbel" charset="0"/>
              </a:rPr>
              <a:t>Team A Meeting  -  </a:t>
            </a:r>
            <a:r>
              <a:rPr lang="en-US" dirty="0" smtClean="0">
                <a:solidFill>
                  <a:srgbClr val="174576"/>
                </a:solidFill>
                <a:latin typeface="Corbel" charset="0"/>
              </a:rPr>
              <a:t>October </a:t>
            </a:r>
            <a:r>
              <a:rPr lang="en-US" dirty="0" smtClean="0">
                <a:solidFill>
                  <a:srgbClr val="174576"/>
                </a:solidFill>
                <a:latin typeface="Corbel" charset="0"/>
              </a:rPr>
              <a:t>18, 2013</a:t>
            </a:r>
            <a:endParaRPr lang="en-US" dirty="0">
              <a:solidFill>
                <a:srgbClr val="174576"/>
              </a:solidFill>
              <a:latin typeface="Corbe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Ethnicity of Noncredit Students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604765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Employed Hours of Credit Students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74494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Unit Load (Units Attempted) of Credit Students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883839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Credit Student Language and Origin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000740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Noncredit Student Language and Origin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992082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039126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Internet Access: Credit and Noncredit Students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Mobile Device Access: Credit and Noncredit </a:t>
            </a:r>
            <a:r>
              <a:rPr lang="en-US" dirty="0" smtClean="0">
                <a:latin typeface="Corbel" charset="0"/>
              </a:rPr>
              <a:t>Students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12378"/>
              </p:ext>
            </p:extLst>
          </p:nvPr>
        </p:nvGraphicFramePr>
        <p:xfrm>
          <a:off x="1039813" y="2503488"/>
          <a:ext cx="7067550" cy="377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Credit Basic Skills Enrollments and Success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927297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2654300"/>
            <a:ext cx="5870575" cy="14716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Student Survey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725" y="4135438"/>
            <a:ext cx="5870575" cy="5762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“Student Views </a:t>
            </a:r>
            <a:r>
              <a:rPr lang="en-US" dirty="0" smtClean="0"/>
              <a:t>2013”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Problems Enrolling in Classes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388332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Trends for Planning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  <a:p>
            <a:pPr eaLnBrk="1" hangingPunct="1"/>
            <a:r>
              <a:rPr lang="en-US">
                <a:latin typeface="Corbel" charset="0"/>
              </a:rPr>
              <a:t>Institutional Effectiveness Indicators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GCC Meets Instructional Program Needs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474901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GCC Meets Student Services Needs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597671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Satisfaction with Parking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988464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Satisfaction with Safety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201460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Satisfaction Items (Credit Students) – Spring </a:t>
            </a:r>
            <a:r>
              <a:rPr lang="en-US" dirty="0" smtClean="0">
                <a:latin typeface="Corbel" charset="0"/>
              </a:rPr>
              <a:t>2013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975466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Student Survey Results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Satisfaction Items (Noncredit Students) – Spring </a:t>
            </a:r>
            <a:r>
              <a:rPr lang="en-US" dirty="0" smtClean="0">
                <a:latin typeface="Corbel" charset="0"/>
              </a:rPr>
              <a:t>2013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498964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2654300"/>
            <a:ext cx="5870575" cy="14716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Faculty/Staff Survey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725" y="4135438"/>
            <a:ext cx="5870575" cy="5762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“Campus Views </a:t>
            </a:r>
            <a:r>
              <a:rPr lang="en-US" dirty="0" smtClean="0"/>
              <a:t>2012”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Satisfaction with Governance – Fall </a:t>
            </a:r>
            <a:r>
              <a:rPr lang="en-US" dirty="0" smtClean="0">
                <a:latin typeface="Corbel" charset="0"/>
              </a:rPr>
              <a:t>2012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628536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Superintendent/President– Fall </a:t>
            </a:r>
            <a:r>
              <a:rPr lang="en-US" dirty="0" smtClean="0">
                <a:latin typeface="Corbel" charset="0"/>
              </a:rPr>
              <a:t>2012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773393"/>
              </p:ext>
            </p:extLst>
          </p:nvPr>
        </p:nvGraphicFramePr>
        <p:xfrm>
          <a:off x="501650" y="2519363"/>
          <a:ext cx="8204200" cy="3830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Board of Trustees– Fall </a:t>
            </a:r>
            <a:r>
              <a:rPr lang="en-US" dirty="0" smtClean="0">
                <a:latin typeface="Corbel" charset="0"/>
              </a:rPr>
              <a:t>2012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330296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2654300"/>
            <a:ext cx="5870575" cy="14716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Demographics Trends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725" y="4135438"/>
            <a:ext cx="5870575" cy="5762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“Campus Profile </a:t>
            </a:r>
            <a:r>
              <a:rPr lang="en-US" dirty="0" smtClean="0"/>
              <a:t>2013”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Instruction– Fall </a:t>
            </a:r>
            <a:r>
              <a:rPr lang="en-US" dirty="0" smtClean="0">
                <a:latin typeface="Corbel" charset="0"/>
              </a:rPr>
              <a:t>2012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774734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Student Services – Fall </a:t>
            </a:r>
            <a:r>
              <a:rPr lang="en-US" dirty="0" smtClean="0">
                <a:latin typeface="Corbel" charset="0"/>
              </a:rPr>
              <a:t>2012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346807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Institutional Effectiveness – Fall </a:t>
            </a:r>
            <a:r>
              <a:rPr lang="en-US" dirty="0" smtClean="0">
                <a:latin typeface="Corbel" charset="0"/>
              </a:rPr>
              <a:t>2012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302806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Human Resources – Fall </a:t>
            </a:r>
            <a:r>
              <a:rPr lang="en-US" dirty="0" smtClean="0">
                <a:latin typeface="Corbel" charset="0"/>
              </a:rPr>
              <a:t>2012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3996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Physical Resources – Fall </a:t>
            </a:r>
            <a:r>
              <a:rPr lang="en-US" dirty="0" smtClean="0">
                <a:latin typeface="Corbel" charset="0"/>
              </a:rPr>
              <a:t>2012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180312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Technology – Fall </a:t>
            </a:r>
            <a:r>
              <a:rPr lang="en-US" dirty="0" smtClean="0">
                <a:latin typeface="Corbel" charset="0"/>
              </a:rPr>
              <a:t>2012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485455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Financial Resources – Fall </a:t>
            </a:r>
            <a:r>
              <a:rPr lang="en-US" dirty="0" smtClean="0">
                <a:latin typeface="Corbel" charset="0"/>
              </a:rPr>
              <a:t>2012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046969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Faculty/Staff Survey Results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Communication – Fall </a:t>
            </a:r>
            <a:r>
              <a:rPr lang="en-US" dirty="0" smtClean="0">
                <a:latin typeface="Corbel" charset="0"/>
              </a:rPr>
              <a:t>2012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179794"/>
              </p:ext>
            </p:extLst>
          </p:nvPr>
        </p:nvGraphicFramePr>
        <p:xfrm>
          <a:off x="501650" y="2519363"/>
          <a:ext cx="8204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2654300"/>
            <a:ext cx="5870575" cy="14716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Institutional Effectiveness Indicators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725" y="4135438"/>
            <a:ext cx="5870575" cy="5762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“Institutional Effectiveness Report </a:t>
            </a:r>
            <a:r>
              <a:rPr lang="en-US" dirty="0" smtClean="0"/>
              <a:t>2012-2013”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 charset="0"/>
              </a:rPr>
              <a:t>Effectiveness Indicators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438376"/>
              </p:ext>
            </p:extLst>
          </p:nvPr>
        </p:nvGraphicFramePr>
        <p:xfrm>
          <a:off x="1416050" y="2046454"/>
          <a:ext cx="63119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FTES</a:t>
            </a:r>
          </a:p>
        </p:txBody>
      </p:sp>
      <p:graphicFrame>
        <p:nvGraphicFramePr>
          <p:cNvPr id="1945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76548"/>
              </p:ext>
            </p:extLst>
          </p:nvPr>
        </p:nvGraphicFramePr>
        <p:xfrm>
          <a:off x="488950" y="2562225"/>
          <a:ext cx="82296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8" name="Worksheet" r:id="rId3" imgW="8229600" imgH="3949700" progId="Excel.Sheet.8">
                  <p:embed/>
                </p:oleObj>
              </mc:Choice>
              <mc:Fallback>
                <p:oleObj name="Worksheet" r:id="rId3" imgW="8229600" imgH="3949700" progId="Excel.Shee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562225"/>
                        <a:ext cx="8229600" cy="3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 charset="0"/>
              </a:rPr>
              <a:t>Transfer Rate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682750" y="2171700"/>
          <a:ext cx="57785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Scorecard Indicators: Persistence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682750" y="2171700"/>
          <a:ext cx="57785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rbel" charset="0"/>
              </a:rPr>
              <a:t>Scorecard Indicators: 30 Unit Rate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682750" y="2171700"/>
          <a:ext cx="57785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rbel" charset="0"/>
              </a:rPr>
              <a:t>Scorecard Indicators: Completion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682750" y="2171700"/>
          <a:ext cx="57785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rbel" charset="0"/>
              </a:rPr>
              <a:t>Scorecard Indicators: Basic Skills Progress</a:t>
            </a:r>
            <a:endParaRPr lang="en-US" dirty="0">
              <a:latin typeface="Corbel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893928"/>
              </p:ext>
            </p:extLst>
          </p:nvPr>
        </p:nvGraphicFramePr>
        <p:xfrm>
          <a:off x="781050" y="1978724"/>
          <a:ext cx="7581900" cy="439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“Campus Profile </a:t>
            </a:r>
            <a:r>
              <a:rPr lang="en-US" dirty="0" smtClean="0"/>
              <a:t>2013” </a:t>
            </a:r>
            <a:r>
              <a:rPr lang="en-US" dirty="0" smtClean="0"/>
              <a:t>(demographics, success, staff, fiscal)</a:t>
            </a:r>
          </a:p>
          <a:p>
            <a:r>
              <a:rPr lang="en-US" dirty="0" smtClean="0"/>
              <a:t>“Student Views </a:t>
            </a:r>
            <a:r>
              <a:rPr lang="en-US" dirty="0" smtClean="0"/>
              <a:t>2013” </a:t>
            </a:r>
            <a:r>
              <a:rPr lang="en-US" dirty="0" smtClean="0"/>
              <a:t>(Spring student survey results)</a:t>
            </a:r>
          </a:p>
          <a:p>
            <a:r>
              <a:rPr lang="en-US" dirty="0" smtClean="0"/>
              <a:t>“Campus Views </a:t>
            </a:r>
            <a:r>
              <a:rPr lang="en-US" dirty="0" smtClean="0"/>
              <a:t>2012” </a:t>
            </a:r>
            <a:r>
              <a:rPr lang="en-US" dirty="0" smtClean="0"/>
              <a:t>(Fall faculty/staff survey results)</a:t>
            </a:r>
          </a:p>
          <a:p>
            <a:r>
              <a:rPr lang="en-US" dirty="0" smtClean="0"/>
              <a:t>“Institutional Effectiveness Report </a:t>
            </a:r>
            <a:r>
              <a:rPr lang="en-US" dirty="0" smtClean="0"/>
              <a:t>2012-2013” </a:t>
            </a:r>
            <a:r>
              <a:rPr lang="en-US" dirty="0" smtClean="0"/>
              <a:t>(state accountability indicators)</a:t>
            </a:r>
          </a:p>
          <a:p>
            <a:endParaRPr lang="en-US" dirty="0"/>
          </a:p>
          <a:p>
            <a:r>
              <a:rPr lang="en-US" dirty="0" smtClean="0"/>
              <a:t>Research &amp; Planning web page</a:t>
            </a:r>
          </a:p>
          <a:p>
            <a:pPr marL="0" indent="0" algn="ctr">
              <a:buNone/>
            </a:pPr>
            <a:r>
              <a:rPr lang="en-US" i="1" dirty="0" smtClean="0"/>
              <a:t>http://</a:t>
            </a:r>
            <a:r>
              <a:rPr lang="en-US" i="1" dirty="0" err="1" smtClean="0"/>
              <a:t>www.glendale.edu</a:t>
            </a:r>
            <a:r>
              <a:rPr lang="en-US" i="1" dirty="0" smtClean="0"/>
              <a:t>/</a:t>
            </a:r>
            <a:r>
              <a:rPr lang="en-US" i="1" dirty="0" err="1" smtClean="0"/>
              <a:t>research&amp;planning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05983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Gender of Credit Students</a:t>
            </a:r>
          </a:p>
        </p:txBody>
      </p:sp>
      <p:graphicFrame>
        <p:nvGraphicFramePr>
          <p:cNvPr id="2048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639596"/>
              </p:ext>
            </p:extLst>
          </p:nvPr>
        </p:nvGraphicFramePr>
        <p:xfrm>
          <a:off x="488950" y="2555875"/>
          <a:ext cx="82296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Worksheet" r:id="rId3" imgW="8229600" imgH="3886200" progId="Excel.Sheet.8">
                  <p:embed/>
                </p:oleObj>
              </mc:Choice>
              <mc:Fallback>
                <p:oleObj name="Worksheet" r:id="rId3" imgW="8229600" imgH="3886200" progId="Excel.Shee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555875"/>
                        <a:ext cx="8229600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Gender of Noncredit Students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981563"/>
              </p:ext>
            </p:extLst>
          </p:nvPr>
        </p:nvGraphicFramePr>
        <p:xfrm>
          <a:off x="539750" y="2606675"/>
          <a:ext cx="8128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Age of Credit Students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355782"/>
              </p:ext>
            </p:extLst>
          </p:nvPr>
        </p:nvGraphicFramePr>
        <p:xfrm>
          <a:off x="539750" y="2606675"/>
          <a:ext cx="8128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Age of Noncredit Students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185265"/>
              </p:ext>
            </p:extLst>
          </p:nvPr>
        </p:nvGraphicFramePr>
        <p:xfrm>
          <a:off x="539750" y="2606675"/>
          <a:ext cx="8128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Demographic Trends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Ethnicity of Credit Students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383581"/>
              </p:ext>
            </p:extLst>
          </p:nvPr>
        </p:nvGraphicFramePr>
        <p:xfrm>
          <a:off x="438150" y="2595563"/>
          <a:ext cx="8331200" cy="368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1325</TotalTime>
  <Words>715</Words>
  <Application>Microsoft Macintosh PowerPoint</Application>
  <PresentationFormat>On-screen Show (4:3)</PresentationFormat>
  <Paragraphs>201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Pixel</vt:lpstr>
      <vt:lpstr>Microsoft Excel 97 - 2004 Worksheet</vt:lpstr>
      <vt:lpstr>Trends for Planning</vt:lpstr>
      <vt:lpstr>Trends for Planning</vt:lpstr>
      <vt:lpstr>Demographics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Demographic Trends</vt:lpstr>
      <vt:lpstr>Student Survey Results</vt:lpstr>
      <vt:lpstr>Student Survey Results</vt:lpstr>
      <vt:lpstr>Student Survey Results</vt:lpstr>
      <vt:lpstr>Student Survey Results</vt:lpstr>
      <vt:lpstr>Student Survey Results</vt:lpstr>
      <vt:lpstr>Student Survey Results</vt:lpstr>
      <vt:lpstr>Student Survey Results</vt:lpstr>
      <vt:lpstr>Student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Faculty/Staff Survey Results</vt:lpstr>
      <vt:lpstr>Institutional Effectiveness Indicators</vt:lpstr>
      <vt:lpstr>Effectiveness Indicators</vt:lpstr>
      <vt:lpstr>Transfer Rate</vt:lpstr>
      <vt:lpstr>Scorecard Indicators: Persistence</vt:lpstr>
      <vt:lpstr>Scorecard Indicators: 30 Unit Rate</vt:lpstr>
      <vt:lpstr>Scorecard Indicators: Completion</vt:lpstr>
      <vt:lpstr>Scorecard Indicators: Basic Skills Progress</vt:lpstr>
      <vt:lpstr>Resources</vt:lpstr>
    </vt:vector>
  </TitlesOfParts>
  <Company>GCC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Karpp</dc:creator>
  <cp:lastModifiedBy>Edward Karpp</cp:lastModifiedBy>
  <cp:revision>137</cp:revision>
  <dcterms:created xsi:type="dcterms:W3CDTF">2011-11-04T21:39:32Z</dcterms:created>
  <dcterms:modified xsi:type="dcterms:W3CDTF">2013-10-15T19:54:59Z</dcterms:modified>
</cp:coreProperties>
</file>