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86" r:id="rId4"/>
    <p:sldId id="278" r:id="rId5"/>
    <p:sldId id="257" r:id="rId6"/>
    <p:sldId id="258" r:id="rId7"/>
    <p:sldId id="259" r:id="rId8"/>
    <p:sldId id="269" r:id="rId9"/>
    <p:sldId id="260" r:id="rId10"/>
    <p:sldId id="285" r:id="rId11"/>
    <p:sldId id="273" r:id="rId12"/>
    <p:sldId id="261" r:id="rId13"/>
    <p:sldId id="262" r:id="rId14"/>
    <p:sldId id="283" r:id="rId15"/>
    <p:sldId id="279" r:id="rId16"/>
    <p:sldId id="281" r:id="rId17"/>
    <p:sldId id="282" r:id="rId18"/>
    <p:sldId id="280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B76"/>
    <a:srgbClr val="6A50F5"/>
    <a:srgbClr val="963B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508E-4BC2-4678-9D0A-F6B44432CC6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C0527-0FB2-40F2-A90A-03D1D052FC0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D0C24FF-4F8E-4950-8393-EE2EF98C1FBA}" type="parTrans" cxnId="{E85FBA35-A111-40DD-8AAA-BAA5A907661B}">
      <dgm:prSet/>
      <dgm:spPr/>
      <dgm:t>
        <a:bodyPr/>
        <a:lstStyle/>
        <a:p>
          <a:endParaRPr lang="en-US"/>
        </a:p>
      </dgm:t>
    </dgm:pt>
    <dgm:pt modelId="{877D9AA0-C743-428C-96F0-889C5EB33D0C}" type="sibTrans" cxnId="{E85FBA35-A111-40DD-8AAA-BAA5A907661B}">
      <dgm:prSet/>
      <dgm:spPr/>
      <dgm:t>
        <a:bodyPr/>
        <a:lstStyle/>
        <a:p>
          <a:endParaRPr lang="en-US"/>
        </a:p>
      </dgm:t>
    </dgm:pt>
    <dgm:pt modelId="{FA047C43-97D3-4665-9A9C-89746FC67426}">
      <dgm:prSet phldrT="[Text]"/>
      <dgm:spPr/>
      <dgm:t>
        <a:bodyPr/>
        <a:lstStyle/>
        <a:p>
          <a:r>
            <a:rPr lang="en-US" dirty="0" smtClean="0"/>
            <a:t>Teacher gives description, explanation and example of word</a:t>
          </a:r>
          <a:endParaRPr lang="en-US" dirty="0"/>
        </a:p>
      </dgm:t>
    </dgm:pt>
    <dgm:pt modelId="{2321729C-E01A-44DE-ACFC-51C0D52A50FD}" type="parTrans" cxnId="{0144CB96-17D3-46E9-80BC-3849508871C7}">
      <dgm:prSet/>
      <dgm:spPr/>
      <dgm:t>
        <a:bodyPr/>
        <a:lstStyle/>
        <a:p>
          <a:endParaRPr lang="en-US"/>
        </a:p>
      </dgm:t>
    </dgm:pt>
    <dgm:pt modelId="{EFE8F393-B919-4E86-9178-BCA3469EF350}" type="sibTrans" cxnId="{0144CB96-17D3-46E9-80BC-3849508871C7}">
      <dgm:prSet/>
      <dgm:spPr/>
      <dgm:t>
        <a:bodyPr/>
        <a:lstStyle/>
        <a:p>
          <a:endParaRPr lang="en-US"/>
        </a:p>
      </dgm:t>
    </dgm:pt>
    <dgm:pt modelId="{72D0F694-DF9D-4777-95FB-BA2E12966B5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AF3C681-4931-494D-9C0A-6FA804F26637}" type="parTrans" cxnId="{33856EFB-C242-47CC-B7DE-2942FD9EFAF9}">
      <dgm:prSet/>
      <dgm:spPr/>
      <dgm:t>
        <a:bodyPr/>
        <a:lstStyle/>
        <a:p>
          <a:endParaRPr lang="en-US"/>
        </a:p>
      </dgm:t>
    </dgm:pt>
    <dgm:pt modelId="{004C2EDF-8195-49C3-8FBD-819254E4DC9E}" type="sibTrans" cxnId="{33856EFB-C242-47CC-B7DE-2942FD9EFAF9}">
      <dgm:prSet/>
      <dgm:spPr/>
      <dgm:t>
        <a:bodyPr/>
        <a:lstStyle/>
        <a:p>
          <a:endParaRPr lang="en-US"/>
        </a:p>
      </dgm:t>
    </dgm:pt>
    <dgm:pt modelId="{B44C07D6-4654-4F06-BEFE-4A518779531E}">
      <dgm:prSet phldrT="[Text]"/>
      <dgm:spPr/>
      <dgm:t>
        <a:bodyPr/>
        <a:lstStyle/>
        <a:p>
          <a:r>
            <a:rPr lang="en-US" dirty="0" smtClean="0"/>
            <a:t>Teacher asks learner to give a description, explanation or example in their own words</a:t>
          </a:r>
          <a:endParaRPr lang="en-US" dirty="0"/>
        </a:p>
      </dgm:t>
    </dgm:pt>
    <dgm:pt modelId="{DFFF72C5-4B77-489B-9122-1A51B05CE42A}" type="parTrans" cxnId="{D281C914-E699-4153-8EAD-0B33C0C1A9C5}">
      <dgm:prSet/>
      <dgm:spPr/>
      <dgm:t>
        <a:bodyPr/>
        <a:lstStyle/>
        <a:p>
          <a:endParaRPr lang="en-US"/>
        </a:p>
      </dgm:t>
    </dgm:pt>
    <dgm:pt modelId="{90337E83-CB0A-436C-A13F-01D7A7534695}" type="sibTrans" cxnId="{D281C914-E699-4153-8EAD-0B33C0C1A9C5}">
      <dgm:prSet/>
      <dgm:spPr/>
      <dgm:t>
        <a:bodyPr/>
        <a:lstStyle/>
        <a:p>
          <a:endParaRPr lang="en-US"/>
        </a:p>
      </dgm:t>
    </dgm:pt>
    <dgm:pt modelId="{C2FE64EE-3F26-4759-8474-C7BE1BF7F1DA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3BC9D99-592F-44C9-A5CC-91435762061C}" type="parTrans" cxnId="{9F1CB54F-86CE-4460-86DD-E40B66309775}">
      <dgm:prSet/>
      <dgm:spPr/>
      <dgm:t>
        <a:bodyPr/>
        <a:lstStyle/>
        <a:p>
          <a:endParaRPr lang="en-US"/>
        </a:p>
      </dgm:t>
    </dgm:pt>
    <dgm:pt modelId="{DEE1D430-B1E5-40A3-8F38-4A29CAA4145C}" type="sibTrans" cxnId="{9F1CB54F-86CE-4460-86DD-E40B66309775}">
      <dgm:prSet/>
      <dgm:spPr/>
      <dgm:t>
        <a:bodyPr/>
        <a:lstStyle/>
        <a:p>
          <a:endParaRPr lang="en-US"/>
        </a:p>
      </dgm:t>
    </dgm:pt>
    <dgm:pt modelId="{A577348F-499A-427B-8A47-A0045FB8A242}">
      <dgm:prSet phldrT="[Text]"/>
      <dgm:spPr/>
      <dgm:t>
        <a:bodyPr/>
        <a:lstStyle/>
        <a:p>
          <a:r>
            <a:rPr lang="en-US" dirty="0" smtClean="0"/>
            <a:t>Teacher asks learner to draw a visual representation of word</a:t>
          </a:r>
          <a:endParaRPr lang="en-US" dirty="0"/>
        </a:p>
      </dgm:t>
    </dgm:pt>
    <dgm:pt modelId="{77DF30B5-F0C5-409C-AE8B-89D2C7387FCC}" type="parTrans" cxnId="{A24BBD19-5EE8-40C7-9FE9-381527005EC2}">
      <dgm:prSet/>
      <dgm:spPr/>
      <dgm:t>
        <a:bodyPr/>
        <a:lstStyle/>
        <a:p>
          <a:endParaRPr lang="en-US"/>
        </a:p>
      </dgm:t>
    </dgm:pt>
    <dgm:pt modelId="{C36F5E5B-B8DB-4DD1-B6FE-6680640E9519}" type="sibTrans" cxnId="{A24BBD19-5EE8-40C7-9FE9-381527005EC2}">
      <dgm:prSet/>
      <dgm:spPr/>
      <dgm:t>
        <a:bodyPr/>
        <a:lstStyle/>
        <a:p>
          <a:endParaRPr lang="en-US"/>
        </a:p>
      </dgm:t>
    </dgm:pt>
    <dgm:pt modelId="{A22D9586-6F24-4FEA-8FFA-1FD4E261A5E2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BD5BF12-DE7D-4989-A0D0-F841D717DDAF}" type="parTrans" cxnId="{1A36B08A-F988-48F9-B2CA-24E3B1987CD9}">
      <dgm:prSet/>
      <dgm:spPr/>
      <dgm:t>
        <a:bodyPr/>
        <a:lstStyle/>
        <a:p>
          <a:endParaRPr lang="en-US"/>
        </a:p>
      </dgm:t>
    </dgm:pt>
    <dgm:pt modelId="{24C1DBB0-240E-41DE-8BD3-FA749E529D9B}" type="sibTrans" cxnId="{1A36B08A-F988-48F9-B2CA-24E3B1987CD9}">
      <dgm:prSet/>
      <dgm:spPr/>
      <dgm:t>
        <a:bodyPr/>
        <a:lstStyle/>
        <a:p>
          <a:endParaRPr lang="en-US"/>
        </a:p>
      </dgm:t>
    </dgm:pt>
    <dgm:pt modelId="{328FCADB-4AB6-4D84-8550-74CD627C824C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B1B33976-A2E9-4FBB-B0EE-DC7A9DB8E676}" type="parTrans" cxnId="{DAE0FA53-55B3-4C5A-9B4B-0A402BB80F73}">
      <dgm:prSet/>
      <dgm:spPr/>
      <dgm:t>
        <a:bodyPr/>
        <a:lstStyle/>
        <a:p>
          <a:endParaRPr lang="en-US"/>
        </a:p>
      </dgm:t>
    </dgm:pt>
    <dgm:pt modelId="{997B3649-17F2-4F49-80C8-AA8D35A62D1E}" type="sibTrans" cxnId="{DAE0FA53-55B3-4C5A-9B4B-0A402BB80F73}">
      <dgm:prSet/>
      <dgm:spPr/>
      <dgm:t>
        <a:bodyPr/>
        <a:lstStyle/>
        <a:p>
          <a:endParaRPr lang="en-US"/>
        </a:p>
      </dgm:t>
    </dgm:pt>
    <dgm:pt modelId="{7E1AABA6-D23D-4D18-87B4-6E4EEBC40D34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87F09322-4134-41D9-A332-5F6CDDDE2EC8}" type="parTrans" cxnId="{64858A89-501F-4061-B268-9990212BDE00}">
      <dgm:prSet/>
      <dgm:spPr/>
      <dgm:t>
        <a:bodyPr/>
        <a:lstStyle/>
        <a:p>
          <a:endParaRPr lang="en-US"/>
        </a:p>
      </dgm:t>
    </dgm:pt>
    <dgm:pt modelId="{43D12D8F-AB77-4A81-B99F-BBA7E108C264}" type="sibTrans" cxnId="{64858A89-501F-4061-B268-9990212BDE00}">
      <dgm:prSet/>
      <dgm:spPr/>
      <dgm:t>
        <a:bodyPr/>
        <a:lstStyle/>
        <a:p>
          <a:endParaRPr lang="en-US"/>
        </a:p>
      </dgm:t>
    </dgm:pt>
    <dgm:pt modelId="{82C10E75-4416-41A9-B511-E91E9A654C0E}">
      <dgm:prSet/>
      <dgm:spPr/>
      <dgm:t>
        <a:bodyPr/>
        <a:lstStyle/>
        <a:p>
          <a:r>
            <a:rPr lang="en-US" dirty="0" smtClean="0"/>
            <a:t>Learner participates in activities using word</a:t>
          </a:r>
          <a:endParaRPr lang="en-US" dirty="0"/>
        </a:p>
      </dgm:t>
    </dgm:pt>
    <dgm:pt modelId="{6A560335-3157-4CC3-AADC-7FE9DDB9A136}" type="parTrans" cxnId="{BFE75DF6-65A5-4567-A0E9-F0F6CF60654E}">
      <dgm:prSet/>
      <dgm:spPr/>
      <dgm:t>
        <a:bodyPr/>
        <a:lstStyle/>
        <a:p>
          <a:endParaRPr lang="en-US"/>
        </a:p>
      </dgm:t>
    </dgm:pt>
    <dgm:pt modelId="{D07D65E3-4B73-4336-9636-9D2B95F78F69}" type="sibTrans" cxnId="{BFE75DF6-65A5-4567-A0E9-F0F6CF60654E}">
      <dgm:prSet/>
      <dgm:spPr/>
      <dgm:t>
        <a:bodyPr/>
        <a:lstStyle/>
        <a:p>
          <a:endParaRPr lang="en-US"/>
        </a:p>
      </dgm:t>
    </dgm:pt>
    <dgm:pt modelId="{6191CCDC-D631-4254-B163-C22C02F52E6D}">
      <dgm:prSet/>
      <dgm:spPr/>
      <dgm:t>
        <a:bodyPr/>
        <a:lstStyle/>
        <a:p>
          <a:r>
            <a:rPr lang="en-US" dirty="0" smtClean="0"/>
            <a:t>Learner discusses word with other learners</a:t>
          </a:r>
          <a:endParaRPr lang="en-US" dirty="0"/>
        </a:p>
      </dgm:t>
    </dgm:pt>
    <dgm:pt modelId="{AC2C245C-6531-4766-854F-B65A4EB8DBEC}" type="parTrans" cxnId="{781DE880-ED7A-4222-9A97-F4F57358CBCB}">
      <dgm:prSet/>
      <dgm:spPr/>
      <dgm:t>
        <a:bodyPr/>
        <a:lstStyle/>
        <a:p>
          <a:endParaRPr lang="en-US"/>
        </a:p>
      </dgm:t>
    </dgm:pt>
    <dgm:pt modelId="{7A9BB81B-4FEA-4997-B08D-12ADEBA7513E}" type="sibTrans" cxnId="{781DE880-ED7A-4222-9A97-F4F57358CBCB}">
      <dgm:prSet/>
      <dgm:spPr/>
      <dgm:t>
        <a:bodyPr/>
        <a:lstStyle/>
        <a:p>
          <a:endParaRPr lang="en-US"/>
        </a:p>
      </dgm:t>
    </dgm:pt>
    <dgm:pt modelId="{1AEFEF44-AA2C-453F-96BB-17F4099AA3E9}">
      <dgm:prSet/>
      <dgm:spPr/>
      <dgm:t>
        <a:bodyPr/>
        <a:lstStyle/>
        <a:p>
          <a:r>
            <a:rPr lang="en-US" dirty="0" smtClean="0"/>
            <a:t>Learner participates in games that reinforce new word</a:t>
          </a:r>
          <a:endParaRPr lang="en-US" dirty="0"/>
        </a:p>
      </dgm:t>
    </dgm:pt>
    <dgm:pt modelId="{EE33897B-57A2-4772-9EBC-D30892CBB240}" type="parTrans" cxnId="{33F5375C-96BB-426F-BD53-599E38E6B689}">
      <dgm:prSet/>
      <dgm:spPr/>
      <dgm:t>
        <a:bodyPr/>
        <a:lstStyle/>
        <a:p>
          <a:endParaRPr lang="en-US"/>
        </a:p>
      </dgm:t>
    </dgm:pt>
    <dgm:pt modelId="{DE1D13F7-85F9-4424-B863-1A7ECD472335}" type="sibTrans" cxnId="{33F5375C-96BB-426F-BD53-599E38E6B689}">
      <dgm:prSet/>
      <dgm:spPr/>
      <dgm:t>
        <a:bodyPr/>
        <a:lstStyle/>
        <a:p>
          <a:endParaRPr lang="en-US"/>
        </a:p>
      </dgm:t>
    </dgm:pt>
    <dgm:pt modelId="{2DEC7620-B5E5-4F8F-83AC-902468CF3CCF}" type="pres">
      <dgm:prSet presAssocID="{A5C8508E-4BC2-4678-9D0A-F6B44432CC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0D0EA-A3BA-4C67-BA3C-13FA45326B1D}" type="pres">
      <dgm:prSet presAssocID="{A8AC0527-0FB2-40F2-A90A-03D1D052FC00}" presName="composite" presStyleCnt="0"/>
      <dgm:spPr/>
    </dgm:pt>
    <dgm:pt modelId="{6D632B67-0871-45C9-B20E-4BBA48036879}" type="pres">
      <dgm:prSet presAssocID="{A8AC0527-0FB2-40F2-A90A-03D1D052FC0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C060A-BB5A-4508-97FE-4A037244D397}" type="pres">
      <dgm:prSet presAssocID="{A8AC0527-0FB2-40F2-A90A-03D1D052FC0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B2888-1ED1-4717-945D-7332DC3F06F8}" type="pres">
      <dgm:prSet presAssocID="{877D9AA0-C743-428C-96F0-889C5EB33D0C}" presName="sp" presStyleCnt="0"/>
      <dgm:spPr/>
    </dgm:pt>
    <dgm:pt modelId="{18FCD7C5-1FD6-4A72-B56B-2F0FCA744357}" type="pres">
      <dgm:prSet presAssocID="{72D0F694-DF9D-4777-95FB-BA2E12966B55}" presName="composite" presStyleCnt="0"/>
      <dgm:spPr/>
    </dgm:pt>
    <dgm:pt modelId="{85694F67-1BCB-4413-BE4E-BCF1AE5581AF}" type="pres">
      <dgm:prSet presAssocID="{72D0F694-DF9D-4777-95FB-BA2E12966B5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20232-AC8E-429C-91FF-F7ECA15D2435}" type="pres">
      <dgm:prSet presAssocID="{72D0F694-DF9D-4777-95FB-BA2E12966B5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E0BFF-9575-4544-915D-C807F21E1A23}" type="pres">
      <dgm:prSet presAssocID="{004C2EDF-8195-49C3-8FBD-819254E4DC9E}" presName="sp" presStyleCnt="0"/>
      <dgm:spPr/>
    </dgm:pt>
    <dgm:pt modelId="{E7D35990-2717-4B7F-983A-C7833041F9C8}" type="pres">
      <dgm:prSet presAssocID="{C2FE64EE-3F26-4759-8474-C7BE1BF7F1DA}" presName="composite" presStyleCnt="0"/>
      <dgm:spPr/>
    </dgm:pt>
    <dgm:pt modelId="{21E30D28-F42F-4CB0-9B98-11A7D307CAB5}" type="pres">
      <dgm:prSet presAssocID="{C2FE64EE-3F26-4759-8474-C7BE1BF7F1D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3492A-A20D-42EC-A65D-2FEF78AA3D55}" type="pres">
      <dgm:prSet presAssocID="{C2FE64EE-3F26-4759-8474-C7BE1BF7F1D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11DAC-066E-4BA2-B56E-0CB1665AFA76}" type="pres">
      <dgm:prSet presAssocID="{DEE1D430-B1E5-40A3-8F38-4A29CAA4145C}" presName="sp" presStyleCnt="0"/>
      <dgm:spPr/>
    </dgm:pt>
    <dgm:pt modelId="{B49B30A9-83BF-41AD-90FC-18C10E0C5F1E}" type="pres">
      <dgm:prSet presAssocID="{A22D9586-6F24-4FEA-8FFA-1FD4E261A5E2}" presName="composite" presStyleCnt="0"/>
      <dgm:spPr/>
    </dgm:pt>
    <dgm:pt modelId="{40ECC6CD-4914-49C8-BD6C-EB0F67FD1DBF}" type="pres">
      <dgm:prSet presAssocID="{A22D9586-6F24-4FEA-8FFA-1FD4E261A5E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BC447-3DEF-4BEB-8B41-DB49011372AA}" type="pres">
      <dgm:prSet presAssocID="{A22D9586-6F24-4FEA-8FFA-1FD4E261A5E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FF8F0-6D96-4D10-9CC4-21A6D6ADEC47}" type="pres">
      <dgm:prSet presAssocID="{24C1DBB0-240E-41DE-8BD3-FA749E529D9B}" presName="sp" presStyleCnt="0"/>
      <dgm:spPr/>
    </dgm:pt>
    <dgm:pt modelId="{9335DAA7-E508-482C-9191-291DB08A9620}" type="pres">
      <dgm:prSet presAssocID="{328FCADB-4AB6-4D84-8550-74CD627C824C}" presName="composite" presStyleCnt="0"/>
      <dgm:spPr/>
    </dgm:pt>
    <dgm:pt modelId="{1B1125E1-845B-49F8-8AA3-54AF721A3AFD}" type="pres">
      <dgm:prSet presAssocID="{328FCADB-4AB6-4D84-8550-74CD627C824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DEF30-233D-469E-A12C-A3A4EEA5A9CA}" type="pres">
      <dgm:prSet presAssocID="{328FCADB-4AB6-4D84-8550-74CD627C824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AA06D-5B21-41DA-B0F6-90CA4743E484}" type="pres">
      <dgm:prSet presAssocID="{997B3649-17F2-4F49-80C8-AA8D35A62D1E}" presName="sp" presStyleCnt="0"/>
      <dgm:spPr/>
    </dgm:pt>
    <dgm:pt modelId="{4938A02F-6C2F-496F-9259-DF5A1514FB88}" type="pres">
      <dgm:prSet presAssocID="{7E1AABA6-D23D-4D18-87B4-6E4EEBC40D34}" presName="composite" presStyleCnt="0"/>
      <dgm:spPr/>
    </dgm:pt>
    <dgm:pt modelId="{29512D92-AAEE-42AD-A5BA-E5D46F8E35D4}" type="pres">
      <dgm:prSet presAssocID="{7E1AABA6-D23D-4D18-87B4-6E4EEBC40D3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722F4-3D43-43BD-82CD-74938B45982A}" type="pres">
      <dgm:prSet presAssocID="{7E1AABA6-D23D-4D18-87B4-6E4EEBC40D3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BBD19-5EE8-40C7-9FE9-381527005EC2}" srcId="{C2FE64EE-3F26-4759-8474-C7BE1BF7F1DA}" destId="{A577348F-499A-427B-8A47-A0045FB8A242}" srcOrd="0" destOrd="0" parTransId="{77DF30B5-F0C5-409C-AE8B-89D2C7387FCC}" sibTransId="{C36F5E5B-B8DB-4DD1-B6FE-6680640E9519}"/>
    <dgm:cxn modelId="{BFE75DF6-65A5-4567-A0E9-F0F6CF60654E}" srcId="{A22D9586-6F24-4FEA-8FFA-1FD4E261A5E2}" destId="{82C10E75-4416-41A9-B511-E91E9A654C0E}" srcOrd="0" destOrd="0" parTransId="{6A560335-3157-4CC3-AADC-7FE9DDB9A136}" sibTransId="{D07D65E3-4B73-4336-9636-9D2B95F78F69}"/>
    <dgm:cxn modelId="{64858A89-501F-4061-B268-9990212BDE00}" srcId="{A5C8508E-4BC2-4678-9D0A-F6B44432CC6C}" destId="{7E1AABA6-D23D-4D18-87B4-6E4EEBC40D34}" srcOrd="5" destOrd="0" parTransId="{87F09322-4134-41D9-A332-5F6CDDDE2EC8}" sibTransId="{43D12D8F-AB77-4A81-B99F-BBA7E108C264}"/>
    <dgm:cxn modelId="{DAE0FA53-55B3-4C5A-9B4B-0A402BB80F73}" srcId="{A5C8508E-4BC2-4678-9D0A-F6B44432CC6C}" destId="{328FCADB-4AB6-4D84-8550-74CD627C824C}" srcOrd="4" destOrd="0" parTransId="{B1B33976-A2E9-4FBB-B0EE-DC7A9DB8E676}" sibTransId="{997B3649-17F2-4F49-80C8-AA8D35A62D1E}"/>
    <dgm:cxn modelId="{60D53E08-9390-4EB4-92A8-B1F28ED1C8A1}" type="presOf" srcId="{72D0F694-DF9D-4777-95FB-BA2E12966B55}" destId="{85694F67-1BCB-4413-BE4E-BCF1AE5581AF}" srcOrd="0" destOrd="0" presId="urn:microsoft.com/office/officeart/2005/8/layout/chevron2"/>
    <dgm:cxn modelId="{4A121492-29CE-47AC-88F2-32FD647804C1}" type="presOf" srcId="{1AEFEF44-AA2C-453F-96BB-17F4099AA3E9}" destId="{AC0722F4-3D43-43BD-82CD-74938B45982A}" srcOrd="0" destOrd="0" presId="urn:microsoft.com/office/officeart/2005/8/layout/chevron2"/>
    <dgm:cxn modelId="{5DAC0B0D-FE97-4BD3-919A-94612C882EA3}" type="presOf" srcId="{A8AC0527-0FB2-40F2-A90A-03D1D052FC00}" destId="{6D632B67-0871-45C9-B20E-4BBA48036879}" srcOrd="0" destOrd="0" presId="urn:microsoft.com/office/officeart/2005/8/layout/chevron2"/>
    <dgm:cxn modelId="{E0CE56D7-B3B3-482B-9E5C-654A3D6203D2}" type="presOf" srcId="{7E1AABA6-D23D-4D18-87B4-6E4EEBC40D34}" destId="{29512D92-AAEE-42AD-A5BA-E5D46F8E35D4}" srcOrd="0" destOrd="0" presId="urn:microsoft.com/office/officeart/2005/8/layout/chevron2"/>
    <dgm:cxn modelId="{9F60E9F4-C7A1-4B4E-8EC0-81301A6F92D7}" type="presOf" srcId="{C2FE64EE-3F26-4759-8474-C7BE1BF7F1DA}" destId="{21E30D28-F42F-4CB0-9B98-11A7D307CAB5}" srcOrd="0" destOrd="0" presId="urn:microsoft.com/office/officeart/2005/8/layout/chevron2"/>
    <dgm:cxn modelId="{7819AC18-6CCA-4DD3-8E7D-FEADCF050ADD}" type="presOf" srcId="{6191CCDC-D631-4254-B163-C22C02F52E6D}" destId="{0A2DEF30-233D-469E-A12C-A3A4EEA5A9CA}" srcOrd="0" destOrd="0" presId="urn:microsoft.com/office/officeart/2005/8/layout/chevron2"/>
    <dgm:cxn modelId="{35A7DD6D-1843-468B-8CED-EE64CF4F0C85}" type="presOf" srcId="{A5C8508E-4BC2-4678-9D0A-F6B44432CC6C}" destId="{2DEC7620-B5E5-4F8F-83AC-902468CF3CCF}" srcOrd="0" destOrd="0" presId="urn:microsoft.com/office/officeart/2005/8/layout/chevron2"/>
    <dgm:cxn modelId="{6407DF40-1A13-4B08-BC51-C28D24E4ABEA}" type="presOf" srcId="{B44C07D6-4654-4F06-BEFE-4A518779531E}" destId="{B1A20232-AC8E-429C-91FF-F7ECA15D2435}" srcOrd="0" destOrd="0" presId="urn:microsoft.com/office/officeart/2005/8/layout/chevron2"/>
    <dgm:cxn modelId="{33F5375C-96BB-426F-BD53-599E38E6B689}" srcId="{7E1AABA6-D23D-4D18-87B4-6E4EEBC40D34}" destId="{1AEFEF44-AA2C-453F-96BB-17F4099AA3E9}" srcOrd="0" destOrd="0" parTransId="{EE33897B-57A2-4772-9EBC-D30892CBB240}" sibTransId="{DE1D13F7-85F9-4424-B863-1A7ECD472335}"/>
    <dgm:cxn modelId="{33856EFB-C242-47CC-B7DE-2942FD9EFAF9}" srcId="{A5C8508E-4BC2-4678-9D0A-F6B44432CC6C}" destId="{72D0F694-DF9D-4777-95FB-BA2E12966B55}" srcOrd="1" destOrd="0" parTransId="{0AF3C681-4931-494D-9C0A-6FA804F26637}" sibTransId="{004C2EDF-8195-49C3-8FBD-819254E4DC9E}"/>
    <dgm:cxn modelId="{1A36B08A-F988-48F9-B2CA-24E3B1987CD9}" srcId="{A5C8508E-4BC2-4678-9D0A-F6B44432CC6C}" destId="{A22D9586-6F24-4FEA-8FFA-1FD4E261A5E2}" srcOrd="3" destOrd="0" parTransId="{CBD5BF12-DE7D-4989-A0D0-F841D717DDAF}" sibTransId="{24C1DBB0-240E-41DE-8BD3-FA749E529D9B}"/>
    <dgm:cxn modelId="{781DE880-ED7A-4222-9A97-F4F57358CBCB}" srcId="{328FCADB-4AB6-4D84-8550-74CD627C824C}" destId="{6191CCDC-D631-4254-B163-C22C02F52E6D}" srcOrd="0" destOrd="0" parTransId="{AC2C245C-6531-4766-854F-B65A4EB8DBEC}" sibTransId="{7A9BB81B-4FEA-4997-B08D-12ADEBA7513E}"/>
    <dgm:cxn modelId="{D281C914-E699-4153-8EAD-0B33C0C1A9C5}" srcId="{72D0F694-DF9D-4777-95FB-BA2E12966B55}" destId="{B44C07D6-4654-4F06-BEFE-4A518779531E}" srcOrd="0" destOrd="0" parTransId="{DFFF72C5-4B77-489B-9122-1A51B05CE42A}" sibTransId="{90337E83-CB0A-436C-A13F-01D7A7534695}"/>
    <dgm:cxn modelId="{E85FBA35-A111-40DD-8AAA-BAA5A907661B}" srcId="{A5C8508E-4BC2-4678-9D0A-F6B44432CC6C}" destId="{A8AC0527-0FB2-40F2-A90A-03D1D052FC00}" srcOrd="0" destOrd="0" parTransId="{ED0C24FF-4F8E-4950-8393-EE2EF98C1FBA}" sibTransId="{877D9AA0-C743-428C-96F0-889C5EB33D0C}"/>
    <dgm:cxn modelId="{E1F47B85-2316-401E-B61F-C5E9DFADC9D8}" type="presOf" srcId="{328FCADB-4AB6-4D84-8550-74CD627C824C}" destId="{1B1125E1-845B-49F8-8AA3-54AF721A3AFD}" srcOrd="0" destOrd="0" presId="urn:microsoft.com/office/officeart/2005/8/layout/chevron2"/>
    <dgm:cxn modelId="{91EB8164-F22D-432D-85EF-24A5E16629F8}" type="presOf" srcId="{A577348F-499A-427B-8A47-A0045FB8A242}" destId="{D673492A-A20D-42EC-A65D-2FEF78AA3D55}" srcOrd="0" destOrd="0" presId="urn:microsoft.com/office/officeart/2005/8/layout/chevron2"/>
    <dgm:cxn modelId="{9F9C7A50-1534-4373-B3E0-9587037738E2}" type="presOf" srcId="{82C10E75-4416-41A9-B511-E91E9A654C0E}" destId="{E08BC447-3DEF-4BEB-8B41-DB49011372AA}" srcOrd="0" destOrd="0" presId="urn:microsoft.com/office/officeart/2005/8/layout/chevron2"/>
    <dgm:cxn modelId="{A5D5646F-1BFB-40ED-A68C-2D9D572AD067}" type="presOf" srcId="{A22D9586-6F24-4FEA-8FFA-1FD4E261A5E2}" destId="{40ECC6CD-4914-49C8-BD6C-EB0F67FD1DBF}" srcOrd="0" destOrd="0" presId="urn:microsoft.com/office/officeart/2005/8/layout/chevron2"/>
    <dgm:cxn modelId="{3397BFEE-1F14-4E33-A8B5-40AA3603AA22}" type="presOf" srcId="{FA047C43-97D3-4665-9A9C-89746FC67426}" destId="{1FFC060A-BB5A-4508-97FE-4A037244D397}" srcOrd="0" destOrd="0" presId="urn:microsoft.com/office/officeart/2005/8/layout/chevron2"/>
    <dgm:cxn modelId="{9F1CB54F-86CE-4460-86DD-E40B66309775}" srcId="{A5C8508E-4BC2-4678-9D0A-F6B44432CC6C}" destId="{C2FE64EE-3F26-4759-8474-C7BE1BF7F1DA}" srcOrd="2" destOrd="0" parTransId="{93BC9D99-592F-44C9-A5CC-91435762061C}" sibTransId="{DEE1D430-B1E5-40A3-8F38-4A29CAA4145C}"/>
    <dgm:cxn modelId="{0144CB96-17D3-46E9-80BC-3849508871C7}" srcId="{A8AC0527-0FB2-40F2-A90A-03D1D052FC00}" destId="{FA047C43-97D3-4665-9A9C-89746FC67426}" srcOrd="0" destOrd="0" parTransId="{2321729C-E01A-44DE-ACFC-51C0D52A50FD}" sibTransId="{EFE8F393-B919-4E86-9178-BCA3469EF350}"/>
    <dgm:cxn modelId="{6D9E7054-C093-4835-A26F-74C9D857DC23}" type="presParOf" srcId="{2DEC7620-B5E5-4F8F-83AC-902468CF3CCF}" destId="{ADD0D0EA-A3BA-4C67-BA3C-13FA45326B1D}" srcOrd="0" destOrd="0" presId="urn:microsoft.com/office/officeart/2005/8/layout/chevron2"/>
    <dgm:cxn modelId="{44E79BBB-A3BA-49BD-B74D-BC97D25B02AB}" type="presParOf" srcId="{ADD0D0EA-A3BA-4C67-BA3C-13FA45326B1D}" destId="{6D632B67-0871-45C9-B20E-4BBA48036879}" srcOrd="0" destOrd="0" presId="urn:microsoft.com/office/officeart/2005/8/layout/chevron2"/>
    <dgm:cxn modelId="{0E42FEB4-B44E-4D35-8521-CEC4B0C6DB6C}" type="presParOf" srcId="{ADD0D0EA-A3BA-4C67-BA3C-13FA45326B1D}" destId="{1FFC060A-BB5A-4508-97FE-4A037244D397}" srcOrd="1" destOrd="0" presId="urn:microsoft.com/office/officeart/2005/8/layout/chevron2"/>
    <dgm:cxn modelId="{5D355E84-5CA0-4A26-B238-25A721D8C848}" type="presParOf" srcId="{2DEC7620-B5E5-4F8F-83AC-902468CF3CCF}" destId="{97AB2888-1ED1-4717-945D-7332DC3F06F8}" srcOrd="1" destOrd="0" presId="urn:microsoft.com/office/officeart/2005/8/layout/chevron2"/>
    <dgm:cxn modelId="{540FBF1A-FE8F-40CF-9CA9-52949EB1B3E9}" type="presParOf" srcId="{2DEC7620-B5E5-4F8F-83AC-902468CF3CCF}" destId="{18FCD7C5-1FD6-4A72-B56B-2F0FCA744357}" srcOrd="2" destOrd="0" presId="urn:microsoft.com/office/officeart/2005/8/layout/chevron2"/>
    <dgm:cxn modelId="{53557410-ED6B-4394-82B2-4DAA1CFB2309}" type="presParOf" srcId="{18FCD7C5-1FD6-4A72-B56B-2F0FCA744357}" destId="{85694F67-1BCB-4413-BE4E-BCF1AE5581AF}" srcOrd="0" destOrd="0" presId="urn:microsoft.com/office/officeart/2005/8/layout/chevron2"/>
    <dgm:cxn modelId="{2F88660A-EA41-463C-81FD-D60D9A98CD31}" type="presParOf" srcId="{18FCD7C5-1FD6-4A72-B56B-2F0FCA744357}" destId="{B1A20232-AC8E-429C-91FF-F7ECA15D2435}" srcOrd="1" destOrd="0" presId="urn:microsoft.com/office/officeart/2005/8/layout/chevron2"/>
    <dgm:cxn modelId="{281FB81E-E44C-4D92-8BC6-169AC2414B31}" type="presParOf" srcId="{2DEC7620-B5E5-4F8F-83AC-902468CF3CCF}" destId="{359E0BFF-9575-4544-915D-C807F21E1A23}" srcOrd="3" destOrd="0" presId="urn:microsoft.com/office/officeart/2005/8/layout/chevron2"/>
    <dgm:cxn modelId="{4824D8F6-F87C-4FB3-A4E4-4F9098AC5CBD}" type="presParOf" srcId="{2DEC7620-B5E5-4F8F-83AC-902468CF3CCF}" destId="{E7D35990-2717-4B7F-983A-C7833041F9C8}" srcOrd="4" destOrd="0" presId="urn:microsoft.com/office/officeart/2005/8/layout/chevron2"/>
    <dgm:cxn modelId="{602F193F-0059-49F2-BB49-4989F85B7870}" type="presParOf" srcId="{E7D35990-2717-4B7F-983A-C7833041F9C8}" destId="{21E30D28-F42F-4CB0-9B98-11A7D307CAB5}" srcOrd="0" destOrd="0" presId="urn:microsoft.com/office/officeart/2005/8/layout/chevron2"/>
    <dgm:cxn modelId="{A6030DF9-D05B-4B0F-9911-31F3B8160022}" type="presParOf" srcId="{E7D35990-2717-4B7F-983A-C7833041F9C8}" destId="{D673492A-A20D-42EC-A65D-2FEF78AA3D55}" srcOrd="1" destOrd="0" presId="urn:microsoft.com/office/officeart/2005/8/layout/chevron2"/>
    <dgm:cxn modelId="{707ED20B-1030-4B77-A0E1-AE3614E8031F}" type="presParOf" srcId="{2DEC7620-B5E5-4F8F-83AC-902468CF3CCF}" destId="{F2711DAC-066E-4BA2-B56E-0CB1665AFA76}" srcOrd="5" destOrd="0" presId="urn:microsoft.com/office/officeart/2005/8/layout/chevron2"/>
    <dgm:cxn modelId="{059DE979-876A-4737-BCBA-937A9776DBC2}" type="presParOf" srcId="{2DEC7620-B5E5-4F8F-83AC-902468CF3CCF}" destId="{B49B30A9-83BF-41AD-90FC-18C10E0C5F1E}" srcOrd="6" destOrd="0" presId="urn:microsoft.com/office/officeart/2005/8/layout/chevron2"/>
    <dgm:cxn modelId="{38111544-9D6F-413E-9F80-BADA9DB188A6}" type="presParOf" srcId="{B49B30A9-83BF-41AD-90FC-18C10E0C5F1E}" destId="{40ECC6CD-4914-49C8-BD6C-EB0F67FD1DBF}" srcOrd="0" destOrd="0" presId="urn:microsoft.com/office/officeart/2005/8/layout/chevron2"/>
    <dgm:cxn modelId="{76DD2639-CB91-4674-98B6-B0500DBB0201}" type="presParOf" srcId="{B49B30A9-83BF-41AD-90FC-18C10E0C5F1E}" destId="{E08BC447-3DEF-4BEB-8B41-DB49011372AA}" srcOrd="1" destOrd="0" presId="urn:microsoft.com/office/officeart/2005/8/layout/chevron2"/>
    <dgm:cxn modelId="{6F487949-154D-429A-969D-54CE56A6D051}" type="presParOf" srcId="{2DEC7620-B5E5-4F8F-83AC-902468CF3CCF}" destId="{379FF8F0-6D96-4D10-9CC4-21A6D6ADEC47}" srcOrd="7" destOrd="0" presId="urn:microsoft.com/office/officeart/2005/8/layout/chevron2"/>
    <dgm:cxn modelId="{318915E3-30CD-4DFB-8313-F4C96C3027B8}" type="presParOf" srcId="{2DEC7620-B5E5-4F8F-83AC-902468CF3CCF}" destId="{9335DAA7-E508-482C-9191-291DB08A9620}" srcOrd="8" destOrd="0" presId="urn:microsoft.com/office/officeart/2005/8/layout/chevron2"/>
    <dgm:cxn modelId="{A156BE51-2A84-46D0-BD3E-AE9826272E28}" type="presParOf" srcId="{9335DAA7-E508-482C-9191-291DB08A9620}" destId="{1B1125E1-845B-49F8-8AA3-54AF721A3AFD}" srcOrd="0" destOrd="0" presId="urn:microsoft.com/office/officeart/2005/8/layout/chevron2"/>
    <dgm:cxn modelId="{F3683D63-160A-4675-8F5F-12A271AC52B7}" type="presParOf" srcId="{9335DAA7-E508-482C-9191-291DB08A9620}" destId="{0A2DEF30-233D-469E-A12C-A3A4EEA5A9CA}" srcOrd="1" destOrd="0" presId="urn:microsoft.com/office/officeart/2005/8/layout/chevron2"/>
    <dgm:cxn modelId="{89541BFA-86BD-4E62-8FE3-7EDAFB13FD1E}" type="presParOf" srcId="{2DEC7620-B5E5-4F8F-83AC-902468CF3CCF}" destId="{F91AA06D-5B21-41DA-B0F6-90CA4743E484}" srcOrd="9" destOrd="0" presId="urn:microsoft.com/office/officeart/2005/8/layout/chevron2"/>
    <dgm:cxn modelId="{D98C1926-FCF9-485D-9DC2-FB4C606FCAC3}" type="presParOf" srcId="{2DEC7620-B5E5-4F8F-83AC-902468CF3CCF}" destId="{4938A02F-6C2F-496F-9259-DF5A1514FB88}" srcOrd="10" destOrd="0" presId="urn:microsoft.com/office/officeart/2005/8/layout/chevron2"/>
    <dgm:cxn modelId="{C41A603F-7D05-4309-B50E-A8F435CFC060}" type="presParOf" srcId="{4938A02F-6C2F-496F-9259-DF5A1514FB88}" destId="{29512D92-AAEE-42AD-A5BA-E5D46F8E35D4}" srcOrd="0" destOrd="0" presId="urn:microsoft.com/office/officeart/2005/8/layout/chevron2"/>
    <dgm:cxn modelId="{6AF43976-5C1D-40C5-931E-5F928F52D5E0}" type="presParOf" srcId="{4938A02F-6C2F-496F-9259-DF5A1514FB88}" destId="{AC0722F4-3D43-43BD-82CD-74938B4598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632B67-0871-45C9-B20E-4BBA48036879}">
      <dsp:nvSpPr>
        <dsp:cNvPr id="0" name=""/>
        <dsp:cNvSpPr/>
      </dsp:nvSpPr>
      <dsp:spPr>
        <a:xfrm rot="5400000">
          <a:off x="-133294" y="136267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en-US" sz="1800" kern="1200" dirty="0"/>
        </a:p>
      </dsp:txBody>
      <dsp:txXfrm rot="5400000">
        <a:off x="-133294" y="136267"/>
        <a:ext cx="888629" cy="622040"/>
      </dsp:txXfrm>
    </dsp:sp>
    <dsp:sp modelId="{1FFC060A-BB5A-4508-97FE-4A037244D397}">
      <dsp:nvSpPr>
        <dsp:cNvPr id="0" name=""/>
        <dsp:cNvSpPr/>
      </dsp:nvSpPr>
      <dsp:spPr>
        <a:xfrm rot="5400000">
          <a:off x="3641715" y="-3016702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Teacher gives description, explanation and example of word</a:t>
          </a:r>
          <a:endParaRPr lang="en-US" sz="1800" kern="1200" dirty="0"/>
        </a:p>
      </dsp:txBody>
      <dsp:txXfrm rot="5400000">
        <a:off x="3641715" y="-3016702"/>
        <a:ext cx="577608" cy="6616959"/>
      </dsp:txXfrm>
    </dsp:sp>
    <dsp:sp modelId="{85694F67-1BCB-4413-BE4E-BCF1AE5581AF}">
      <dsp:nvSpPr>
        <dsp:cNvPr id="0" name=""/>
        <dsp:cNvSpPr/>
      </dsp:nvSpPr>
      <dsp:spPr>
        <a:xfrm rot="5400000">
          <a:off x="-133294" y="926680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en-US" sz="1800" kern="1200" dirty="0"/>
        </a:p>
      </dsp:txBody>
      <dsp:txXfrm rot="5400000">
        <a:off x="-133294" y="926680"/>
        <a:ext cx="888629" cy="622040"/>
      </dsp:txXfrm>
    </dsp:sp>
    <dsp:sp modelId="{B1A20232-AC8E-429C-91FF-F7ECA15D2435}">
      <dsp:nvSpPr>
        <dsp:cNvPr id="0" name=""/>
        <dsp:cNvSpPr/>
      </dsp:nvSpPr>
      <dsp:spPr>
        <a:xfrm rot="5400000">
          <a:off x="3641715" y="-2226289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Teacher asks learner to give a description, explanation or example in their own words</a:t>
          </a:r>
          <a:endParaRPr lang="en-US" sz="1800" kern="1200" dirty="0"/>
        </a:p>
      </dsp:txBody>
      <dsp:txXfrm rot="5400000">
        <a:off x="3641715" y="-2226289"/>
        <a:ext cx="577608" cy="6616959"/>
      </dsp:txXfrm>
    </dsp:sp>
    <dsp:sp modelId="{21E30D28-F42F-4CB0-9B98-11A7D307CAB5}">
      <dsp:nvSpPr>
        <dsp:cNvPr id="0" name=""/>
        <dsp:cNvSpPr/>
      </dsp:nvSpPr>
      <dsp:spPr>
        <a:xfrm rot="5400000">
          <a:off x="-133294" y="1717092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 rot="5400000">
        <a:off x="-133294" y="1717092"/>
        <a:ext cx="888629" cy="622040"/>
      </dsp:txXfrm>
    </dsp:sp>
    <dsp:sp modelId="{D673492A-A20D-42EC-A65D-2FEF78AA3D55}">
      <dsp:nvSpPr>
        <dsp:cNvPr id="0" name=""/>
        <dsp:cNvSpPr/>
      </dsp:nvSpPr>
      <dsp:spPr>
        <a:xfrm rot="5400000">
          <a:off x="3641715" y="-1435877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Teacher asks learner to draw a visual representation of word</a:t>
          </a:r>
          <a:endParaRPr lang="en-US" sz="1800" kern="1200" dirty="0"/>
        </a:p>
      </dsp:txBody>
      <dsp:txXfrm rot="5400000">
        <a:off x="3641715" y="-1435877"/>
        <a:ext cx="577608" cy="6616959"/>
      </dsp:txXfrm>
    </dsp:sp>
    <dsp:sp modelId="{40ECC6CD-4914-49C8-BD6C-EB0F67FD1DBF}">
      <dsp:nvSpPr>
        <dsp:cNvPr id="0" name=""/>
        <dsp:cNvSpPr/>
      </dsp:nvSpPr>
      <dsp:spPr>
        <a:xfrm rot="5400000">
          <a:off x="-133294" y="2507505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 rot="5400000">
        <a:off x="-133294" y="2507505"/>
        <a:ext cx="888629" cy="622040"/>
      </dsp:txXfrm>
    </dsp:sp>
    <dsp:sp modelId="{E08BC447-3DEF-4BEB-8B41-DB49011372AA}">
      <dsp:nvSpPr>
        <dsp:cNvPr id="0" name=""/>
        <dsp:cNvSpPr/>
      </dsp:nvSpPr>
      <dsp:spPr>
        <a:xfrm rot="5400000">
          <a:off x="3641715" y="-645464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Learner participates in activities using word</a:t>
          </a:r>
          <a:endParaRPr lang="en-US" sz="1800" kern="1200" dirty="0"/>
        </a:p>
      </dsp:txBody>
      <dsp:txXfrm rot="5400000">
        <a:off x="3641715" y="-645464"/>
        <a:ext cx="577608" cy="6616959"/>
      </dsp:txXfrm>
    </dsp:sp>
    <dsp:sp modelId="{1B1125E1-845B-49F8-8AA3-54AF721A3AFD}">
      <dsp:nvSpPr>
        <dsp:cNvPr id="0" name=""/>
        <dsp:cNvSpPr/>
      </dsp:nvSpPr>
      <dsp:spPr>
        <a:xfrm rot="5400000">
          <a:off x="-133294" y="3297917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en-US" sz="1800" kern="1200" dirty="0"/>
        </a:p>
      </dsp:txBody>
      <dsp:txXfrm rot="5400000">
        <a:off x="-133294" y="3297917"/>
        <a:ext cx="888629" cy="622040"/>
      </dsp:txXfrm>
    </dsp:sp>
    <dsp:sp modelId="{0A2DEF30-233D-469E-A12C-A3A4EEA5A9CA}">
      <dsp:nvSpPr>
        <dsp:cNvPr id="0" name=""/>
        <dsp:cNvSpPr/>
      </dsp:nvSpPr>
      <dsp:spPr>
        <a:xfrm rot="5400000">
          <a:off x="3641715" y="144947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Learner discusses word with other learners</a:t>
          </a:r>
          <a:endParaRPr lang="en-US" sz="1800" kern="1200" dirty="0"/>
        </a:p>
      </dsp:txBody>
      <dsp:txXfrm rot="5400000">
        <a:off x="3641715" y="144947"/>
        <a:ext cx="577608" cy="6616959"/>
      </dsp:txXfrm>
    </dsp:sp>
    <dsp:sp modelId="{29512D92-AAEE-42AD-A5BA-E5D46F8E35D4}">
      <dsp:nvSpPr>
        <dsp:cNvPr id="0" name=""/>
        <dsp:cNvSpPr/>
      </dsp:nvSpPr>
      <dsp:spPr>
        <a:xfrm rot="5400000">
          <a:off x="-133294" y="4088329"/>
          <a:ext cx="888629" cy="622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</a:t>
          </a:r>
          <a:endParaRPr lang="en-US" sz="1800" kern="1200" dirty="0"/>
        </a:p>
      </dsp:txBody>
      <dsp:txXfrm rot="5400000">
        <a:off x="-133294" y="4088329"/>
        <a:ext cx="888629" cy="622040"/>
      </dsp:txXfrm>
    </dsp:sp>
    <dsp:sp modelId="{AC0722F4-3D43-43BD-82CD-74938B45982A}">
      <dsp:nvSpPr>
        <dsp:cNvPr id="0" name=""/>
        <dsp:cNvSpPr/>
      </dsp:nvSpPr>
      <dsp:spPr>
        <a:xfrm rot="5400000">
          <a:off x="3641715" y="935360"/>
          <a:ext cx="577608" cy="661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Learner participates in games that reinforce new word</a:t>
          </a:r>
          <a:endParaRPr lang="en-US" sz="1800" kern="1200" dirty="0"/>
        </a:p>
      </dsp:txBody>
      <dsp:txXfrm rot="5400000">
        <a:off x="3641715" y="935360"/>
        <a:ext cx="577608" cy="661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34AC7-9ADD-4A23-A24D-6DD13BB1600B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48DD1-A8D4-43F9-A49C-CFD34BDDE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7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7F81A6-9614-4A23-91E2-95DC02D0FBD7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1EA56F-E72E-4BC8-9514-B038E2131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1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A56F-E72E-4BC8-9514-B038E2131D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74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Print and cut.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Students work in pairs to match them together.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Visuals may relate to more than one word and can spark discussion about academic vocabulary.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A56F-E72E-4BC8-9514-B038E2131D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44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02A89FBE-93FA-46BF-BD40-DC725139BC1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F0EDEEB-3677-47AF-897C-FF6B4B8D0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coachkatie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hyperlink" Target="http://www.google.com/imgres?um=1&amp;safe=active&amp;sa=N&amp;rls=com.microsoft:en-us:IE-Address&amp;hl=en&amp;biw=1280&amp;bih=693&amp;tbm=isch&amp;tbnid=ITAJT6-MbCzq3M:&amp;imgrefurl=http://scienceblogs.com/gregladen/2012/12/20/the-adventure-of-the-missing-cat/&amp;docid=lKQFAvovaSADqM&amp;imgurl=http://scienceblogs.com/gregladen/files/2012/12/Beautifull-cat-cats-14749885-1600-1200-590x442.jpg&amp;w=590&amp;h=442&amp;ei=Gsb2UagbpomMApecgLgD&amp;zoom=1&amp;ved=1t:3588,r:71,s:0,i:303&amp;iact=rc&amp;page=4&amp;tbnh=194&amp;tbnw=256&amp;start=56&amp;ndsp=22&amp;tx=92&amp;ty=96" TargetMode="External"/><Relationship Id="rId7" Type="http://schemas.openxmlformats.org/officeDocument/2006/relationships/hyperlink" Target="http://www.google.com/imgres?um=1&amp;safe=active&amp;rls=com.microsoft:en-us:IE-Address&amp;hl=en&amp;biw=1280&amp;bih=693&amp;tbm=isch&amp;tbnid=SVxG7JvyikUfBM:&amp;imgrefurl=http://spirit-animals.com/eagle/&amp;docid=D0Zm7XUBchJvuM&amp;imgurl=http://spirit-animals.com/wp-content/uploads/2012/09/Eagle1.jpg&amp;w=1600&amp;h=1086&amp;ei=Wsb2UbhDo7WLAr2zgdgP&amp;zoom=1&amp;ved=1t:3588,r:22,s:0,i:158&amp;iact=rc&amp;page=2&amp;tbnh=177&amp;tbnw=246&amp;start=15&amp;ndsp=20&amp;tx=87&amp;ty=83" TargetMode="External"/><Relationship Id="rId12" Type="http://schemas.openxmlformats.org/officeDocument/2006/relationships/hyperlink" Target="http://www.google.com/imgres?start=258&amp;um=1&amp;safe=active&amp;rls=com.microsoft:en-us:IE-Address&amp;hl=en&amp;biw=1280&amp;bih=693&amp;tbm=isch&amp;tbnid=2jmhNcZvP8uDqM:&amp;imgrefurl=http://www.ricepaddyvilla.com/Thailand_Villa_Photos/slides/9.water-buffalo.html&amp;docid=nil4uHzTTJ_X3M&amp;imgurl=http://www.ricepaddyvilla.com/Thailand_Villa_Photos/9.water-buffalo.jpg&amp;w=500&amp;h=375&amp;ei=ocn2UavcI6i0iQL354DgBA&amp;zoom=1&amp;ved=1t:3588,r:73,s:200,i:223&amp;iact=rc&amp;page=14&amp;tbnh=185&amp;tbnw=247&amp;ndsp=20&amp;tx=186&amp;ty=91" TargetMode="Externa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hyperlink" Target="http://www.google.com/imgres?start=122&amp;um=1&amp;safe=active&amp;rls=com.microsoft:en-us:IE-Address&amp;hl=en&amp;biw=1280&amp;bih=693&amp;tbm=isch&amp;tbnid=pGZ9E02wLzG69M:&amp;imgrefurl=http://www.ibabuzz.com/garybogue/2011/03/17/stop-importing-frogs-turtles-for-live-animal-food-markets/&amp;docid=5vZuKsIdPGt3qM&amp;imgurl=http://farm5.static.flickr.com/4006/4265490939_5bf94ec3a6_o.jpg&amp;w=500&amp;h=333&amp;ei=ycb2UcbmDYr1iQKYk4Ew&amp;zoom=1&amp;ved=1t:3588,r:39,s:100,i:121&amp;iact=rc&amp;page=7&amp;tbnh=177&amp;tbnw=269&amp;ndsp=22&amp;tx=100&amp;ty=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hyperlink" Target="http://www.google.com/imgres?um=1&amp;safe=active&amp;rls=com.microsoft:en-us:IE-Address&amp;hl=en&amp;biw=1280&amp;bih=693&amp;tbm=isch&amp;tbnid=YqIf7hV9vCDVEM:&amp;imgrefurl=http://www.truthnhealth.com/2011/11/the-many-ways-pets-can-improve-your-health/&amp;docid=4t17pXkshQ9kWM&amp;imgurl=http://www.truthnhealth.com/wp-content/uploads/2011/11/fish-tank2.jpg&amp;w=400&amp;h=427&amp;ei=QMb2UfmQMqfsiQKI0oFo&amp;zoom=1&amp;ved=1t:3588,r:25,s:0,i:163&amp;iact=rc&amp;page=2&amp;tbnh=197&amp;tbnw=172&amp;start=16&amp;ndsp=20&amp;tx=131&amp;ty=110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://www.google.com/imgres?um=1&amp;safe=active&amp;rls=com.microsoft:en-us:IE-Address&amp;hl=en&amp;biw=1280&amp;bih=693&amp;tbm=isch&amp;tbnid=fV2onEbo4RlzMM:&amp;imgrefurl=http://www.dreamstime.com/stock-photography-bird-cage-image3784282&amp;docid=C2IKHdTe84knKM&amp;imgurl=http://thumbs.dreamstime.com/z/bird-cage-3784282.jpg&amp;w=800&amp;h=534&amp;ei=wcf2UcStHImSiALcsoHYCQ&amp;zoom=1&amp;ved=1t:3588,r:64,s:0,i:280&amp;iact=rc&amp;page=3&amp;tbnh=183&amp;tbnw=275&amp;start=50&amp;ndsp=28&amp;tx=189&amp;ty=134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hyperlink" Target="http://www.google.com/imgres?um=1&amp;safe=active&amp;rls=com.microsoft:en-us:IE-Address&amp;hl=en&amp;biw=1280&amp;bih=693&amp;tbm=isch&amp;tbnid=Ms-j2QEqyqJbnM:&amp;imgrefurl=http://www.care2.com/news/member/285806679/995233&amp;docid=ocp-6YNeCGBVHM&amp;imgurl=http://dingo.care2.com/pictures/c2c/share/99/995/523/995233_370.jpg&amp;w=320&amp;h=240&amp;ei=scb2UYuDMumsiAKAq4GAAg&amp;zoom=1&amp;ved=1t:3588,r:28,s:0,i:172&amp;iact=rc&amp;page=2&amp;tbnh=192&amp;tbnw=256&amp;start=15&amp;ndsp=22&amp;tx=186&amp;ty=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statistic&amp;source=images&amp;cd=&amp;cad=rja&amp;docid=YALRcFXZK__OVM&amp;tbnid=VwAmd-KMgysR0M:&amp;ved=0CAUQjRw&amp;url=http://www.techinasia.com/25-interesting-facebook-statistics-and-facts/&amp;ei=FI0aUfzFIsa2igKizYHABw&amp;bvm=bv.42261806,d.cGE&amp;psig=AFQjCNEbKI8O5Op85f-YZJg8Rt2K9JRkVA&amp;ust=13607809294195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ldKhd40Hw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ldKhd40Hw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95600"/>
          </a:xfrm>
        </p:spPr>
        <p:txBody>
          <a:bodyPr/>
          <a:lstStyle/>
          <a:p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000" cap="none" dirty="0" smtClean="0"/>
              <a:t>Strategies for Building Academic Vocabulary in Every Content Classroom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14800"/>
            <a:ext cx="5724378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Katie Brown</a:t>
            </a:r>
          </a:p>
          <a:p>
            <a:r>
              <a:rPr lang="en-US" dirty="0" smtClean="0"/>
              <a:t>2014 Washington State Teacher of the Year</a:t>
            </a:r>
          </a:p>
          <a:p>
            <a:r>
              <a:rPr lang="en-US" dirty="0" smtClean="0"/>
              <a:t>ELL Specialist/Instructional Coach</a:t>
            </a:r>
          </a:p>
          <a:p>
            <a:r>
              <a:rPr lang="en-US" dirty="0" smtClean="0"/>
              <a:t>Shuksan Middle School</a:t>
            </a:r>
          </a:p>
          <a:p>
            <a:r>
              <a:rPr lang="en-US" dirty="0" smtClean="0"/>
              <a:t>Bellingham, WA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74409">
            <a:off x="463269" y="2019346"/>
            <a:ext cx="3245686" cy="242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967863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www.mycoachkatie.com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1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685800"/>
            <a:ext cx="2437765" cy="1875790"/>
          </a:xfrm>
          <a:prstGeom prst="rect">
            <a:avLst/>
          </a:prstGeom>
        </p:spPr>
      </p:pic>
      <p:pic>
        <p:nvPicPr>
          <p:cNvPr id="6" name="Picture 5" descr="https://encrypted-tbn1.gstatic.com/images?q=tbn:ANd9GcTJidoa54vDIWd4mjGxLHsMMn_VX0nZV9wKAV7_ccxWdxNViAdv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25" y="69977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3.gstatic.com/images?q=tbn:ANd9GcTDa1NKXL7dAwKuuWqHpodwK_EbnKmmGlkxbPyY6ka2ewAELXN0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75" y="710006"/>
            <a:ext cx="2066925" cy="203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2.gstatic.com/images?q=tbn:ANd9GcQkExkKj_JoV9HVe7FhLScnUD2ZK1h6_us_mk3ULehd3H_fA3jV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600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148" y="2733178"/>
            <a:ext cx="2319337" cy="1833562"/>
          </a:xfrm>
          <a:prstGeom prst="rect">
            <a:avLst/>
          </a:prstGeom>
        </p:spPr>
      </p:pic>
      <p:pic>
        <p:nvPicPr>
          <p:cNvPr id="11" name="Picture 10" descr="https://encrypted-tbn0.gstatic.com/images?q=tbn:ANd9GcSFJFWPLYPkaV3Gs5jSgg3FuTQm_NiQmn7lcXbswnd9L24_Eh__Mw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384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encrypted-tbn1.gstatic.com/images?q=tbn:ANd9GcS2z_yGq2WdnM6NtDFJ2T2GLiYRG_9kvq3FGdxZjzXeRd30y8b4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4724400"/>
            <a:ext cx="2533651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encrypted-tbn3.gstatic.com/images?q=tbn:ANd9GcSNlNRhPLfm17jXNdRhxdsAEIqp6IAIds_Sp0MCc1p8VY5WSxgCig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810836"/>
            <a:ext cx="2438400" cy="189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encrypted-tbn1.gstatic.com/images?q=tbn:ANd9GcS18buh_7ITsYhWGTzFSWcK2LZdH_Bu_UKPc9MqGkt2Hmaz2y_u">
            <a:hlinkClick r:id="rId16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88668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5602"/>
            <a:ext cx="83153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Pictures for newcomers: How could you sort these?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2437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Matching</a:t>
            </a:r>
            <a:br>
              <a:rPr lang="en-US" cap="none" dirty="0" smtClean="0"/>
            </a:br>
            <a:r>
              <a:rPr lang="en-US" cap="none" dirty="0" smtClean="0"/>
              <a:t>       word       image    definition</a:t>
            </a:r>
            <a:endParaRPr lang="en-US" cap="none" dirty="0"/>
          </a:p>
        </p:txBody>
      </p:sp>
      <p:pic>
        <p:nvPicPr>
          <p:cNvPr id="1026" name="Picture 2" descr="http://t3.gstatic.com/images?q=tbn:ANd9GcSVX_syY8X4N_zQZpeGWGkbV-ideEpyTRK8YjG7iwE9L_UxX40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532944"/>
            <a:ext cx="1017917" cy="7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25" t="23105" r="23992" b="10000"/>
          <a:stretch/>
        </p:blipFill>
        <p:spPr bwMode="auto">
          <a:xfrm>
            <a:off x="1143000" y="1295400"/>
            <a:ext cx="6447430" cy="50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7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7239000" cy="838200"/>
          </a:xfrm>
        </p:spPr>
        <p:txBody>
          <a:bodyPr>
            <a:normAutofit/>
          </a:bodyPr>
          <a:lstStyle/>
          <a:p>
            <a:r>
              <a:rPr lang="en-US" sz="4400" cap="none" dirty="0" smtClean="0"/>
              <a:t>Comparison Matrix</a:t>
            </a:r>
            <a:endParaRPr lang="en-US" sz="4400" cap="none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0921501"/>
              </p:ext>
            </p:extLst>
          </p:nvPr>
        </p:nvGraphicFramePr>
        <p:xfrm>
          <a:off x="538165" y="1752600"/>
          <a:ext cx="7310435" cy="260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87"/>
                <a:gridCol w="1462087"/>
                <a:gridCol w="1462087"/>
                <a:gridCol w="1462087"/>
                <a:gridCol w="1462087"/>
              </a:tblGrid>
              <a:tr h="1048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Orbits the Sun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solid object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Mostly made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 ice or gas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Mostly made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rock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7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Asteroid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7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Meteoroid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4648200"/>
            <a:ext cx="1409700" cy="13341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4800600"/>
            <a:ext cx="1752600" cy="12639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4724400"/>
            <a:ext cx="1828800" cy="1263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35100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Put an “x” in the correct box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Sentence Frames for writing and speaking</a:t>
            </a:r>
            <a:endParaRPr lang="en-US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239000" cy="4855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_________ and _________ are alike because _____________________________.</a:t>
            </a:r>
          </a:p>
          <a:p>
            <a:endParaRPr lang="en-US" dirty="0" smtClean="0"/>
          </a:p>
          <a:p>
            <a:r>
              <a:rPr lang="en-US" dirty="0" smtClean="0"/>
              <a:t>_________ and _________ are different because _____________________________.</a:t>
            </a:r>
          </a:p>
          <a:p>
            <a:endParaRPr lang="en-US" dirty="0" smtClean="0"/>
          </a:p>
          <a:p>
            <a:r>
              <a:rPr lang="en-US" dirty="0" smtClean="0"/>
              <a:t>________ is an example of ______________.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r>
              <a:rPr lang="en-US" dirty="0" smtClean="0"/>
              <a:t>Another word for _______ is 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sz="4400" cap="none" dirty="0" smtClean="0"/>
              <a:t>Examples of Sentence Frames </a:t>
            </a:r>
            <a:endParaRPr lang="en-US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 </a:t>
            </a:r>
            <a:r>
              <a:rPr lang="en-US" sz="2200" dirty="0">
                <a:solidFill>
                  <a:schemeClr val="accent1"/>
                </a:solidFill>
              </a:rPr>
              <a:t>prophet</a:t>
            </a:r>
            <a:r>
              <a:rPr lang="en-US" sz="2200" dirty="0"/>
              <a:t> and a </a:t>
            </a:r>
            <a:r>
              <a:rPr lang="en-US" sz="2200" dirty="0">
                <a:solidFill>
                  <a:schemeClr val="accent1"/>
                </a:solidFill>
              </a:rPr>
              <a:t>mosque</a:t>
            </a:r>
            <a:r>
              <a:rPr lang="en-US" sz="2200" dirty="0"/>
              <a:t> are </a:t>
            </a:r>
            <a:r>
              <a:rPr lang="en-US" sz="2200" b="1" dirty="0"/>
              <a:t>different</a:t>
            </a:r>
            <a:r>
              <a:rPr lang="en-US" sz="2200" dirty="0"/>
              <a:t> </a:t>
            </a:r>
            <a:r>
              <a:rPr lang="en-US" sz="2200" dirty="0" smtClean="0"/>
              <a:t>because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    </a:t>
            </a:r>
            <a:r>
              <a:rPr lang="en-US" sz="2000" i="1" dirty="0" smtClean="0">
                <a:latin typeface="Bradley Hand ITC" pitchFamily="66" charset="0"/>
              </a:rPr>
              <a:t>__</a:t>
            </a:r>
            <a:r>
              <a:rPr lang="en-US" sz="2000" b="1" i="1" u="sng" dirty="0" smtClean="0">
                <a:latin typeface="Bradley Hand ITC" pitchFamily="66" charset="0"/>
              </a:rPr>
              <a:t>a prophet is a person and a mosque is a building</a:t>
            </a:r>
            <a:r>
              <a:rPr lang="en-US" sz="2000" i="1" dirty="0" smtClean="0">
                <a:latin typeface="Bradley Hand ITC" pitchFamily="66" charset="0"/>
              </a:rPr>
              <a:t>___.</a:t>
            </a:r>
          </a:p>
          <a:p>
            <a:pPr marL="68580" indent="0">
              <a:buNone/>
            </a:pPr>
            <a:endParaRPr lang="en-US" sz="600" dirty="0"/>
          </a:p>
          <a:p>
            <a:pPr>
              <a:lnSpc>
                <a:spcPct val="150000"/>
              </a:lnSpc>
            </a:pPr>
            <a:r>
              <a:rPr lang="en-US" sz="2200" dirty="0"/>
              <a:t>A </a:t>
            </a:r>
            <a:r>
              <a:rPr lang="en-US" sz="2200" dirty="0">
                <a:solidFill>
                  <a:schemeClr val="accent1"/>
                </a:solidFill>
              </a:rPr>
              <a:t>prophet</a:t>
            </a:r>
            <a:r>
              <a:rPr lang="en-US" sz="2200" dirty="0"/>
              <a:t> and a </a:t>
            </a:r>
            <a:r>
              <a:rPr lang="en-US" sz="2200" dirty="0">
                <a:solidFill>
                  <a:schemeClr val="accent1"/>
                </a:solidFill>
              </a:rPr>
              <a:t>mosque</a:t>
            </a:r>
            <a:r>
              <a:rPr lang="en-US" sz="2200" dirty="0"/>
              <a:t> are </a:t>
            </a:r>
            <a:r>
              <a:rPr lang="en-US" sz="2200" b="1" dirty="0"/>
              <a:t>similar</a:t>
            </a:r>
            <a:r>
              <a:rPr lang="en-US" sz="2200" dirty="0"/>
              <a:t> because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Bradley Hand ITC" pitchFamily="66" charset="0"/>
              </a:rPr>
              <a:t> </a:t>
            </a:r>
            <a:r>
              <a:rPr lang="en-US" sz="2000" dirty="0" smtClean="0">
                <a:latin typeface="Bradley Hand ITC" pitchFamily="66" charset="0"/>
              </a:rPr>
              <a:t>    </a:t>
            </a:r>
            <a:r>
              <a:rPr lang="en-US" sz="2000" u="sng" dirty="0" smtClean="0">
                <a:latin typeface="Bradley Hand ITC" pitchFamily="66" charset="0"/>
              </a:rPr>
              <a:t>  </a:t>
            </a:r>
            <a:r>
              <a:rPr lang="en-US" sz="2000" b="1" i="1" u="sng" dirty="0" smtClean="0">
                <a:latin typeface="Bradley Hand ITC" pitchFamily="66" charset="0"/>
              </a:rPr>
              <a:t>they both are used to spread the beliefs of Islam</a:t>
            </a:r>
            <a:r>
              <a:rPr lang="en-US" sz="2000" i="1" dirty="0" smtClean="0">
                <a:latin typeface="Bradley Hand ITC" pitchFamily="66" charset="0"/>
              </a:rPr>
              <a:t>___.</a:t>
            </a:r>
          </a:p>
          <a:p>
            <a:pPr marL="0" indent="0">
              <a:buNone/>
            </a:pPr>
            <a:endParaRPr lang="en-US" sz="2000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US" sz="2000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US" sz="2000" b="1" i="1" u="sng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US" sz="2000" b="1" i="1" u="sng" dirty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Agree </a:t>
            </a:r>
            <a:r>
              <a:rPr lang="en-US" sz="2000" dirty="0" smtClean="0"/>
              <a:t>means </a:t>
            </a:r>
            <a:r>
              <a:rPr lang="en-US" sz="2000" b="1" i="1" u="sng" dirty="0" smtClean="0">
                <a:latin typeface="Bradley Hand ITC" pitchFamily="66" charset="0"/>
              </a:rPr>
              <a:t>to have the same opinion, </a:t>
            </a:r>
            <a:r>
              <a:rPr lang="en-US" sz="2000" dirty="0" smtClean="0"/>
              <a:t>but </a:t>
            </a:r>
            <a:r>
              <a:rPr lang="en-US" sz="2000" b="1" dirty="0" smtClean="0">
                <a:solidFill>
                  <a:schemeClr val="accent1"/>
                </a:solidFill>
              </a:rPr>
              <a:t>disagree</a:t>
            </a:r>
            <a:r>
              <a:rPr lang="en-US" sz="2000" dirty="0" smtClean="0"/>
              <a:t> means </a:t>
            </a:r>
            <a:r>
              <a:rPr lang="en-US" sz="2000" b="1" i="1" u="sng" dirty="0" smtClean="0">
                <a:latin typeface="Bradley Hand ITC" pitchFamily="66" charset="0"/>
              </a:rPr>
              <a:t>to have a different opinion.</a:t>
            </a:r>
            <a:endParaRPr lang="en-US" sz="2000" b="1" i="1" u="sng" dirty="0">
              <a:latin typeface="Bradley Hand ITC" pitchFamily="66" charset="0"/>
            </a:endParaRPr>
          </a:p>
          <a:p>
            <a:endParaRPr lang="en-US" sz="2000" dirty="0" smtClean="0">
              <a:latin typeface="Bradley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255" y="1295400"/>
            <a:ext cx="1097076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48" y="2667000"/>
            <a:ext cx="1432583" cy="1073054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xQSEhQUEhQVFBIXGBcWGBgVFxYYFhYVGhgZHhoWHBcYHCggGB8mHBkXITEhJSktMC4vGB82ODMsNykuLisBCgoKDg0OGxAQGCwfHCIsLCwsLCw0LCwsNCwsLCwsLCwsLCwsLCwsLCwsLCwsLCwsLCwsLCwsLCwsLCwsKzc4LP/AABEIAQIAxAMBIgACEQEDEQH/xAAcAAEBAAIDAQEAAAAAAAAAAAAABwUGAQMECAL/xABMEAABAwICBgYECgcGBQUAAAABAAIDBBEFEgYHITFBURMiYXGBkRQyUqEIIzNCYnKSorHwFSRTgsHC0kNzg5Oy0Rc0Y7PTNURUZMP/xAAYAQEBAQEBAAAAAAAAAAAAAAAAAgMBBP/EAB4RAQEAAgMBAQEBAAAAAAAAAAABAhESITFRQXEy/9oADAMBAAIRAxEAPwC4oiICIiAiIgIiICIiAiLAaeYx6Hh9VODZzI3Bh/6juqz7zmoIzrH0hqcZxD9G0RvTseW7CQ2R7PXkkd7DSDbuuLkhdNLpZjWBuDKtjp6cGw6Ul7SPoTi5HYDe3JZj4PmCgRT1bh1nO6FhPBjQHPt3kt+wq3PC17Sx7Q9jhYtcAWkciDsKi5aq5huMZoLp7TYoy8RyTNF3wvIztHtD229o8bLa188awdX8mHP/AEhhrnMZGczmtJzwG/rNPzmbbEHcDxF7VXVdpq3FKQOcQKmOzZmjn82QDk4C/YQ4cFUu02abkiIuuCIiAiIgIiICIiAiIgIiICIiAiIgIiICl3wh6/o8NZGN8s7Afqta5x+8GKoqD/CSqs01FAN4bI+3PO5rW/6HeZQbzqsouhwqkbxczpD/AIji78CFtS8+HUoiijjG5jGM+y0D+C9CxrePzLGHNLXAOa4EEHaCCLEEcRZQfDh+gtIGsaSKWQtbtP8AYTbBcnfkfx+gr0o/8IfDwYqWe3WD3xE8wRmaPuu8yqxvac50uqLD6H15qKGkmcbufBE5x+mWDN77rMLRkIiICIiAiIgIiICIiAiIgIiICIiAiIgL581tOFRpFSxDrFvosTgOGaQvt9mQHxX0GvnfRN3p+k08+wtjfPIO1jB0UZ97CuXx2eroVwiLJuKd692A4ZcjaJ47dmx4VEU519TBuGtad7p4wPBrz/BdnrmXjZdS8hdg1GXG5tKPBs8gA8AAPBbstN1O0xjwejad5a9/g+V7x7nBbktWAiIgIiICIiAiIgIiICIiAiIgIiICIiDHaR1/o9JUTfs4pH+LWEj3hRX4PFD/AM5OR+ziaePznP8A/wA1vOvTFegwqRoNnTuZEO6+Z33WkeK8OpXDOhwuNxFnTPfMe4nK37rGnxU5eKw9b2iIs2wpF8IirAhpIuLpJJLdjWgfzlV1QzW9+t4zSUg2i0MZA3h0snW+6WruPqc/Fv0MpDDQUcZFnMp4Wu+sI25vfdZlcAW3LlasRERAREQEREBERAREQEREBERAREQERYTTPSJmH0ctS+xLRZjT8+U7GM8Tv5AE8EEa15Yk6uxKmw+DrGMhptcjppSN4+i3Lt4XcrJh9G2GKOJgsyNjWN+q0AD8FHNSWBvqKibE6i7nZnhjiPWmftkk8AbbPbPJWpZ5VrhOhERStyodoEP0hpLNUb2ROmlHItZ8VHt8WnwVY0xxT0WhqZ7gFkTspP7QjKz75atE+DZhVoaqpI9d7YWnsYMzrd5e37KvBnnVoREVsxERAREQEREBERAREQEREBERAREQfl7wASSAALknYABxJXznp1jkukGJR0lJf0aNxDXbcp/aVDhyA2Ds7XWWwa7NPi8nDKIlz3ODJ3M23JNhTttvJPrW+r7QGz6stCm4bT9exqpQDK72eUTTyHHmb9luW6VjNtlwTCo6SCOCEWjjblHM8S49pJJPaV7URZNhERBMtfuKdHQxwA9aeUXHOOMZj94xrdNU+FejYVSsIs57Old3ynPt7gQPBSTW2812M01Ew7G9FEbbS18zgXO8GFh8F9DxRhoDWiwAAA5AbgtMfGOV7fpERUkREQEREBERAREQEREBERAREQFK9b+sxtEx1JSOvWOFnuG6BpHP9oRuHDeeF+dbms8UQdS0jg6sIs5w2iAH8X8hw3ngDgdVmrgtc2uxBpdMTnijk2lpO3pZL7332gHdvO3dy3Tsm3r1RaAejtFbVt/WXi8bHb4mn5xB3PcPEA8ybVFEWVu20mhERHRchcLh7rAnkCUER0Bb6ZpPNNvEb6iQcQWtvE3/AFNPgF9CL5t1F49TQV876mRsT5mZIy7Y0lzw5zS/c31RvsD5L6Rab7RtC2edyiIgIvNXYhFA3NNLHE3nI9rR5uK1bENaeFQmzqtjj/0mvkHmxpHvQbki17AtN6CscGU9TG+Qi4Ybtee5rwCfBbCgIiICIiAiIgIiICnOuDWB+joehgcPTJR1ePQx7jKRz3ho5gnhY53TfTulwyMmZ2aYi7IWkZ3ngT7Db/OPba52KO6vsElxjEJMRrW5oWvzbfVfILZImjixgAv3AG9yuW6dk2zOqnV1Ytr68F0rj0kUb9pBO3ppL73neAd287bWrqIsrdtpNCIiOiIiAuVwtW0w0+pMOFpX9JPwhjsX/vcGDv28gUNoPpJok+DFPRJLsbLKOieG5gWSPsxwFxexNiOYKyeNYLX4SLfpONmXdHDVSh5H91Yf7L31Wk2LY3JlpIejiaSLxi2S9r5ql20G3BpFxwK2DANSLBZ9dOXu3lkOwX43kdtd4ALTevWWt+J/T6y8VbZrayU94Y4+bmkrP0lTpJXCzXVYafnHLTgjsccl/BWnA9F6SjH6tTxxndmtd573uu4+azC5zdmCH0GpmrnIkrqsNcdpAzTSW4gucQAe4uW00GpjD2fKGeY/SeGgdoDGg+ZKoyKeVVxiOaW6mmsYZsOkk6RgLuiebl1tto3gAtds2A3ueIWwaj9PX1bHUdU5zqmIFzHuuXSRAgEOJ3vaTvO0gjkSaGoVpDH+jtJYZYrNbNJFIRuAbMTHKO25znx7FWNTnjrt9FIiK2YiIgIinesnWlBhwdDBlmrbervZETuMhHHjkG3na4uG44/j9PRR9LVStiZwzHa48mtG1x7AFFtJ9btXXSejYTE9gdszhuad/a0C4iHbtPG7VjdHdBK3GXisxGaRsTtoLvlXt4dGwjLGzkbW5A3urJo9o5TUMeSmibGOJ3vd2uedp/BTctLmG0x0W1PPkf0+KSl7ndYxNeS5xP7SW9+8N+0q9SUzImNjja1kbRZrWgBrRyAG5dqLO3bSSQRER0REQFyuFh9Ma50FDVSs2PZDIWnk7KbHw3oJfrA1jzz1HoOFF3rFjpIx8ZI/aCyM/NaPaG3ZcEAbfZobqdaCJsSd0kh63QtJyg7/AIx+957Bs7Suv4PeEs6KoqiAZM4haSBdrQ0OdY8M2YX+qrAqt11ESb7rrpaZkbGsja1jGizWsAa1o5ADYF2IilYiIgIiw+kGlNJQtvUzsYbXDL5pHd0bese+1kGYUK1iyCr0hpYYzmLDTwOy8D0he7yD9vceS50o1wT1XxGHRPiznKH+tO6/BrW3DD3EnlZYOm0AxmAemMjeyVt5Ltkaajbe5yglxdYm43m+7grxmvWeV34+pUUs1TazzXO9ErAG1YByv9UTZfWBb814G2w2Gx2C1lU1bMREQSnXDrJNHejo3frbgM727TC124D6ZB2cgQeIWI1carQzLV4iOkmd12wv2hhO3NJf139h2Djc7vbohqvkp6+WrrpWVEge50RGY5nuN+meCBZ23Y0XAJ37AqWoyy/GmOP7RERQ0EREBERAREQFi9K6Ez0VVEN74ZGj6xabe+yyi5QR34POJjo6qmJ6wc2Zo4kEZXEd2VnmFYVBNMqGbA8VbW07b08rnOA25Tm+UgceG8keFvVVOw7WThssQk9JZHcXLJerI08QRxPddVZ+oxuuq21FMcc11UcVxTRyVLuBt0Ufm4ZvurTJ9P8AGcRdkpGOjaSRamjO7hmldctI5gtXONduUXbEsThp2555Y4m85HNbfuudvgtDx7XLQw3EAfUv4ZRkjv2vcL+TStKodUGI1LhJWTMjLvWMj3TTeQNj9tb/AIFqjw+nsZGOqXjjMerfsjbYW7HZl3Ujm8qndTrAxjEnllEx8bd2WnZci/tSkXb33aFkMC1M1E7ulxCfoy7a5rT0kxP0nnqg9vWVspaZkbQyNjY2DYGsaGtA5Bo2BdqcvjvH6wujeidJQNtTQtY7cXnrSO73nb4Cw7FmkRSpEddWjxpKiLEqUmNz5BnLfmzt6zJByuGm/a3tKtmiONNraOCpbb4xgLgNzXjY9vg4OHgtd1kYcKjDKthFy2J0reeaLri32beK174OOIF9DPCTfoprgcmyNGz7TXnxWmN6Y5zVVpERUlj6n1j+eC6l21PrH88F1LG+t54IiI6IiICIiAiIgIi6qupZEx0kjgyNgLnOOwBo3koJT8ITFQ2Cnpges95lcPosBa3zLj9lTHQXRCXE6jo2HJGwB0sh25G9g4uO2w/2WSxqWTGqysqgHNgghkkH0Io2no2d7nbSO13JUD4PMbfRalwAzmZoJ45QwZR3XLver8jL3JseAarsOpbHounkHzpzn2/U9QeS3KOMNAa0BrRuAAAHcAv0ijbSTQiIjoiIgIi/MsrWNLnENaBclxAAHMk7Ag6cS+Rlvu6N/wDpKk3wZ/Xr/qwfjKvxrL1oRyxyUVBeUygxvlF7WJsWRje/MLi+6x2XvcbxqW0SfQUJMzCypndne02zNaNjGHwu63DOVpjGWd2oKIipDH1PrH88F1LtqfWP54LqWN9bzwRER0REQEREBEWv6V6ZUmHtJnkHSWu2JlnSu5dX5o7TYIM5U1DY2OfI4MY0FznOIDWgbySdyhGm2l8+NztocPY70fN2gzEH5R/sRt3gHvO2wHTVV+I6Rz9HEOipGkXFz0UY9p7v7R/IeQG0qvaE6HQYZDki60jvlJXAZnnl9Fo4N/E7VXiP9fx06MaExUdA+kFnOlY9s0hHrue0tPc0A2A5dpKmupLEjR11RQTjI+Q5RfhNEXAs8QXfZHNXNSHXHoZIZG4jRtcZW5TMGesCz1ZwN5IsAbcgeZSXbtmu4ryKZaG63qaeNrK1wp5wLF1j0T7D1gRfIew7OR4LMVetbC2f+4Lz9COQ+8tA965qu8o3VFJ8T15U7binppZO2RzYx7sxWuya2sUqnFtJTtHZFE+Z4/EfdTjXOUXtYnF9JaSlv6RURRkC+Vzxn8GDrHwCjxwDSOuHx0kkbD7crYge9kW3zCyWD6jRvq6okne2BvH679/2U1Ppu/kevSHXdAy7aOF0ztwfL1I+8NHWcOw5VosjsYx126SSK+4fF0zNvbZpI8Xd6tOCausOpQMlMyRw+fN8Y6/PrbB4ALamtAAA2AbgNwXdyeOcbfUHj1HVeQk1MAktcNHSEX5F+UW77FZDQXTysw2tbQYq5xh2MzSEOdEXWyOEl+tGd20mwPCxCtCl2vrAGyUjKprR0sLg1zuJiebWPOzy3uzFdmXbmWE10syLUNU2N+l4XTPJu9jehftuc0fVBPaW5XfvIrZs/U+sfzwXUu2p9Y/ngupY31vPBERHRERAXVV1DY2PkfsYxrnuNr2a0EnZx2BdqEIIdjWtWtrpPR8LhfHm2AhuecjZt2XbGO3bbmF7dFdTr5HdPikjnOccxia8lxJ/aS8+Yb9pVjDcKgpwRTwxQgm5EbGsBPM5RtXsXd/E8frz4fQRwRtihjbHG3c1gAA5+J3k7yvQiLihchcLh4uCBvt70Hzfi2GDF8YlhoYo4WXcCQMrcrDZ8zg3i5x2W33aN9yqFhepKjZYzyzzOG8AtjYT3AFwH7y1zUEQ2trI3fK9FvO+zZAH+8t8lclVtnSMZL2wGFaFUFNYxUkIcNznN6R47c0lyFnmMDRZoAHICw8guUUrEREBERAWE03pOlw+sZs2wSEX5taXD3gLNrA6e4i2nw6rkcbfFPYO17wWtHm4JHKkOq3TU0NJJFZ5zTOf1RcbWRj+VF+tV2iM1VSPkYzq9M5oJcG3sxm6+/fa/YUWzBf6n1j+eC6l21PrH88F1LG+t54IiI6IiICIiAiIgIiIC5XCIIHisjsFx8zOH6vK8vPIwzE5+G9jrmw9gc1e2PDgC0gggEEbiDuIWja4dHY6qgfI5zWSUwdKx7txFutGT9LZb6QapZoprZq6KFsBZHPGzYzPmD2t9jM07QOFxs7rAVrcRvjX0aiiI17S/wDw4/8ANd/SuHa9ZeFHHftkcf5VzjXecW9FA5ddtc42jgphfd1ZXO/7gHuRumukFSR0McjQf2VKMv2nsNvNd405xfVjMV0hpaYfrFRFF2OeM3g0dY+AUZl0b0jqzaaSVjTvzzsjZ4sjdt8l68J1GyGxqqpjeJbC0vJ/fflsfApqfTlfyM1pBrrpo7tpI3zu4Of8XH7+sfId61imwLF9IZGPqLw0gNw5zSyJoI3xx3zSm3ztvEZgs9pbqhpoqGR1J0pqYmmS735uka3a5haABfLe1hvAHFbBqB0kdU0LqeQ3fSlrWm+0wuvkHhZze4BVjr8Rlb+t90ZwKOhpoqaG/Rxi13WzOJJLnG3EkkosoipDH1PrH88F1LtqfWP54LqWN9bzwRER0REQEREBERAREQEREEk+EHjLmQ09K02ErnSScy1lgwdxc4nvYFtGimr+jhpIWTU0Es2QOke+NrnF7tpFyNwvYdynuvD/ANUpOk+R6KP7PTPz+5XYqr4id2sHHofQNNxRUwP9zH/sva3BKYbqeAf4Uf8ASvcilenXFTMb6rGt+q0D8Au264RAREQcPtY5rZbG991uN1Fvg139Jq/Z6JlxwvnNv4+a3XWvpSyiopGA/rE7XRRtBs4BwIdJzAaCbHmQvL8HzR90FFJUSNyuqXAsvvMLAQ09l3F5HMWPFXgyzqqIiK0MfWdUucdjRtJOwAAbTfgvFQYhFO3PDLHKz2o3te3zaSFkcZw1lTBLBISGSsdG4tNnAOBBIPPaofiWpOtpn9Jh1WHHhdzoJQOQc0kHzCi4rmazoob+mtJKHZLBLM0e3CJmi3OSH+Ll+4dd9TH1aijjLxsIDnxm/wBVwdZc41XOLeikUGvWG3XpJAfoyNP4tC9jNeFFxgqR3CI/zrnGu8oqKKdR658OO8VA/wANv8Hr9f8AGXDec/8AlD+pNV3lFDRTz/jLhvOf/KH9SHXNhv8A9j/KH9aapyihoptJrqw8XsypP7jBfzeul2u+i4Q1J/di/wDInGnKKeiks+vSnHqUkzvrPY38AV4H693cKIeM5/Do041zlGb146Ky1UEVRAMz6fPnYBdzo3ZesOeUg7OTieCxWjOuuJsLGVsMplaA0yQhjg8AWzFrnNynna/8F4f+NtXIbQ0cWbhtkefIWWExLEq+sc5xweJz3G5cyimzntLgblVJ9TcpvcVSl1s4W+153Rk+3FJ+LWkLNQ6a4e7dW0370rG/6iF8+x6ucUlN20MjbncQ2MDss9wssvQ6lsUk9aOKH+8laf8At5k4RznV8hxineLsnhcObZGEe4rz1Gk1Gy+erpm233mjv5ZlMKX4P0pYDJWsY/iGROe0dzi9pPkslD8H+HZnrJTzyxtF+65Nk4O82fxbWlhsA+X6Z3swNLyf3jZnm5aRimuieZ3R4fS9Y7GmQGSQ90bNgPi5brhepLDYiC8TT2N7SSWb5Rht1vWE4JT0rctNBFCDv6NjW37yBc+K7xibnUR0S1ZVmJVBq8Y6RkZIJY/qyy8mZR8iwbrbDwAG8XuKMNaGtAa1oAAAsABsAA4Cy/aKkiIiAiIgLrmga8We1rh9IA/iiIMVV6K0L7ufR0r3W3ugiJ8y1aTjGjNG1xtSUw7oYh/KiIJPpNQRMf1Y42i/zWNHzRyCwno7PZb5BEQPR2ey3yC9GH0rDI0FjSNu9o5FEQbrguD07gzNBCbu4xsPHuW1QaOUl/8Alafh/Yx/0oiDeMJ0ToQxrhRUodzEEV/PKszHh0LfVijHcxo/AIiD0gW3LlEQEREBERAREQEREBER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3" r="50000"/>
          <a:stretch/>
        </p:blipFill>
        <p:spPr>
          <a:xfrm>
            <a:off x="1371600" y="3978983"/>
            <a:ext cx="990600" cy="1353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763"/>
          <a:stretch/>
        </p:blipFill>
        <p:spPr>
          <a:xfrm>
            <a:off x="5493224" y="4008349"/>
            <a:ext cx="914401" cy="12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cap="none" dirty="0" smtClean="0"/>
              <a:t>Cloze: Fill In The Blanks</a:t>
            </a:r>
            <a:endParaRPr lang="en-US" cap="none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508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Use these words: </a:t>
            </a:r>
            <a:r>
              <a:rPr lang="en-US" sz="3000" b="1" dirty="0" smtClean="0">
                <a:solidFill>
                  <a:schemeClr val="tx1"/>
                </a:solidFill>
              </a:rPr>
              <a:t/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</a:rPr>
              <a:t>rotation, axis, revolution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smtClean="0"/>
              <a:t>The </a:t>
            </a:r>
            <a:r>
              <a:rPr lang="en-US" sz="2500" dirty="0"/>
              <a:t>earth rotates on its central </a:t>
            </a:r>
            <a:r>
              <a:rPr lang="en-US" sz="2500" dirty="0" smtClean="0"/>
              <a:t>point, or  _______. </a:t>
            </a:r>
            <a:r>
              <a:rPr lang="en-US" sz="2500" dirty="0"/>
              <a:t>It makes one full ____________ on its axis every 24 hours and one ______________ around the sun every 365.25 days. </a:t>
            </a:r>
          </a:p>
          <a:p>
            <a:pPr marL="0" indent="0" algn="ctr">
              <a:buNone/>
            </a:pP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172039"/>
            <a:ext cx="130016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2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7513093" cy="6096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Describe An Image w/ Word Bank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685" y="3352799"/>
            <a:ext cx="5759016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293" y="1009344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What does this picture represent</a:t>
            </a:r>
            <a:r>
              <a:rPr lang="en-US" sz="3000" b="1" dirty="0" smtClean="0"/>
              <a:t>?</a:t>
            </a:r>
          </a:p>
          <a:p>
            <a:r>
              <a:rPr lang="en-US" sz="3000" b="1" dirty="0" smtClean="0"/>
              <a:t>Explain </a:t>
            </a:r>
            <a:r>
              <a:rPr lang="en-US" sz="3000" b="1" dirty="0"/>
              <a:t>why. </a:t>
            </a:r>
            <a:r>
              <a:rPr lang="en-US" sz="1600" b="1" dirty="0"/>
              <a:t>(There can be more than one answer)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4240" y="2209800"/>
            <a:ext cx="6777317" cy="114299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/>
              <a:buNone/>
            </a:pPr>
            <a:r>
              <a:rPr lang="en-US" b="1" dirty="0" smtClean="0"/>
              <a:t>Words to use:</a:t>
            </a:r>
          </a:p>
          <a:p>
            <a:pPr marL="68580" indent="0">
              <a:buFont typeface="Wingdings 2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Galaxy    Universe    Star     Satellite    Orbit</a:t>
            </a:r>
          </a:p>
        </p:txBody>
      </p:sp>
    </p:spTree>
    <p:extLst>
      <p:ext uri="{BB962C8B-B14F-4D97-AF65-F5344CB8AC3E}">
        <p14:creationId xmlns:p14="http://schemas.microsoft.com/office/powerpoint/2010/main" xmlns="" val="31818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24" y="228600"/>
            <a:ext cx="7620000" cy="594360"/>
          </a:xfrm>
        </p:spPr>
        <p:txBody>
          <a:bodyPr>
            <a:normAutofit/>
          </a:bodyPr>
          <a:lstStyle/>
          <a:p>
            <a:r>
              <a:rPr lang="en-US" sz="2800" cap="none" dirty="0"/>
              <a:t>Describe An Image w/ Word </a:t>
            </a:r>
            <a:r>
              <a:rPr lang="en-US" sz="2800" cap="none" dirty="0" smtClean="0"/>
              <a:t>Bank: Example 2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51816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techinasia.com/techinasia/wp-content/uploads/2009/10/statistic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524" y="3429000"/>
            <a:ext cx="3048000" cy="303632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209800"/>
            <a:ext cx="7315200" cy="11429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/>
              <a:buNone/>
            </a:pPr>
            <a:r>
              <a:rPr lang="en-US" b="1" dirty="0" smtClean="0"/>
              <a:t>Words or phrases to use:</a:t>
            </a:r>
          </a:p>
          <a:p>
            <a:pPr marL="68580" indent="0">
              <a:buFont typeface="Wingdings 2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Statistic     Percent     Average    Studies show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293" y="1009344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What does this picture represent</a:t>
            </a:r>
            <a:r>
              <a:rPr lang="en-US" sz="3000" b="1" dirty="0" smtClean="0"/>
              <a:t>?</a:t>
            </a:r>
          </a:p>
          <a:p>
            <a:r>
              <a:rPr lang="en-US" sz="3000" b="1" dirty="0" smtClean="0"/>
              <a:t>Explain </a:t>
            </a:r>
            <a:r>
              <a:rPr lang="en-US" sz="3000" b="1" dirty="0"/>
              <a:t>why. </a:t>
            </a:r>
            <a:r>
              <a:rPr lang="en-US" sz="1600" b="1" dirty="0"/>
              <a:t>(There can be more than one answer)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839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cap="none" dirty="0" smtClean="0"/>
              <a:t>Bridge Map</a:t>
            </a:r>
            <a:endParaRPr lang="en-US" cap="none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517598"/>
            <a:ext cx="7315200" cy="165100"/>
            <a:chOff x="914400" y="3581400"/>
            <a:chExt cx="7315200" cy="1651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14400" y="3733800"/>
              <a:ext cx="1219200" cy="12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1336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860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3800"/>
              <a:ext cx="1219200" cy="12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0927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451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10200" y="3746500"/>
              <a:ext cx="1193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6576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62400" y="3746500"/>
              <a:ext cx="1130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6040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9100" y="3581400"/>
              <a:ext cx="1524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4200" y="3733800"/>
              <a:ext cx="1295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7200" y="321279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Add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19300" y="3193688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78400" y="318105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Multiply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60750" y="31651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Divide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15100" y="3165143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Equal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685800" y="1981200"/>
            <a:ext cx="731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Another word for _____ is______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939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en-US" sz="4200" cap="none" dirty="0" smtClean="0"/>
              <a:t>Which one </a:t>
            </a:r>
            <a:r>
              <a:rPr lang="en-US" sz="4200" u="sng" cap="none" dirty="0"/>
              <a:t>d</a:t>
            </a:r>
            <a:r>
              <a:rPr lang="en-US" sz="4200" u="sng" cap="none" dirty="0" smtClean="0"/>
              <a:t>oesn’t </a:t>
            </a:r>
            <a:r>
              <a:rPr lang="en-US" sz="4200" u="sng" cap="none" dirty="0"/>
              <a:t>f</a:t>
            </a:r>
            <a:r>
              <a:rPr lang="en-US" sz="4200" u="sng" cap="none" dirty="0" smtClean="0"/>
              <a:t>it</a:t>
            </a:r>
            <a:r>
              <a:rPr lang="en-US" sz="4200" cap="none" dirty="0" smtClean="0"/>
              <a:t>? </a:t>
            </a:r>
            <a:endParaRPr lang="en-US" sz="4200" cap="none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350" y="1442735"/>
            <a:ext cx="2486025" cy="1838325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86758" y="1452971"/>
            <a:ext cx="3569773" cy="2305398"/>
            <a:chOff x="486758" y="1452971"/>
            <a:chExt cx="3569773" cy="2305398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2343563" y="2715451"/>
              <a:ext cx="1699892" cy="1042918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2356639" y="1452971"/>
              <a:ext cx="1699892" cy="1042918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486758" y="2715451"/>
              <a:ext cx="1699892" cy="1042918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486758" y="1452971"/>
              <a:ext cx="1699892" cy="1042918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215" y="1720004"/>
              <a:ext cx="1490674" cy="39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setting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48172" y="1774895"/>
              <a:ext cx="1490674" cy="39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characters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367" y="3037375"/>
              <a:ext cx="1490674" cy="39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plot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48172" y="3037375"/>
              <a:ext cx="1490674" cy="39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chapter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9519" y="2361897"/>
              <a:ext cx="554262" cy="5542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4114800" y="3886200"/>
            <a:ext cx="3595522" cy="2343666"/>
            <a:chOff x="4114800" y="3886200"/>
            <a:chExt cx="3595522" cy="2343666"/>
          </a:xfrm>
        </p:grpSpPr>
        <p:sp>
          <p:nvSpPr>
            <p:cNvPr id="29" name="Flowchart: Alternate Process 28"/>
            <p:cNvSpPr/>
            <p:nvPr/>
          </p:nvSpPr>
          <p:spPr>
            <a:xfrm>
              <a:off x="5984998" y="5169636"/>
              <a:ext cx="1712153" cy="106023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5998169" y="3886200"/>
              <a:ext cx="1712153" cy="106023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114800" y="5169636"/>
              <a:ext cx="1712153" cy="106023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4114800" y="3886200"/>
              <a:ext cx="1712153" cy="106023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3822" y="4157666"/>
              <a:ext cx="1501427" cy="4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mean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0363" y="4213467"/>
              <a:ext cx="1501427" cy="4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median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0163" y="5496904"/>
              <a:ext cx="1501427" cy="4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0363" y="5496904"/>
              <a:ext cx="1501427" cy="4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measure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3530" y="4800600"/>
              <a:ext cx="554262" cy="554262"/>
            </a:xfrm>
            <a:prstGeom prst="rect">
              <a:avLst/>
            </a:prstGeom>
          </p:spPr>
        </p:pic>
      </p:grpSp>
      <p:sp>
        <p:nvSpPr>
          <p:cNvPr id="64" name="Title 1"/>
          <p:cNvSpPr txBox="1">
            <a:spLocks/>
          </p:cNvSpPr>
          <p:nvPr/>
        </p:nvSpPr>
        <p:spPr>
          <a:xfrm rot="20484853">
            <a:off x="1272250" y="4573050"/>
            <a:ext cx="1828800" cy="7467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cap="none" dirty="0" smtClean="0"/>
              <a:t>Why?</a:t>
            </a:r>
            <a:endParaRPr lang="en-US" sz="5000" cap="none" dirty="0"/>
          </a:p>
        </p:txBody>
      </p:sp>
    </p:spTree>
    <p:extLst>
      <p:ext uri="{BB962C8B-B14F-4D97-AF65-F5344CB8AC3E}">
        <p14:creationId xmlns:p14="http://schemas.microsoft.com/office/powerpoint/2010/main" xmlns="" val="41273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20000" cy="975360"/>
          </a:xfrm>
        </p:spPr>
        <p:txBody>
          <a:bodyPr>
            <a:normAutofit/>
          </a:bodyPr>
          <a:lstStyle/>
          <a:p>
            <a:r>
              <a:rPr lang="en-US" dirty="0" smtClean="0"/>
              <a:t>In 45 minutes you will…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</a:t>
            </a:r>
            <a:r>
              <a:rPr lang="en-US" b="1" dirty="0" smtClean="0"/>
              <a:t>three</a:t>
            </a:r>
            <a:r>
              <a:rPr lang="en-US" dirty="0" smtClean="0"/>
              <a:t> types of academic vocabulary.</a:t>
            </a:r>
          </a:p>
          <a:p>
            <a:r>
              <a:rPr lang="en-US" dirty="0" smtClean="0"/>
              <a:t>Review </a:t>
            </a:r>
            <a:r>
              <a:rPr lang="en-US" dirty="0" err="1" smtClean="0"/>
              <a:t>Marzano’s</a:t>
            </a:r>
            <a:r>
              <a:rPr lang="en-US" dirty="0" smtClean="0"/>
              <a:t> 6 step process for teaching academic vocabulary.</a:t>
            </a:r>
          </a:p>
          <a:p>
            <a:r>
              <a:rPr lang="en-US" dirty="0" smtClean="0"/>
              <a:t>Identify two or more strategies you can use in your classroom next week.</a:t>
            </a:r>
          </a:p>
          <a:p>
            <a:r>
              <a:rPr lang="en-US" dirty="0" smtClean="0"/>
              <a:t>Practice using vocabulary strategies with others.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953000"/>
            <a:ext cx="1676400" cy="14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6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52900" y="4074886"/>
            <a:ext cx="3771900" cy="2438400"/>
            <a:chOff x="685800" y="1905000"/>
            <a:chExt cx="3467100" cy="21336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2489200" y="3073400"/>
              <a:ext cx="1651000" cy="96520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2501900" y="1905000"/>
              <a:ext cx="1651000" cy="96520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685800" y="3073400"/>
              <a:ext cx="1651000" cy="96520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685800" y="1905000"/>
              <a:ext cx="1651000" cy="96520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2152134"/>
              <a:ext cx="1447800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ribosome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1" y="2202934"/>
              <a:ext cx="1447800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cytoplasm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7400" y="3371334"/>
              <a:ext cx="1447800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nucleus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1900" y="3371334"/>
              <a:ext cx="163195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mitochondrion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1981200" y="2503576"/>
              <a:ext cx="889000" cy="812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254" y="1536102"/>
            <a:ext cx="3669535" cy="2286001"/>
            <a:chOff x="685800" y="1905000"/>
            <a:chExt cx="3467102" cy="2133602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489200" y="3073401"/>
              <a:ext cx="1651000" cy="965201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501901" y="1905001"/>
              <a:ext cx="1651001" cy="965201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685800" y="3073401"/>
              <a:ext cx="1651001" cy="965201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685800" y="1905000"/>
              <a:ext cx="1651001" cy="965200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152135"/>
              <a:ext cx="1447801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sum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2" y="2202935"/>
              <a:ext cx="1447801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product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7400" y="3371336"/>
              <a:ext cx="1447801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difference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0802" y="3371334"/>
              <a:ext cx="1447800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quotient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981200" y="2503576"/>
              <a:ext cx="889000" cy="812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28600" y="457200"/>
            <a:ext cx="7848600" cy="7467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smtClean="0"/>
              <a:t>What do these have </a:t>
            </a:r>
            <a:r>
              <a:rPr lang="en-US" sz="4000" u="sng" cap="none" dirty="0" smtClean="0"/>
              <a:t>in common</a:t>
            </a:r>
            <a:r>
              <a:rPr lang="en-US" sz="4000" cap="none" dirty="0" smtClean="0"/>
              <a:t>? </a:t>
            </a:r>
            <a:endParaRPr lang="en-US" sz="4000" cap="none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377" y="1536102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7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90600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/>
              <a:t>Games!</a:t>
            </a:r>
            <a:endParaRPr lang="en-US" sz="5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2000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895" y="1600200"/>
            <a:ext cx="5056292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980" y="4419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best games engage 100% of students, 100% of the time</a:t>
            </a:r>
          </a:p>
          <a:p>
            <a:pPr algn="ctr"/>
            <a:endParaRPr lang="en-US" sz="2200" dirty="0"/>
          </a:p>
          <a:p>
            <a:endParaRPr lang="en-US" sz="3000" dirty="0" smtClean="0">
              <a:solidFill>
                <a:srgbClr val="FF000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743" y="914400"/>
            <a:ext cx="3276600" cy="244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38100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hlinkClick r:id="rId3"/>
              </a:rPr>
              <a:t>Watch 100,000 Pyramid!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867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Find the PowerPoint template for this game in the “Vocabulary” section on my website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37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75360"/>
          </a:xfrm>
        </p:spPr>
        <p:txBody>
          <a:bodyPr/>
          <a:lstStyle/>
          <a:p>
            <a:pPr algn="ctr"/>
            <a:r>
              <a:rPr lang="en-US" dirty="0" smtClean="0"/>
              <a:t>3 Types of Vocabulary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1051560"/>
            <a:ext cx="5791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1051560"/>
            <a:ext cx="0" cy="381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432560"/>
            <a:ext cx="5791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432560"/>
            <a:ext cx="0" cy="381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394460"/>
            <a:ext cx="0" cy="381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44603" y="1432560"/>
            <a:ext cx="0" cy="381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1745321"/>
            <a:ext cx="1981200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Content Words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745321"/>
            <a:ext cx="1981200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Discourse Words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737360"/>
            <a:ext cx="1981200" cy="86177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Word 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Parts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735921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Solar System</a:t>
            </a:r>
          </a:p>
          <a:p>
            <a:r>
              <a:rPr lang="en-US" dirty="0" smtClean="0"/>
              <a:t>Integer</a:t>
            </a:r>
          </a:p>
          <a:p>
            <a:r>
              <a:rPr lang="en-US" dirty="0" smtClean="0"/>
              <a:t>Equation</a:t>
            </a:r>
          </a:p>
          <a:p>
            <a:r>
              <a:rPr lang="en-US" dirty="0" smtClean="0"/>
              <a:t>Thesis</a:t>
            </a:r>
          </a:p>
          <a:p>
            <a:r>
              <a:rPr lang="en-US" dirty="0" smtClean="0"/>
              <a:t>Argument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Content-specific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735921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Summarize</a:t>
            </a:r>
          </a:p>
          <a:p>
            <a:r>
              <a:rPr lang="en-US" dirty="0" smtClean="0"/>
              <a:t>Identify</a:t>
            </a:r>
          </a:p>
          <a:p>
            <a:r>
              <a:rPr lang="en-US" dirty="0" smtClean="0"/>
              <a:t>Collect</a:t>
            </a:r>
          </a:p>
          <a:p>
            <a:r>
              <a:rPr lang="en-US" dirty="0" smtClean="0"/>
              <a:t>Compare</a:t>
            </a:r>
          </a:p>
          <a:p>
            <a:r>
              <a:rPr lang="en-US" dirty="0" smtClean="0"/>
              <a:t>Infer</a:t>
            </a:r>
          </a:p>
          <a:p>
            <a:r>
              <a:rPr lang="en-US" dirty="0" smtClean="0"/>
              <a:t>In other words,</a:t>
            </a:r>
          </a:p>
          <a:p>
            <a:r>
              <a:rPr lang="en-US" dirty="0" smtClean="0"/>
              <a:t>However,</a:t>
            </a:r>
          </a:p>
          <a:p>
            <a:r>
              <a:rPr lang="en-US" dirty="0" smtClean="0"/>
              <a:t>To sum up,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Task-specific, how to talk &amp; write about content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8663" y="2735921"/>
            <a:ext cx="198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Prefixes</a:t>
            </a:r>
          </a:p>
          <a:p>
            <a:r>
              <a:rPr lang="en-US" dirty="0" smtClean="0"/>
              <a:t>Suffixes</a:t>
            </a:r>
          </a:p>
          <a:p>
            <a:r>
              <a:rPr lang="en-US" dirty="0" smtClean="0"/>
              <a:t>Root words</a:t>
            </a:r>
          </a:p>
          <a:p>
            <a:r>
              <a:rPr lang="en-US" dirty="0" smtClean="0"/>
              <a:t>Clues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Word knowledge for problem solving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6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Marzano’s 6 Steps for      Vocabulary Instruction:</a:t>
            </a:r>
            <a:endParaRPr lang="en-US" cap="non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49593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19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7239000" cy="699135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New Word Overview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138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+mj-lt"/>
              </a:rPr>
              <a:t>WORD:</a:t>
            </a:r>
            <a:r>
              <a:rPr lang="en-US" dirty="0" smtClean="0">
                <a:latin typeface="+mj-lt"/>
              </a:rPr>
              <a:t>  </a:t>
            </a:r>
            <a:r>
              <a:rPr lang="en-US" sz="3000" b="1" dirty="0" smtClean="0">
                <a:latin typeface="+mj-lt"/>
              </a:rPr>
              <a:t>Rotation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(root word =</a:t>
            </a:r>
            <a:r>
              <a:rPr lang="en-US" b="1" dirty="0" smtClean="0">
                <a:latin typeface="+mj-lt"/>
              </a:rPr>
              <a:t> rotate</a:t>
            </a:r>
            <a:r>
              <a:rPr lang="en-US" dirty="0" smtClean="0">
                <a:latin typeface="+mj-lt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00" dirty="0" smtClean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Description:</a:t>
            </a:r>
            <a:r>
              <a:rPr lang="en-US" dirty="0" smtClean="0">
                <a:latin typeface="+mj-lt"/>
              </a:rPr>
              <a:t>  To turn or spin on a central point or axis</a:t>
            </a:r>
          </a:p>
          <a:p>
            <a:pPr marL="0" indent="0">
              <a:buNone/>
            </a:pPr>
            <a:endParaRPr lang="en-US" sz="5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u="sng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Sometimes you have to           </a:t>
            </a:r>
            <a:r>
              <a:rPr lang="en-US" b="1" dirty="0" smtClean="0">
                <a:latin typeface="+mj-lt"/>
              </a:rPr>
              <a:t>rotate</a:t>
            </a:r>
            <a:r>
              <a:rPr lang="en-US" dirty="0" smtClean="0">
                <a:latin typeface="+mj-lt"/>
              </a:rPr>
              <a:t> a picture to see it better.</a:t>
            </a:r>
            <a:endParaRPr lang="en-US" sz="5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500" dirty="0" smtClean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Sentence: </a:t>
            </a:r>
            <a:r>
              <a:rPr lang="en-US" dirty="0" smtClean="0">
                <a:latin typeface="+mj-lt"/>
              </a:rPr>
              <a:t>The Earth’s </a:t>
            </a:r>
            <a:r>
              <a:rPr lang="en-US" b="1" dirty="0" smtClean="0">
                <a:latin typeface="+mj-lt"/>
              </a:rPr>
              <a:t>rotation</a:t>
            </a:r>
            <a:r>
              <a:rPr lang="en-US" dirty="0" smtClean="0">
                <a:latin typeface="+mj-lt"/>
              </a:rPr>
              <a:t> takes 24 hours.</a:t>
            </a: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u="sng" dirty="0" smtClean="0">
                <a:latin typeface="+mj-lt"/>
              </a:rPr>
              <a:t>Illustrations:</a:t>
            </a:r>
            <a:endParaRPr lang="en-US" dirty="0" smtClean="0">
              <a:latin typeface="+mj-lt"/>
            </a:endParaRPr>
          </a:p>
        </p:txBody>
      </p:sp>
      <p:sp>
        <p:nvSpPr>
          <p:cNvPr id="4" name="AutoShape 2" descr="data:image/jpeg;base64,/9j/4AAQSkZJRgABAQAAAQABAAD/2wCEAAkGBhISERUUExQVFBUWFBgXFhcXFxUYGBcXGBQYHBgYFhQXHCYeFxojGhQUHy8gIycpLCwsFx4xNTAqNSYrLCkBCQoKDgwOGg8PGiwkHyQvLCwsLCwsLCwsKSwsKSwsLCwsLCwsLCwsLCwsLCwsLCwsLCwsLCwsLCwsKSwsKSwsLP/AABEIALcBEwMBIgACEQEDEQH/xAAcAAACAgMBAQAAAAAAAAAAAAAEBQMGAAIHAQj/xABBEAABAwIEBAMGAwYFAwUBAAABAAIRAwQFEiExBkFRYSJxgRMykaGxwQcU0SNCUnLh8DNikrLxFRaiU4KzwtJD/8QAGgEAAwEBAQEAAAAAAAAAAAAAAgMEBQEABv/EACsRAAICAgICAQMDBAMAAAAAAAABAhEDIRIxBEETIlFhMnGRI4HB8EKhsf/aAAwDAQACEQMRAD8A5nTte6l/KBR+0grcGea0eKNBMnbh0+SmNoG7Ly2u4K3rVpMhGkgtGrKJXjLPWUNc4o6nG0aSNASPM7bRPdKKmIuZU9pTJgnTMSSRGodrrzSpZIxYLyKJYjahy9r2OglVtvENUOzCN9o08kf/AN3lwAfTE9QY+RC8s0H2c+aDGj6bYELajZypMLuBWYTlLY6/ZZc3jWt0Os/dHKcUrKIR5bXQRQswFG+h4hGuqViq/NIMc5kkAE6BWG0qNiUOPIp6GShXQXSu4GoUF25rhoJKhcHEmJiJRdB2VozODR8z6BLy+RDE6ChjclYJTwkv02Clq8Ms3zbddJ7aqStetBAkydgeXcgfcqFnD1S6d4S4tb+87Yk768unkop+em6SCeMY1b6lSgN3ytHcaAfSfilrqYqEuJmfQeg/4TA/hs8yfbQY00J+aUYnwxd0GHQuaN3M1/8AFSyzNz5dBeqaHOF25JytgaEQTuD3O+v1VVxSzDSdIIJBHkVFg9x4x44M9wrZUtxWZNYDUENqDcO5SeYnl5qvFmu4vYqUecbRRjbtOsQoK4gQETXJBhD5UnjSv/okaAadQzqpCxrlvUoiVpSoRK7a7FU+iNlMNdojn3DQEBc9kG95RVYPycNIPq4h0Qn5oytGtC99n2XUkhTnKQQy/wCqHuauYyo3LxdSSBc21TPFi9hYugHixerxePG7VixqxePFm/JLYWvQrd10RpuhX3cHQrQcoo0KCG2xUrSQOXTdR073TUH4KCpfDUcvL9V5zildnbSAcV1f2iJ0310PZBufIE68oH1/vomFdgI90hBNq5diAewH1UM5W3QicaewYWx6L32B9VM0jcn6omyw91Qw0OnlGs+iDoWoJ6RJY45UaMhOn0RRrlwjl/x+gW1bCHUzFWmR3c0ifInn5L38uGjzQzm67NLx4Tqn0ZTYYnvsrBg9IBpJ1J566duirxcU7sdBt8R913A6lyfosfXFB1eqYLWjlqeQ7A9TKhtrU0qZc8gyYAG5/wDdusrVcjTmnXUARJ03nkpMLrCoc7hlDIgdyoc83OTkHFJa9k1hbuPifAH8I0Edyfqrvg0BknTn0HzVUwgG4rEH/DbGn8RkHX4bK3XVLLT0E+k/LmlQ+7PJKqNLjiKg3d7j3axxH+qIW9rjNGrIY7MY1EEH4FU/E8XuWx4TlcSIOug/iaB4RE8/0TXhm2kucG5TH9/ZBkk+6BSTv8CnjXhttMG6oiII9q0bET74HIgxPx5JfRvHVabWgwXkT0JnQ/r5JxjmJVsz2tHtKZaWObziCHEKpYXVa12XbLp68v1VfjzbSQp/SxTdMe17mumWkg+YKgFUppeUyXE7zv5wl5s3KyU8LeiGUJLojNz1C1ddAqY2ZQtzbZUH9NvTFy5pGr6jSoW0A5wAQ71NYOioEdUTqXJpMsFngrRuiqlhTA2RVM6ABFC0gSVHKWzTWNJaRVcQw0AEpIrdirNCqnUbqn4m2tmfnik9GkLFkLwJxMerxbFeFePHrVixoWLx4tVDhysRLtArJhHBlINDn+Inqm7jLYWG7DG7jRGbHxxQoxa3Yxwa1oVPx2qA4ho2crRjWJg+JkE/06+cD1VDuqhzSdZQy+wjNKkEtc57ZI2+HqgKoE7z5Ihl4XDKdfNQGkJ6pa0TTfJKgrC7M1HAAHVdc4U4YpUmhxEujc8vJUjg2jmeIGmi6U+6FFkmega0SXHoAs3ycsnLijU8XCow5DWraMe3K9ocDuCJXN+LOGhQqzTc0sdqGyMzD0I3I6FWC14pq+0PtA1o5UxqQOrndVPjVQOp/mWU/bZW+6ACe8g8h11XoZpfoqx/X1HNq1KPP4o+jd+HnqI17oCoHElwbkkyGzMA8h1UTqpaQZMT2I8uyuhtOP3PSml9QfmNRwG4Jg9f71HxTK6ty1kAQOXfWJ8tEtoVQ0OfIDveA6Q4fUgegKsdth35qn7dlQQ0bSDsNiJ05qKehsaa32FcK2RyF87n5q4WlcAAQkvD+VtINkEaEevn9U3S5SpaC4paYZ+Tpv1LWz1gJddYzbUKgYajGk6Bv7x8gERUvAxviKrF3b2tRxJawOHuuc4F/vfuyCQOe6SpW9gKLF/EtmadzTqW5zMcZfHIl2ojpBlJL3DAX+1adJJI76x/fkrvhNgynaVhmLy4PcHOMlpDTHlsqFa3hFMk89/mtPEtJ/hk8lToheDOy8Ley2OJMW1O9YeancZLtA6+5DHZa1rQOaUxYGu2he1WhrSUPKmd4Wii3FHK4heW5hw80RfEFxQ9MQ4ea1F0YslUtF9wyl4QeyZOZohsKE02+SOqEAaqDIqZtroruLt0KqJZJKtuKEunoqrWHihPwPRn+QtmpoSonUSES1hC3dTlUWT8LAMhXhRhpqCpTXQHGiMBYtxSWLwFFru+LajhDRCBe+5qDnqrlWwhjQ0hoQly5wqMDWjLzR8bNPg/+TK47D6lOk5zj/STuktwZk6kZoHouiYnYB7HNJjM0j15Kh3NB1F0ESP75oGqFZY1r0AVG9AY9QtQZKmubkO6qCmJK4SPvR0Hga0IY5/LYJzi2KvbBa0ueYa0a6fDlzJQvA9+z2QZ037q5UHU9wBKxcr/AKjbPoscf6SSKhgeDV3ue6qS+fdkQOcQ1wlupG3Q7yrAazLNkueGtYJcSY1PQdSU6/MDlCWX+FU3VXVHuMEDTTLoN9RpsEDyXKzuOPFUKb32eI08zKeR7Zh8RJB906c59N1zq+MHLzBMjptp5g5l1W6v3Mo+0b7OnSHul7mh1Qjk1u5J+a5pxbRy3lSNA4teB/O0O+pKt8ScnKmI8r6YaIrduZhBOw+X9lacMV3Z6lPM5oOpDTExovcPqAktPML3A7eLioR/CfmQqMqS5Ini/qhJfsWi1qudEDQAadAAAFacGuHRBmOhVTtqpZBHVWOyxZri0jQ7OH3WbkXs1VLVBWP2tV9J7qYlzKbi1v8AE6CYC5HQxGoXeJxJJ1B3n7Qu6vaXMOXeNFV/+nh9wH1rZhqNP+IRyHMwfEfOU3DOMbUl2SZYSm006r0AW90aVpVLiZIAn+cRoO2qqhuRlgDRWDia7h/sW8hL+7jsPQH5quOA2W542HhFSfYjLO3SBhGqHexENcAoS7VNlvsmdEIuHtOhK2uMWe5sErRzZKgrU1JLHG7oS5SS0yIEFaRqvCIWudeJrOhYPVik1H+zLtSk/DZzsHZWQN0UU0bkdxTK/ilPRUm7EPKv+Js0VIvWjOUeHsi8lENNxKmaCtG00Y2gVQ2IjFsgqM0UOVHVKBCHLT0XkzsokQasW4YvV0Cjq2XwCeiDczVG3FQBpJ2ChsajarczdQjjLZoA+QOMKncSWuV5B5/qrlSvmmqWAahVfi5/7VuiJ00Ln0VCtRg9eSYXGCvpw0kF/NrTMHoep8ui1r2pOo0KtOG3DLinUDXMZUcJdmgGdMzc24bIkHuQpMs3CmB4/jwm2pd+hPgT306rZkSYV7o3JSr8tQp02vfUzO8tCdvCN431KJFTYhZ2Z/I7o2cGP4o8bGrb1wUmLsqVqJFIjPlMSYExpJQlCqHBFUKuUqLp2G1ZTLPga5Lw6s/WZLSC4/EaJhxlw3cVKtN1KjUqTSDXZGudBaSBMbeHL8Fd7Z+bomLmVAIova15IEubmHqFZi8mTyKUuiLJiiocF+5yK24UuWjO9ns4MZakg6jeI0HmicOsCzMSNPdBg+KIJOvLvzgq/cZ4U78p+0qvqVHOaA0RTY5x5FjeW51J2Se1s2sb7HTYCT/G3eek/Qqxzc70JxUuhFUdoo6NVF39g8PyNa5ziYa0Akz0gdFt/wBs16cOqZWA8iZPrGg+KltNFLnTGeFcQ1Keh8QTyjihqg5KbnuAJAG5PQKm3LajWHLoY0J+sHl5qx8Evmn7cPz5mwWlrw5pG4aGiNxv0K5BU1L0cnkT/cpV9hly6q4Op1DVklzcrpBOuo5DXdEW/AN7VAcBTbP7rqjQ77gepXRrynd1T4KfQA1KkCP5Wy76JlZ2140AOZbuH+V9VvzIMrVfluXSI3Ffc4zfYHVoHLXYWHvse7XDRw8ilt3kA0X0DiWBMuqBpVW5QeQIJa4bPY4aT5jXmuEcXcKVrGtkq6tdJpvHuvAPLoRpLTtPSCaFl5REzlSFB7KPKTyXtNhJgK0YLYMDhqCeabhwPK/wR5MqirKhUYmWFcKV7hjnsY4gaAxp31V3tPw1N1XBByUt3RufLoui1qLLK3ZSY3wtbAAEylyxcZcWOw41Ncmcv4ew59JmV4gp7l0WXV77R/iaQRzIj5LSS7QKHPHizWgkopITYs6QQFSsRZlcuh3tqAFz/H2Q9Bh7I/JWrIbYlGe0cl9tcgGCmQqaaKlicdNdktu7Pui2WzeiX0SQU9tqzS1A0NQlqYeZKxOtOyxd5AcUWqo3Mwg7FCYNY+wYWjaSi2PlsqP25KcmUaNKNgBUNTmVXuMqcOY6J1VnZJEJHxe2KY816wJdFaa9pI0hD4rbA+NmhG8fVSVKwgaJhSYMugld42La5KhZhzxVIzOdp72hOnYq+WOHDI0MOZoHmfUJHw9gzC8mDqRpJaAO5Gvp/wAi70sOptiCSf72M5vmsryE26Rp+KnGFvsTVqDmCYMdRsPPot7UVqnuMLh1G3xOislOn/fP4o+2gbJOPDf6x0ptFTbh14HANpu1PUR9dFc8CwKrSAfXcC/91rTIbPMnmfLQd0Sx0ohtUxHRWY/Gxp2iLNkm1RFxLZZ2NMe7B+CoWJN8Zd6+ux+X0XTL137B8akU3fEAqr4hhdGuc+YszAEREB0ayCNVx1G39xGOWqNeHWgsNWAXkim13UDn+vXKF7XoZiYE6++7X/S3p8FLhFuylSZTDy7ISS4NgGQRuT377JraYbOrgQIAA5mBuenkpXHk9HXKnZW/+hs10LpDpceQA1AjQadOqc4a79mwABoyiGjYCNAApsSphtOoRzaKbegkwY+J/wBK0w1vh8tB6aJkI8XRxu1YdScM0dkS5yXzuUZSIgF28JyYBKx5OyQfiFgourGpTABqMHtKfXMzUgebczfUJ+K2mggKOnZicxnN9OwTccmnoBr7nzKABBVm4Pwd9e4bqQDv5IHGMHIvLimwCGV6jQJExnMAekLq3BGFNYwcnZRm/wCVqYpcE5fwJlj56rQ9dVbbUwNohVzFeIolx93kd0bxhXHsqn8srjeIYwXsDGkgA66lDpR5PspclEsVti3t67spJHdPnVG0mFzjAA1KpvBnvlTce3zpZSB0OrlDkXJj45OOPkwfF+LXVCRSEN6ncpBWqOJl2qYYJhgquAdOXmQnb+FqYfo4kckpzjAUsWTKuRTH0QexUuH3Ba6HJ/ieAtAlkyleD2DX1odpATVJSjZPLFKE0aC8/adpTm4P7Pw6FJcUotbVOXkp24gcoC8thJtWmQ/mqgWLHPJ1hYmUL/udDw+p+zAPJY95zabLWiICx0zpsiaos9BIrhLeKfFSR7aaGx5k0SOy41s96KTVeIGiY2W32R+EcL16zJbTMfxO8Lfid/RObbCqdrGce0qO00OgJ2Df1QTyqCsPFglNm2B2eUa6cz+ie0KglKqVSBop6FRZ/O9mpwpUhm+51RVvWlIKlfVMsLDnmGift5nkgcr6BlGlY+ovRbHLW0sB+8Z8v1KObYN5E/IooOSd2Z85xEmKYvVt9ZBYeRbqABLocDroDoQktxXzFoFQQdCxsaGNdQfd5TpMdFa7/C2vGR8OadDG4nsgrLAKFIQ1pcf4nmT5aQEeeEpS+noXGUUAW9pVaQ7UsEEQGmekMJGgTT/rDg3xAbHWC06f5Xb+hRgb1Wt7TYKLw+A1wIMxGvmgUWuhblfZU7rH313hlMEgSdGz2a52wA1mCR8irBh1IspNaTJA1Pc7oXCsLZRaQ2NTJMb9PgExYjiqW+w5NdI8qt2b1P0E/b5qdmnvapfeV4qMH+UmPMj/APJULRUrOgaBcckgaH+cGI23W+bRC2VDK0CZ6FEMEnsE2DtimcQ/EGxNHGZbp7U06gnq4ZXf+TXLqeA3bWgjoBr1VE/HC0i4tqg0Lqb2f6Hgj/5CtuHOIQ+kGg+INg+QHNaEU2mzuOST4v2MuL8WoVWvDawa4SCARJ7LlIodNddERe61nlusuMfHddK4H4Op5RVqDM7fXl6KeeZukOjj5/2KbgmGXNL9qKDy09tfOEBj7/bXIJBboAQ4QQu+OAAgDRUvjXh1tZhe0AVG6g/YqeWZrsd8NxpFLo1RQYQ3pMrXCsVuHuc7KXRtpsmuD1KT7cmpAcND10R1tfW7KepFMcurki/TK+N006RRMRxat7Tm2DtCnwW3zVC87weyb1K9s55kh0n4IbFKzZHsuSqwzv6aohyYquTlYvvcJJJIQbraAmP51wEFRCrJ2VLSRPVgrCQNl6mQIWIL/AfxL7ljoOlqh/Mwo8OccplCXDTJTpBRVjT82fVWThrDgR7Spy92RPmft8UDwzw011MVaxlzoLGcmtJ0c+DJLgDlG0amdArC+q1ugAAGnkkTmmqKMePdgOKXD2kwTUcdGBoj4ifnsqzUoZHOq3Dv2gBytBkN02J5uO2mybY/jQYfCNew1P3KrGGitWq+1rMc1mzA4RLuuU66DsoprTLU6aXsctGiKoN0UBCY4daF+g0HMpCQyTpWwe3sHVXwNAPePT+qtNlYgACdBy5evUoOhRyiAIA5de56rLjEG0xLj5D6JsY0iPJJz0iwNumMEn+/IKN2MuPugDz/AECrFG/LzmcdfkOwRjLheUb/AAhfwJdhl7eViDlLQ7kY2+aBwrFa7yW1QA4Hlse47IttRD3zXCHtMOGhjm1MWHTcH0A4rqg24xQ03CWyDzzRtyiCkAx/8w8udJAMtpCTAHNwDdt5d12VgtKx85GvdD4bhgpOc7QuPMNj49Tsgkm9pik0vRpht059T32vZlJdlaQGmdACdSnAah6bI2CFx3FjbW76obmLQMrf4nEgAfP5LoD2B0bKrXuS4jKxroYOob+848pMwFZWUh7rdh7x+wUGDPL6QzQCSdukpo2iAIG31XIwOTe6IckD6eSloUoUopyZWVHJ8YibOX/jfT8Fof8APW/20/0XMbO/NNjw3QuESuo/jh/hWv8APV/201yB+ipUvaOdbJ7d3jaNtQu44K40rZpn92Vy7BOE31KbagMzr/RdawrIaTWu/hgqZtN6NPBjlCNyXYhZxBVdWDWlxB6iB6IXi+7rsIBaSOg5q0+yoUnZ9zsP6IHHMbpGPASW7yNI9UiSW22PdvpHIXyK7qbpaCcwE9U8ucTeWBpoZmjSYmPRB/iBVZ7anUYA2RGiltr3PTBbUymNV2W4qQjG6lKDfX/gsvHun/CyNPOITvCuHpw+pcQSQ7T+Ub/dB29lUuKgph5eTuf4RzK6FxP7O0wqowEN/Z5R3JEBU+O1eybLptnLKmpBGyIpAEKv4biuQw7Vv0TynfsiWndUy2KxZIyQRovFAa3deJdFFFrsWjVavsS97Wfxva3/AFOA+63sSEysHg3NHtVZ/uCfJ0BFDx+KsNSu1pltOoGNjbKKTAAI5SHfNQvrk7BVXiCuaF5WIiHPcHAbbyDHUSfmvLTHqkhoBeSYaANT6LKjP7mjClFDHFOJ20JcGxG5A1OnXmkeDY467r5iIawE67ku0H3TZvE9pWpmlWYQ1wIMtIB8j5j0QWHWFvSc78u4uDtdSDEaASPMopNKOzq5SmuL17GraRc4NG5KsLKAaAAYj5/8oTC7UtZnO7tuzf6/opa92ANdkuKpWcyyt0je5uwwFxVCvOIc9xqfDsDyn9P1W3FHEGaWNPn2H6qrSSjqydy4vRfrW8hOba4kKhYTfO0a8HsfsVabC45IOnRWpKassdCsig6RCU03wjqNWU3Hk4MnyRAsWvhSYA4kAuA0MGNTufRFYdjOdrQ2nWgaFzwGjQauzTqNN17f2hqABuUmZAdscomOxgGCtcNqOc2fdIGw0ER9VzMlB6Wn0TNFj9rIEbQknEVA1fZUwYl+Y9msifr8YRFvXIQ1xiTGvc5x9xjR3kkkj/YluVnIrY7sK1NrROmXQBQVeK2uOWgx9UjQlo8I83bD4pfZ4Q+4h1bwsO1OeX+ePe8tvNWe2sWsAAAAGwjT0GwXVyfQufFMVU692/UgNHTf5prbEmJ35ratWjZe2rIEo4afYqTs5n+OdTw2o71j8qYXIC/VdT/G2vNe3Z/DRc7/AFVI/wDouVPbDlZHoXO0kXrgfi9tBvsKjS4E+AjlPIroNJ2docNJ5LkvDOBvr1QQDlaQSfXquuZcjB2GqVPG0uXo1fFyNx4y/sL7wvac4GbLJDepVQ/7nrXNTI6iWmYJOzVfKVZp5hDXeHsBL84HONFJLp+yqVt91/k5vxfbtdUYw8m/VDYbw4XEND5k7KV1f81fuYNQXZQfIa/ddPwrhqnRYDGoO6fBOMUjMlxlNyNOF+HKdqyQPEdyVS/xc4hY8Mt2Okg5nxy6D++i65cYeKluQ33iF834zbO/NVQ4FpD3Ag9imxjT2T5n9NIW0aUokCNJ1UzKcbIcjxEptk3HiiYPPVYoRUWLts9yOlW5ynUaLLe+JOdrdWukeYMj6JvUoiNlvb2wA0CJvkaIq4qsi8VKzGnI4h09J1dI5akpTwpXipVdBOW3qeLk0mBPaZI9VdLd7ohpAcDHmD17Slt7SYKNVjKbaTqrmio5vQE6xy947KGWLjdFUZWkKuFXsq0PE1pLajxsNi4uHycntjg9MVTAhpGZ0c+UIm24WpW0ezacsH2knUw0lrj1EiPUI4Wz2AkhokeERB7GekSpn+vrQ6Mqgl7Bb+/AOXkBJj5BUzH+JdSxhk841j+qPxO8eXZGZoJOZ0HMTyAH7rd+6Hp4AN3l4bEiWHXsOvrC7yXbFSvqJUCHHWHHvB+pRNvSceUKwYjYNa0hubbm2PklLGQJJ+ATFPktE7i09k9G1PMpxZ1o57ICxa3cDlvP2Tuwsg+eXh07GRr8klypj8cuOxlb3YIRVvcwUooYNcAwAAOs6fqnFle0KJGZwe+fn2H3Kd8U296DyZIpFnwu0gZ3aHlPIHn5rXGqXiD27RB6+vVC1MWBjUQOQM/E80ZQum1Glp5quKWSLxmY2+XJisOQllghqnO9waM7nkb7HSeQ0AUWJ3DmO9m0ag+InZo8/JaUMWbTZkaZkGT3P0Wa9OpFKTq0WM3TmCW0y5oEzIaSOoHNNrWuHtBadCJSnD8Vp1qcHRzWx56aR12W9jSdQytO0I1On+BEl/I6p2oOpKmcPQIdz9JVT4+4iNC1dlMPqSxnXUeJ3o2fUhUwauqFJNs5h+IWNi5v6r2mWNIpsI2LWaSPN2Y+qi4V4IqXjw8jLSB1P8Uch27rzhPhl15Wjam0gvP2C7dh9iykwMYAABAAT3KuimOJPcuhZZYOyg0Na0AdkLimmvIKx1aMpViVoHCClryJRf1bQ7in0UG5rn2ksMCVVeLsbrsfka6Gkb8+6vt5gJaCW6jsqlQ4eZeXpbVd7NrANDoX+q8oYnLlH+BWXJmlHiv5J/wiwb2lx7UiWtB1/wAx/srr1ej4D5rbh3hylbUg2m0NHZNW2gjzTHFsnX0qjywgsEclwf8AFGy9niNTSA5rXeekH6L6Bo24aIC5b+MGAGplrt3YIcP8v9EbWj3d0cieYBPZBPdDUVevgBvUoO4PJciTZHR7TOixT0bKq5oLWOIOxDSR8ViIXTOs2tVxidkbTcZQ9WkYEIui3Tui0ajFtWs5tcRsjPyrqhyjc7H7lemiM8pnhNQCq2RvI+OyGatBRk0yZt/TosDXHM7L4jy3I26fJK73EatakX0WtMlwDi7eN4HpCY8R4Q91J7mECo1xLTAMj+Eg9YW9tZBlCgIgBgJ/meJPzcVlu+NtlCkit4KyuyXPJa8z4RoRHQ9ymdbFa0DM94AbJOY6gugaT6eoRt5YtIzE6E+Uf3CXusmEg56ZyAyHvLc3MNPYdR8FO27G6aFmLzndOYiSAXDXbZ3dIQZ3cInZWbErSYAyGTMgmCP3dD0HPmktzhga7doKOJ5wb6IKFONBp0Vj4fo6Eu5kAeeV39+qT0aBG7hHZWjDaQDADGjgfTb7oZvQuUHFA+P03hksc4DmJBHwVSexwPiE/L6LoJtS8RlBJ6a/AKs4xgjqToIiRPLUea0fEz/IuL9E00LLe9cNASFYsFxEzqVVyzKUwsbmFRJcXaFF69h7YgwCP3pHzjmfPophhrCGOa0EB/QAg6gjaO0RugOGLvUiYGhiOUwde0qxVdM8dWu9Z1+il8qK5N/f/f8ABy2tCyytRSqucxhMwRqNBzjlv0TdzmVmEt1LfiOoPqo2MBc7kQ8wd94JBHSSpaDCKmY5RLYOWdTO5B25KeKfQMnez2gfAJVKxHhz/qFY16zyy3ZLKYGhcAdXzyDnbdgE64jxcMqUrVp/aV3axu2kJzO9fdHmeieXWHsfS9lOVsRpy8lfhhq2di62V3hmwt6TCyhq0OOvM+Z5p60LWywejRZla6AO4Ubbtp2K4012V8lL9ISAoriiCFG26XouMzZHNA8bn0gW+PYqr0YVSs8Ea/FGOdMNBIA5mefYK83VPwzBJ5pKKvsqwdlgv0B6dkHwyxyT9HVNTi0XllQRGy3YJSOjfEjXdNrJxIklVp2yOUaCnVYVb4iDatN7MoJIjXb1Rl9iZBIa2fVc+/Eu4ufYZ2VfZgDxNGkjpm3RPoKMa2clxe3LK72Eg5CRpqFZvw7/AA8fiFYVKnht2HxE/wD9CD7je3Uqlsn4r6J/Din7LDKGYR4C4+pJ+69FE0IqbbZZ7LAbekwU6dGm1rZgACBJJPzJWKqVcXvHuLmFoaSYB3gGPssXuRV8cvuJnFeUKyxYuR6GMlYQSiGOAII3BkLFi6zxZQ/2jCerQR8NfogcVfNNvlP6LFiy8+k6/wB2Nh2AXtUmmDtIn1kJc8OexxIDtdZa0xHQz3XixRz/AFL9iqPQDeFpBdB8IgZTkI233ESY06Kn35qtcdSTvuFixOxS3QcloaCi8MbnMEiYH67J/h144QvViaFJeiw4djnvNgAjXQbgrTErgVm5TAIMgxssWKjHpaJZwSZVr+zgkc5QbGQVixVXa2TNF34Zt6mSTUAYeUEny2TM32bOepDR6H9SfgsWKfy1UYsUttk9G8GVzuRcT9vshLK9qVnEsOVjTBPMnoB9z816sU2PfZ5qk2U/E6pp8Q0i7UG3b8y7X/xK6Y+5AElsrFi1o9AxWgY4k3/0v9v6pVSv21LlzAzLp2WLEcfYxKuhi62EgdxPNEODc0RrHJYsXQOzahUa5s9dPghqlJpb4gDHbZYsQvo50yu39T2VZkkw7aOY7pwzHMo0k9lixIqh1WtnO8d/Fuoyu+m2g3wmJLt+8AKicVcWV7xwDzDR+63b+qxYiRDkm9r8jngr8M698G1JayjmEuJBc4A+INaNvVdtxVoo0co2AAHkFixF6H40k6Kg3itrPCRqCRt3WLFiBSdFJ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887883"/>
            <a:ext cx="1371600" cy="12327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857466"/>
            <a:ext cx="152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99160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 smtClean="0"/>
              <a:t>Student-Friendly Explanations</a:t>
            </a:r>
            <a:endParaRPr lang="en-US" sz="40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5760156"/>
              </p:ext>
            </p:extLst>
          </p:nvPr>
        </p:nvGraphicFramePr>
        <p:xfrm>
          <a:off x="304800" y="1447800"/>
          <a:ext cx="7696200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100"/>
                <a:gridCol w="38481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Dictionary Definition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 My Own Words…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Photosynthesis: 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process by which green plants and some other organisms use sunlight to synthesize foods from carbon dioxide and water.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Example:  </a:t>
                      </a:r>
                    </a:p>
                    <a:p>
                      <a:endParaRPr lang="en-US" sz="1800" i="1" dirty="0" smtClean="0"/>
                    </a:p>
                    <a:p>
                      <a:r>
                        <a:rPr lang="en-US" sz="1600" i="1" dirty="0" smtClean="0"/>
                        <a:t>How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plants make their own food. </a:t>
                      </a:r>
                    </a:p>
                    <a:p>
                      <a:endParaRPr lang="en-US" sz="1800" i="1" dirty="0" smtClean="0"/>
                    </a:p>
                    <a:p>
                      <a:r>
                        <a:rPr lang="en-US" sz="1500" i="1" dirty="0" smtClean="0"/>
                        <a:t>Carbon</a:t>
                      </a:r>
                      <a:r>
                        <a:rPr lang="en-US" sz="1500" i="1" baseline="0" dirty="0" smtClean="0"/>
                        <a:t> D </a:t>
                      </a:r>
                      <a:r>
                        <a:rPr lang="en-US" sz="1500" i="1" dirty="0" smtClean="0"/>
                        <a:t>+ water + light = sugar + oxygen</a:t>
                      </a:r>
                      <a:endParaRPr lang="en-US" sz="15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u="sng" dirty="0" smtClean="0"/>
                    </a:p>
                    <a:p>
                      <a:r>
                        <a:rPr lang="en-US" u="sng" dirty="0" smtClean="0"/>
                        <a:t>Fragile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baseline="0" dirty="0" smtClean="0"/>
                        <a:t>easily broken, damaged, or destroyed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r>
                        <a:rPr lang="en-US" sz="1600" i="1" dirty="0" smtClean="0"/>
                        <a:t>Watch out, it might break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2" descr="data:image/jpeg;base64,/9j/4AAQSkZJRgABAQAAAQABAAD/2wCEAAkGBxQSEhQUEhQVFBQUFBQUFBQUFBQVFBUVFBQWFhQUFBQYHCggGBolGxQUITEhJSkrLi4uFx8zODMsNygtLisBCgoKDg0OGhAQGiwgHCUsLCwsLCwsLCwsLCwsLCwsLCwsLCwsLCwsLCwsLCwsLCwsLCwsLCwsLCwsLCwsLCwsLP/AABEIALcBFAMBIgACEQEDEQH/xAAcAAAABwEBAAAAAAAAAAAAAAAAAQIDBAUGBwj/xABFEAABAwIDBAYHBQcDAgcAAAABAAIDBBEFITEGEkFRBxNhcYGRFCIyQqGxwSNSYnLRM0OCkrLh8BWiwhZTCBdEY3PD8f/EABkBAQADAQEAAAAAAAAAAAAAAAABAgQDBf/EACkRAAICAQQCAgIBBQEAAAAAAAABAhEDEhMhMQRRQWEiMpFSocHh8BT/2gAMAwEAAhEDEQA/AMZBlPH+dn9QXXtrmXoz3sPxC5D+9Z+ZvzC7NtK29E78rT8llxm7yCjo2aKxjYotGzIKxY1bWeaNFqZkapj2qPIFAIErVCmYrKZqhThCDkm2T71pubBoYPAC/wBVElkaRcaG/cOSmbdQn0t9+LWkd1uPkVBoWB7dw5ZWHfrfNc5HeJVubmiJIT0tORewyUd4KIMEj796bSrIlYqElNKKychjuVDJQposQVr2DILLFhvZauEXaO4IgxbWp1gSWtTzAhUeiapsLVGiCnQhATadiuKNirqUK4pWoQWVMxWkDFX0oVpAhJKjanmtSYwpDAgEbibfGpNkiRqARgzP2o/ED5hchOwdTLiVRLuhkJkJD3HN2nshdBwzauJ008cdyWuax3CztCr5ZskuaRqxJpWNRtIa1pNw0AeQQCWUQXNtvsulQVkEdkFBJ59m/aN7x812zGW3oXf/ABA/BcUqh6wXb6kb1Ce2H/iumMt5JTULfVb3D5Ke1qi4ePUb+UfJTwFtPNG3hRZApT1FlKAizqvqFOmKgzlCDmm38dqhjiMiz4gqhghc9zWsBz0AOa6RtjgLpKfrN2+7ctIztzBtpeypuj+lDxcgeq4gHjfX6jyWfJkSTaNWPE20nwSMIwF9wHwZAG5cLjTmMkjGth7klgsbZhtiL66d3zXSaYEtsNeF7WB52T8VEG5Z5ak6u4knvKzLI+zY8K6OCVuy00ZzY7vsVXS4a5uoXoStjBBBt5LK4rh7CDdourLyH8lH4yrg5I2iPJPxU9nLSYhRAXsFViLNdNyzk8dEaalLXtNsiR/+K4hlBNhwv3ZcAnaykvTtPEOv4afVMQQgEW0bcZcz/hUxm+EVlBctkpqeiTICejXczEqJToioEamQlAWtKVcUpVHTuVrSPUAvqcqzp3Kkp5FZQSKQW0TlJaVAiepTHoCSCg5Ia5K3kBybZ5m5iWIN/wDea7zAXVWaLmNOzdxmsb95kbv88l0+LQdyxz/dmuH6IKyKydDUQaoosNoJdkEoHnysb63gu3Uo3qEdsP8AxXOqzYqoyNm+a6XhsBbSNY7URWPg1dMcWuy2eUZdMo8OP2bPyj5KYHqHhx+yZ+UJ5zlsPODkcokrkuR6hyvQCJXKBM5PyvUOVyAk4PO2N0jiTYsu5mrXbvvbvO1gqfAIGtmqRGCGOeyZgIIIbK29rHhvBw8FOw+S0rL6E7p7nZfVaKtwy0rZALXjEV+xjnOYP9z/ADCwZ4aZOumel489cVfaGIZLG6muqVRz1JY8hzCRfUZ5fRNuxyAGxfunk7JZlZruPyWc79VR4norRtUx7bhwPcqbFZcsyoXYbVGYxEX0VHUHd1/urqaRzzusA7XH6KPNhjY/Wkdc6m/yAWmPBlnz0SqWz4mgi1wde7VVlCPVPaQfO9lb4VE6WVjWC7neqxuWZIsBnlrZaGm6NK8tF2MaTa4dK3Ls9W66Y+ZHLK0o0ZEBONC2sfRbWHV0A/jcfkxS4uiqo4zQju3z9AtJkMNGVLiK3MPRVJxqGeEbj/yUyLouA1qfKL9XIDDwOVlTPWzi6NoxrPIe5rQpkWwUA/eSnxaPohBk6aRWUEy00ex1OOMh/i/spLNmoBwd4uKAz8MqmxSK6ZgsI9z/AHO/VPtw6Ie4PigKdj0trlcCkYPdHkliBv3R5BCTj1U0DHJPx0zT5ErpVOPVHcFbejsvfdbfnYX805ZcniuV2dY5KjRWMajDDyPkrNBNr7G4VghPI+SCs0FO0iNxla+ieRb1QjFAd0gkZgjzVggujKJ0Zul2W3Whplvbju/3Tv8A0w3jI7wAV+gllaKH/pWLi958R+iMbKQcd8/xfor1BLFFINlabiwnve79U43ZilH7kHvLj9VboKbFFYzZ6lGkEf8AKoGKYI6xLHAtbd1jfeFhewtqr2pqGRtL5HNYxou5z3BrQOZccgufbR9MdBT3bCXVT9LRC0d+2V2RH5Q5UlBS7OkMjg+CdJh7ZW7w9sC4tx7Cshi2NUrQ5szSx4uCJI3ajkQ0g+avNj9oBVQtlaNy5cCy99xwJBbfjbmrmuoIZs5I2nvaCsWldM9C21aOVbJvfVVThEzdha0kutqbiwC0G1eEGOMuGa2dDSxQ5RtDb8gAhtDQ9ZTuCSSfKJi2uGee5TMJCWOIv3W+IKsYMMllIdM8usb2yA8gp8cO7LuOtcOtZaOanDY8sslMsjXRWOJPszU1Y6na+WN26+Npcxw1a4ey4eNltcI6fIdxoqaaUSBo3jCWOa5w1IDi0tB1tnbtXOtpH7tPJ+Itb/uBPwBWIC04F+Jk8j9j0RH09UV/Wp6kDmBEfhvhOjp4w+37GrGYy3ItOJ/aLzkguxwPZuzu0VNXRdbSytkbo4DJzDa+69hzae9Wq8qdEe0YosRic42im+wkzyAkI3XnueGnuuvVaACCCK6ANBFvIt4IBSCTvhF1iAWiSOsQ3+xRYFoJG+eSG8eSAWgkeslNQBoIIIAXRXSeqR9UEAe8i3wh1YQ6sJQBvhDfCPcCpNrNpqfD4TLOdbiONtuskd91g+ZOQ4pQLLEMRjgjfLM8MjYN5znaAfr2Ljm0XTe8l0dHAGcGzTEF35hEMh4uPcsJttttUYjJeQ7kTT9nA0ncb2n77vxHwAWTqH5g8wpBbYzj1TWO3queSa2bWud6g/KwWa3wCpGvvIEqpd8kzCM7oDofRdjfUTugcfVlN2/n1t4j+ldhNTlquebDdHUdXhUtU7eFS9zjSvDnN6rqXWDrD2ruDr5aAWsc1aYRjjhJ6HXNEFYzS/7OdvuyRO0N+XHhxAzZsTb1I2+PmSWmRp6R5MgJ0BvZWFXirNxwzFuBBB8L6+Cy9NNN1p3W3YNSDYnuB/sncTxqOwEjHtLTfMWvbhe1vis0bSpGtx1OzDYq6IzOePaLrjkFJkrt5llW4sBLK50bS0X/AIR48UGMkcBFCA57zYPI9Vg4vd9BxV1C+DlKemymrIDVVDYW+xH9pM7g0cu+2Xj2K6dstHUREkCNxtuOY0XFssx7w7FZR4SynYII7uc4700h9p7jz7OxaWipbbvJoWpccIxvlts4jtHgUlHL1cljdoc1wvZwP1BGYVUF1LpahaaeKQ+2JtwH8LmFzh5tauXNC6I4sdj+K9h7JV/pNFTTXzkgjcfzbo3viCvHjQvR/QDivW4e6EnOmmc0Z+5J9o34uePBSQdL3ENxKQQCd0I90I0SAG6hZBBAHZBEggDQRIiVFgO6JBEoApBEggFXRXRKPNWNadCeZA0Ut0Sk30SboXUaWqFgWWdcXGeVlTYntZFTNcZ2ubusLxugv3re6OR78u1Vc17LKEmrog9IO3sWGMDbdbUPF44r2AGm/IfdbfxNjbQkecsex2asmdNUPL3u8GtHBjG+60cvE3Nyk4/jUlbVTVEp9aRxNr3DG6MY3sDQB4KsJVygT3JufQdyEpSZtGhACbgO5X+xeys2I1DYIRYe1LIfZijBzceZ4AcT2XIrMNw99RPHDELvle1jR2uNs+wansBXqvYrZGHDYBFCLuNjNKR68r+Z5NGdm8PMkC0wXDoqaCOCFu7HE0MaNTYakniSbknmVWY7s7TVTOoqomyR59U45PjJ4MeM28NFeWs6/BFVRhzSPJAZOHZWSBm6yV07W+x1gHXBvJzxlIRzsD3nNUuJU7veBuOBB+S6BQzEix1H+XT8kYPALjPCpcrg0Q8hxVPk4niNFIRn6re7XuVnhuGiGLetqL9q3mJYO17gXZ55DgoFbhBlIjGQ4lI49Inl1GNwvDnSPLyPFXVZD1cbj2f2WsZhjYmhrRkAsrtzMI6d2eZ5K+k56rOUdJtdvtp4xzklPmGM+TlhGxq72ol3522N7RMaew+sSPj8VV7quijG7Lq//h2xAMrKiE/voWub2mFxy8pD5FcrIV7sHivouIUs17BsrWu/JIdx9/BxPghB63QQRIAIIIKABBBEosBoIkLoAIFEghIESF0RKAUgiQQgUq+Vwa7dcQOXarAqoq6cSNIcO/mCqz6OuLvkyu0mJPppWyREkDJ0fuvDiL9xy1ULH5XVrWmFlyB6zXZFvMFPz1/os27UtMjLHqpAAXfleOfaFU1O0IjMkoaWB4tvDOwtYbzePgvPnk0rn30enCCf8dmf2e6HDIySWpmdFvOd1TYw0+qCd1zy4ceQ81y/EKfqpZIyQTG97CRodxxbf4L1BUVp9DYWkgmNveDujULzLj1I6KaQOBze5zSfeDje4PHVbsc9T7PPzY9KtL5KyYo5jmOyyQ43I71a4BhfpVVHHY7hc3rCODL+tbtIyHeuxnO2dB2xzYYhiE7ftZgfRwf3cRyLwPvP5/dtzK6v1wVdS2LWtaA1rWhrWjIAAAAAcgFYRwDigD65GHX4JYYEHOAQDJYBnokvnRPeXFLZEgGQ26kxxBo7UpjLJErkBFqHXK5j0szWjY3mfkuizS2Jz5Li3SNi4klcAdDujstkVDJRzatf67rZkkkpm5S7jPiSblNlysQBNXS3FNhQD2BshiHpFDSzHWSCJzvzFg3vjdW6x/RE++EUd+DJB4NmkaPgFsFAAgkucBmVkMW6SKOF5jYX1D2mzhAwyBp5OePVB8VBKRsEFiodupH5toJ7c3Pgb8C+6lR7Zf8Acpp2du6HgfyEoTpZqrolU0W0dPLk2QX+6cj4gqybKDoQhA5dFdFdFdAGCiJRXSXFAOXRpF0EBznaHpDMtdFh1A9oL5Nyapydu2BdIyAaFwDSN83AOQB1GtfT9Uz7MkgDRznOLvzOcSSe1ec9iKZ7KuCWONzxHKwvIHstvZ1jo3InldeiKyo3Rlcg6WBOvcuOaSRpwQb6MltBL6UA1oO8HW3eId2rP1eGu32RSCwAuQOJ0H1WgrKKRjnzMNreJdyyUaGN0kge65JGZPYc/mvOm/5PTjFLro09Id+DcOrAGnyyPiFg8eqqON3UVzQYpXEMeRcMcAL3IzbrqFvYY/U7bWXIemRp3qZoF3OMhAAuT7I0Guq0RxrJSZlyy0psj4/0Yut11BIJozm1pcL2/BJo7xt3qds1hXoLs2EyuIzPPhb6Iuj7Dqik3nue5u/+4vdg09Z7dN75LoMdfDIQHgMeCLE+zfUWPBRu5IPS3qXv5/2Z1GE+Vw/7G5wOAtibv+0QCe9WSosMxUizX27CMr/RXDZgVvx5IzVxZmnFxdMU96R1ZOqV1oSTUtVyo41gCNR3VYGpDRzcQPIKtqsbaL7tz3aKrkl2WjCUukWr5FErqpsbHPe4Na0FznHQAZknwVFNisjvZG78Soc9OZL75Lr3BvnkdVylnS65O8fGk++DIbX9JkIcBSfake8QWsv2XzPl4rlNfir5nF77XcSTYWFyndpcMdS1MsLtGuu0nix2bD5G3gU5sns3NiFQ2CAZ+1I833I2Xze63kBxPiR3VPkzu1wU7jw5mwA1J4W7VqMH6N8SqQHMpnMadHTkReTXevbwXoHZLYekw9g6qMOlt607wHSuPGzvdH4W2C0tkIOC4b0E1DrekVUUfNsTHSHwLt0fBazC+hHD485XTzn8UnVt8BGAfiunIICHhWFxU0TIYGhkUYsxgJIAJJOZNzmSfFSnEAXOgSlExDMAcDmfDghKKPGoPSvVkLhFwia4t6ztlIz3fw+azOM0kMTAxrHHd9mOEbkbbaZCw8Sr/HcVip4nSzSCJgy3jmSeTW6uPYuM7R9KUj3OZSN6uP8A7jwDK/t5NHYqWX6OiYNVSAZxHsAIPmStHG4nVn9N/gvOp23qibmZ573FS6fpCqW++7zUci0d1qpIiftYZLc+rc8DyvZHTmL9zNun7pd/xfp5Lj9L0rTt1z71bQdLjTlLEHeClNizr0FZK3Wzhz0U2LEAdQR3rlNH0nUTsi10f5SR8leUm29E/wBmpI7HgH46qbIpHQmSA6FG8rKUuPwO9meJ38e6firWDE72tZw5tcD8iq2NJb3QTDKhpGvnkgpsijHYfhDI2BjGhrW5AAZf52rSUY9QNPDIdyjxNUljljjwehN2Rp6NoOl76qtbThpGXsuN+4q4nnb4qskcXO3Y277zoB8yeA7VynV0jrBurY685ADO+gGpWQxGFstYGbt6hv2TWkZtLm75AJyBIse6y6RhOFdX60hDpOz2W9jf1VDjMYbWRv5Tse49nV2JPgu201FX8sxZcqk6j0VTNlaj/tgdpez9Vlq+ujEm4x1yGgE8N8E3t2aDwXV8RxFkkMjWOs5zHNHDMi2vBc2dsY4va71LXuW74XTZUejlF+zV7JxF8IEvH2SOCvCJYBf24x8PqPkmsJiDGgHhyF0/WMfIbWIYNBz7SrTwr9o8S+v8loTbdS6+yPUYyy7WtsHOvuhxGZGoHPVMSSyO4kd2XyUHHtkRUWc1zo5Bob3YbZjeYe2xytoL3srfCcMkZExsr95zRYuFzfxOZ7yqqOVr8i8ZY4t8EJtKUoU4Gqum0TeOfeU42Jg4DyClYfZZ+QvgogwcBfuBKXuO4Md/KVe7wQL+zzVtleyn/ofo450pbH1NUYpqeB75G3je0AAlhza71iNDf+Zbbol2X9Aoh1rQ2omPWTaEt4Rx3H3W28XOWgrMVhiF5ZYox+N7R8ys7X9JOGxe1WMd2RXk/oBXSNRVHGbcnZuC8c0h1Q0auHmuUV3TTh7fYZPL3NDR/uIVTP01g/saB7vzOt/S0q1laOxVON08eb5Wt7ymYNpaR5s2oiJ5b4v5LkEfS/VHTCyR2GQ//Wp9Nt+2c2qMGlN9SIg7+toVdRbSdjjkDswQe43UWucBmTYWzJyAHMrNbPV1MBvRQzwfgcx4b5ZgeCb2xrevY6FjJXXbclsZ3TYizN4jvPgolNUFF2c16SZKOonLn4oDu5MibTSvYznZzbgntXLcQjYHERydYPvdW5nwOa62NjAc/Qnvd+OUtHfkAnmbJTgfZ0VKw83APP8AuJXJZYou4M4nHTvd7LST2C6sqXZask9imlPbuEDzK6xLstixFmTxwjlGGN/pZf4qvk6NMRk/a4gTfm+Z3wvZTvx/6yNtmPpOjTEJP3TW/nkYPqryi6Fq1/tSwM/i3vkral6Fze8lXc/hj+pctBhfRbHF/wColPdutR518DbKWk6CD+8qx/BH+rld0PQlSMIL5pX9n2YHyWipNj4me/Ke9/6BWtNgkbNA4973H6qN1v4J0FBS9FOHs9x7vzSu+llawbEUUfswtHaXOJ+at2UbBw8yU8I2jkp1kaSHFgsAFgzL8z/1QU4PZ94eaCjUvoUypkMg0jd5t/VRpppgMoXnsBj+r1ozEk7izyxP2a1m+jn1fWYgTaOjIF83STRacSGtcbla3CKoxss2AtcfaL5Glzj2kD4KxcxJEfYmOOh2iuSetUwf6jJ9xo/iJVJPSulqt+bdEYAs1pdcmwuXZK93OxR5YLm9l0lORyUUixihi4Mb/KE8I2cAPJVjLhLDzzXVZzm8ZZiMIy0KCye2pTnpjeaussSuhgmlHC/gEw+c8GOPknHVzOabOIs5qryx9llB+hp88nuxebkw51SdAxvxUg4m1NuxYclzeaP9RZQfohyUdU7WXd7svoodRssZP2kz3dhfJby3rK0di3IJp+Ku4NXJ5Ye2XUZFD/5c0d7ujYTzMbCfM3UqLYekbpG3+Rg+isTiLzwTTq9/YqPLD7JUWJj2apm6Rj4KRHhELdIwovpT+fwRde/7xVN2PotpZaMpWDRrR4J5jWjl8FRuldzKbcTzPmm+l8DR9mmbOwcQm6itj+8FmrJJAUvynVURtIun17PvBIOJM/wKlJCSZAuTzSL6EXDsVZyKadiw+4qszt5jzTL66Me83zVd6ROlFs7FjwaE07F38AFSS4vC3WRvmosm0lOP3gUa5sUjQOxWXsCaOISn3lmZNr6ce9fuUWTbWEaBx8E/N+yODWPqpD75TLpXHVx8yshJty3hGVFk22fwjHiU0TFo23ifNBYB22U33WoKdqQ1I9EWUGvm3LWCmNlBVPj9a1lt42W/LKo2ZoJ6qCdXO5JJq3KldjsQ94eaYftNCPeCx7j9mnSXxqH80kzO5rNSbXwj3lEk25hCjW37FI12+7miz5lYl+38fAFMu2/bwaVFv0ODdbvaj3Vz1+3h4NTMm28h0anPong6ObJDiFzGTbKc6AKK/aipPGyUxwdWMg5pJnbzC5DLjtSffKbdiE51kcmlizrzq1g94eaZkxWIe+PNcidLIdXu80gxuOrj5lNP2Dq8mPQj3x5qK/ainHvhcxNMTzRCkPJNC9izo79sqce9dR5NuYeAJ8FgxRlLbRlNMfYtmum27bwYVEk25dwYs+KIpQoSlRHJaSbaTHRoCiy7V1B4gKOKBGKDsU/h6HI3JtBUn31FkxKc6yOVh/p/YiGHFTqj6IplS6aU6vcfEpHVuOpJ8Sr0Yf2JQoFO4iNJnXUyIUy0v+n9iNuHdindGkzzaVKFKVo20CcFAq7pOkzQpCl+iLR+gIegqNwaTO+hoLReho03BpO6PiChYnhMcrCHC+SCC3ygmuTKpM5XieyVnHdcbXPFQxsx2/FGgvKc2uDakgxsyFnsdw8RPsggrQk2xKKoiQQXU1mHoIK8myqQ8zDk6MOQQXNyZahbcNSxhiJBRqZNC/8AS0tuGIIKNTFIWMNShhoRoJqYoUMNCUMOCJBRbFCxh4SxQBGgotk0KFCEoUIQQS2SK9CCMUQQQSyAzRhD0MIIJYB6IEfogRIJYFClCP0UIIKLAfo4RiBBBSQK6hJMCCCAT1KCCCkg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876800"/>
            <a:ext cx="2628900" cy="174307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29200" y="4457131"/>
            <a:ext cx="1371600" cy="762000"/>
          </a:xfrm>
          <a:prstGeom prst="cloudCallout">
            <a:avLst>
              <a:gd name="adj1" fmla="val -91480"/>
              <a:gd name="adj2" fmla="val 374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4" descr="data:image/jpeg;base64,/9j/4AAQSkZJRgABAQAAAQABAAD/2wCEAAkGBxATEBUREhQQFBIUFhgWEhgXDxYVFRQXFRcXGBUZGBgYHCggGBwlHhYWITEhJiosLi4uFx8zODMsNygtLi4BCgoKDg0OGxAQGywkICQsLSwsLCwsLCw0LCwsLCwsLCwsLCwtLCwsLCwsLCwsLCwsLCwsLCwsLCwsLCwsLCwsLP/AABEIAQsAvAMBEQACEQEDEQH/xAAbAAEAAgMBAQAAAAAAAAAAAAAAAwQFBgcCAf/EAEwQAAEDAgIFBgkJBAkEAwAAAAEAAgMEEQUSBiExQXFRYYGRobEHEyIyUmJyosEUFSNCgpKywuFTs9HwJDNDY3ODk8PSNDWj8RclZP/EABoBAQADAQEBAAAAAAAAAAAAAAABAgMEBQb/xAA+EQACAQIBBgwFAwQBBQEAAAAAAQIDETEEEiEycaEFE0FRYYGRscHR4fAUIiMzUhVCciRDYvHCNFOSorKC/9oADAMBAAIRAxEAPwDuKAIAgCAIAgCAIAgCAIAgCAIAgCAIAgCAIAgCAIAgCAID45wAuSAFEpKKu3ZEpN6EUZcTYNgLuwLzanClKOiKb3e+w6I5NJ46CP529T3/ANFj+rP8N/oX+E6d3qPnb1Pf/RR+rP8ADf6D4Tp3eo+dvU9/9E/Vn+G/0HwnTu9R87ep7/6J+rP8N/oPhOnd6j529T3/ANE/Vn+G/wBB8J07vUfO3qe/+ifqz/Df6D4Tp3eo+dvU9/8ARP1Z/hv9B8J07vUfO3qe/wDon6s/w3+g+E6d3qPnb1Pf/RP1Z/hv9B8J07vUfO3qe/8Aon6s/wAN/oPhOnd6j529T3/0T9Wf4b/QfCdO71Hzt6nv/on6s/w3+g+E6d3qPnb1Pf8A0T9Wf4b/AEHwnTu9R87ep7/6J+rP8N/oPhOnd6j529T3/wBE/Vn+G/0HwnTu9T0zFRvaRwN/4LSHC0XrRa2afIh5K+Rl2Gdrhdpv3joXo0q9OqrwdzmlCUXZki1KhAEAQHl7wASdgVZSUU5PBEpNuyMJVVJedezcP53r5vKcplXlpw5F75T0aVNQXSQLlsahLAJYBLAJYBLAJYBLAJYHiaRrWl7iA1oLnE7AALk9SlK+gXOfVfhAnc+0EUYaTZoe1z3u5NTXCxPJr4rrWTRS0sGYp9Jaxjc1TRShm98YJLecsJJA4lZulF6siLmwYXikFQzPC9rxv3FvtA6wsZQcXpJuXFWwCWASwCWB6jeQbg2KvCcqcs6OhlZJSVmZujqA9t942hfSZLlCrwvy8p51WnmOxOukzCAIChi0moN5dZ6P57F5nCdS0FBcvgdOTRu2zGLxbHaEsAlgEsAlgEsAlgEsAlgEsCCupRLE+J1wJGOYSNoDgQT2qVodwa3ohokaZ7pZjG+TzY8tyGt3nWB5R2cw36ytqtTOVkDa1hYGk6VQx0lVBVxWY58mWZo1CRhtnNuG3nLTtC6Kd5xcWDdrLnsAlgEsAlgEsCzh0lpByHUfgu3IJ5lZLn0GNeN4bDMr6A88IAgMZivnDh8V43CevHYdmTYMorzTpCAIAgCAIAgCAp4XikFQ0uheHta4tOoixHMdx3HerSg44guKoCA+OIAJJAA1knUAlgapjenVPFdsP0z+UG0Y4u+t0dYWsaLeIsadQipxGsaXkv8AKGcgWZFGDcgbhqvYbSetbu0I6CcDry4yD4gCAIAgJKfz2+0O9a0Pux2rvKVNR7DOr6Y80IAgMbinnDh8V4/CWvHYdeTYMpLzrHSEsAlgEsAlgEsAlgYrSqcx0U7gbHxbmg8hf5I/ErwXzIGieDOrLat0f1ZYzq9ZnlN7M/Wtqqui0jqC5rFSljOJMpoHzPuQ3YBtcSbNA4kq0Y3dgc9pvluLSuDniOBli4C+Rt75QG/2jtR1nZzagt3mwROBt2G6GUUQF4/Gu9KTyvd83sWTqSZF2Z+OJrRlaA0DYAAAOgKhB6UWJCWBq2Mac08EpiDZJXMNnltg0EbRc7SP5K0jSbVwk2Z7CsRjqImzRklruUWII1EEcoVHFp2BbUWBJB57faHetaC+rHau8pPVewza+kPOCAIDHYn5w4fFeTwhrrYdeT4Mp2Xn2OgWSwFksBZLAWSwFksBZLA17T8f/XTf5f76NWhrBYnP9A/+4wcZP3Mi2qapeWB2Gy57FChjmFtqYHwOJAdaxG1rgbtPPrGzkupi7O4uYnQfA5aWKVsuXM6S4yuuC0NAB5td9StN3DdzZbKlgLJYCyWASwOIaRUjoaqZj9RzucCfrNcSWuHLcHrvyLpi9BdaUdG8HVBJFR3kBHjJDI0HUQ0ta0EjdfLfgQsamllW9JtNlSxB7g89vtDvWlFfUjtXeUnqvYZpfRHnhAEBj8SHlDgvK4Q11sOrJ8GU7LgN7nP67T97KxzMjPk7Hlj7g+MIacrng3sNhIFtnZooaC6joOg2WZS58sguLILiyC4sguYfTGLNQVA5Iy77lnfBWjiSnpObaA/9xg/zP3Mi0ngXlgdhssTO5y/TbSGrFZJCyWSNkZaGhjiwm7WuJcRrN78LWWsYqxpFKxsHg9x+WobJFMczospD7a3NdcWdbeLbd9+ZVnGxWSsbhZUK3FkFxZBc4xWaWVssnjRNJGL3Y1jsrWjcLDU7pvdbqKNc1HUcCnZVUsM8jI3PLd7AbOaS1xbfZraVi9DsjN8xlrKCLiyC57hHlN4jvWlH7kdq7ys38r2GZX0BwBAEBQxDzhwXl5frLYdNDBlSy4Tc1yq0Jo5Kk1Dg+7jmczMBG520ki19Z1kXsVbOdrE5zsa5VeEeQTnxccbqcG2u/jHt9IG9hfaBZWzCyhoOhU8zXsbI03a9oc08ocLg9RWdihJZALIBZAV8Sp/GQSx+nG9v3mkfFSsQcj8H+vEaf/M/cyLSWBrPA7JZZGRh8a0YpKlwfKw5wLZmuLSRuBtqPSFZOxKbWBZwfBYKZhZCzKHG7iSXOcRsuT3bNahu4bviX7KCBZAY/HcMNRCY2yywuvcOY4jocARmbzKVoJRokfg1nzWdNCGcoa4ut7JsO1Xzy+edCwygZBCyFl8rBYX2neSeckk9Ko9JmWbKALID3CPKbxHetKP3I7V3lZ6rMuveOEIAgKNf5w4LzcuXzLYdNHBlVcVjYWSwOY1Xg4qPHFsb4hAT5LnE5mt5C22sjZt18ytc04w6LSQMggZHmAZExrcziBqYALk7BsVbXM7ktPOx7czHMe3la4OHWEsCRLAJYH0JYHKNBaS2Klo/sfHdGUmP8ys8DWb+U6sq2MglgEsCtW18MIvLJHGDszvDb8LnWlgtJVp9IqJ5ytqICTsHjGgnhfalibPmMmliAlgEsAlgEsD3F5w4jvV6S+pHau8rPVZlV7hxBAEBSrto4Lzst1lsOijgytZcZsLIBZAcw8KeIPM7Ke5EbWB5G5znFwueWwGriVKNaa5TGeD7EnxVrGAnJMcj27ibHIeINtfISjJmtFzsVlBiLIBZAYjDtH44aqeqaSXT21WFmb32O/M4A9CE30WMvZCBZAYXS7GvklK6UWLyQyIHYXm5ueUAAnotvSxMVd2MPg2hLHDx9cXz1D9bg55DWX+rqIuR1DcFJLnzYFrFNAqGVpDGmF+5zCSOlpNiOo86gKbR50T0bqqR5Dqhr4LECPK7buIufI6NqkSknyG1WUFRZALIBZAeoh5Q4jvV6WvHaistVmUXtHGEAQFOt2jgvPyzWRvRwK9lyGwsgFkBq2mmifywNkjc1kzBlGa+V7b3yuI1ixJIOvadXIsWjPNKGiWghp5WzzvY57L5GsvlBIIzFxAJ1HULIWlO+hG8WQzFkAsgOS6T6YVvyqVkchiZFI5jWtAucji3M4kXJNr8nehtGCtpNy0B0gkq4XiWxkiIBcBYPDgcpsNQOo3tzcqGc45rNoshU0fwqlzYad4Fw2a9txOUlo90oaU8WbjRVTJY2SsN2PaHNPMfihmT2QCyAWQCyAWQCyA9RDyhxHer0tdbUVlqsyS9g5AgCAqVm0cFw5XrI3pYFey5LGoslgLJYCyWAcQBc2AGsk7AEsDUa7TCR5LaCmkqbXBkyuENx6JHndY5rqC+b+TsV8E0yn+UNp66HxLpDaN2R7BmOwEPJuCdWYHaRxDoZMoq14szWjGksVYJA1rmPjNnNdr1EnK4EcDq3HoJkrKLiQYzoVR1Mpmf4xj3WzljwA62q5BB184slgptaDLYPhEFNH4uFuVt7nWS5x5XE7SliG28S7ZLEGI0swj5VSSQi2ewdH7bdYF919bb+sliYys7nL8B0nqqEuhLbtBOaKQEFjt+Xe2/SO9VubygpaTLT+E2o+rDA32i93cWpcqqXSb/AKOYhJUUzJpIzE917t17ASA4X12I1i/Lv2qyMmrOxkrJYgWSwFksBZLA9RjyhxHer01862orLBmRXrHKEAQFWr2jguLKtZG1LAgXNY1CWASwCWBr2N/0iqjoCbR+LNRUgGxkY1wYyO/I5xJPMy29QWWhXM/HG1oDWgNaBYACwAGwADYpKlTGMLjqYXQyAEOHkm2tjvqubyEKLBO2lHPfBQ0iqnDvOEdjr3h4zcdfeqx5Targjp6vYxCWASwCWBVrcNgm/rYopLbM8bXW4XCiwTtgQUuBUcZzR09O1w2EQtBHTa6WJcm8WZFSQEsAlgEsAlgeo9o4hWp662lZYMvr1DmCAICtVbRwXHlOsjWngQ2XOaCyAWQCyA0zS6V1JWwYiAXRFnyeoA2hpcXNPWb8WAb1SWh3NYfMnHrNqo6+GVgkjkY9h13Dhbp5DzFXM3o0MwGOaVsB+TUZbPVyeSwNOZkZO1z3DV5O23Nrsqt8iLKHK8DXpdBK2nlZLRTjNlAe5zsrg6wz31EOYSL2Pba6rmPkNONi1aSOgYbHM2Joncx8oHluYzK0m+4cLcdthsWhi7chZshAsgFkAsgFkAsgFkAsgFkAsgPTBrHEK0NZbSJYMur0jnCAICvUbVyZQtKNaeBFZYWLiyWAslgLJYENXSslY6ORocx4s5p2EJYm5oFX4K2GS8dQWxk7HQh7hzBwcL9I61nxRsq7tpRtmjujVPRttECXnz5Ha3u5uYcwV1FLAylNyxMzZTYqLJYEdRM1jHPeQ1jQXOJ2AAXJKWJNLdiuL1YMtFHFFT/2Zlt4yUD61nXAB4DiVT5ngaWhHRLEyGhukUtQZYKlgjqYCM4AsHAm17XNiDt3G4I2pF30MicUrNYMuaa4m+moZZY9T/Jaw+iXuDc3QCSOeymWhXIgs6SRx6l0grI3+MbUT5t+aVzweLXEg9KxzmdThF8h2fRXFjVUkc5Aa51w8DZmY4tNuY2v0reOlXOSazXYy1lNioslgLJYCyWB9YNY4hWgvmW0iWBcXoGAQBAQT7VzV8UaQI7LAuLIBZALIBZALIBZALIBZAanprO18tJQE2bUygza9scdjk+06w+yqyxS5zSGDlzG1taAAAAANQAFgANgCsZmp6NsE2I1lYy3irMgY4bJHMDfGEcoBa0X3qsVdtmktEVHrNkxGhjnidDK3NG8WcO0EHcQQCDyhWauUTad0cXq9GHurpKSkzzNY7KXkWaw2GbO4ahlNxymxsFzZmmyOtVPlvI7FgWFtpqeOnbrDG2J9JxJLndLiT0rpSsrHLKWc7l+yFRZALIBZAfWDWOKtDWRDwLS7jEIAgIZtq562JeBHZZFxZALIBZAan4Rscnpadhgs10j8hflByWaTYA6rm2/kKzqycVoNaUVJ6TCeDjSirnqHU8zjK3IXhxaA5haRtIAuDe2vfZUpTbdmXrU4xV0dHstznFkAsgONeEuvLsSOUkGBsbGkG1nD6S45CC/b6q5ar+Y7KK+TaepNK8UqosmSR8eyQwwPBkG8Oe2+W+/LlU582RxcIvzMhgHhCdC5sE0EMUDbNtG17DEOUtcTm5TsO06ypjVs7NFZUb6UzqYXQcwsgFkAsgFkAsgFkB9aNYUxxRDwLK7DIIAgIpVjVWkvE8WWViwslgLJYCyWBBW0UUrDHKxkjDta5oI1bNqON8SU2tKI8OwuCBpbDFHGDrOVoF+J2npUKKWAcm8S3ZTYgWSwFksDi1NhvyzG5YpL5DUTGTXY5InO8npytb0rkUc6pZnY5ZlJNcyOzQwtY0MY0Na0Wa0AAADYABsXXY4zQ/C/QRmmjqLASNkDL73Mc1xLeexaCOTXyrCvH5bnRk7edY3TCY3Np4Wu84RMDuIYAe1bJaDBvSW7KbECyWAslgLJYCyWAslgfWjWpitKIeBOuozCAICORZVMS0TzZULEdQ/KxzvRaT1C6pOWbFy5kWgs6Sjzs0d1dMTcySX9sjsGoL5p5RVbu5PtZ9GsnpJWUV2EjMUnGyR/Sb96ssrrrCT97SrySi/2osxaQVA2lruLP8AjZbR4RrLGz6vKxjLg+i8Lrr8y9T6TD68ZHO037D/ABXVDhRfvj2HNPgx/sl2mWpMQik8xwJ5Dqd1Fd9LKKdXUZw1aFSlrot2W5iLIDmeklJLh+JjEmMdJTvJMuX6heMrweS58oE6r6tS5ppwnnrA6YNThmcpnJPCThoZmD5SbeaIXB3C5s3tVuPhbEpxEzHU0FVitRHNNEYaCF2eNjvOmduJ5RynZa4F7kqEpVHdqyRLapppO7Z0A8pW5gY2qxyBmoEvPI3X27Fx1Mvow5b7PPA66eRVp8ltpjJtJn/UY0e0Se6y458KS/bHt9o7IcGL90uwpyY7UH6wHBjfiCueWX13y22L/Z0RyCguS/WV34lOdsknQ63csXlVZ4yfvYarJaKwijNaMVb3F7HOc4AAi5uRrsdZ6F6XBtac3KMnfaedwjRhBRlFWNgsvVPMDRrUrEMmW5mEAQHh6pNEo+WVLFiriX9RL/hv/CVjlP2Z/wAX3GtD7sdq7zQ18qfThAEAQBSDMYdj8jPJku9nvDp39PWvQyfhCcNE9K3+vX2nn1+D4T0w0Pd6G0UtSyRuZhBHaOYjcV7dOpCpHOg7o8apTlTlmyVmSkLSxQqR4TTNdnbBAHekIWB3WBdRmonOfOQYpjEcXk+c/wBEHZ7R3d65MpyyFHRjLm8+Y6cnySdbTgufyNWrcQllPlu1bmjU0dG/pXh1spqVtZ6ObkPbo5NTpaq08/KVVzm4QBAEBnNEj9K/2PzBepwV9yS6PE83hP7cdvgbVZe5Y8UAKUtJDJFqVCAID4QoauDzZUsSY6vfeOpHIwjrjJ+K5sp+zU/i+46KC+rT2rvNJXyx9MEBIyRo2saelwPY5aRlFYxT7fMpKEnhJrs8iYPgO1srfZeHDqcB3rRSoPFSWxp96XeZONdYNPamu5+B6+Rsd/VysceR30bui+o9atxEZfbmn0P5Xv0PtI4+UfuQa6VpW7TuK00LmHK4Fp5CLf8AtYThKDtJWZvCpGavF3JKKrfE7Mw2O8bnDkIV6NadGWdD/ZStRhVjmy/0bxQVbZYxI3ftHIRtC+moVVWgpx5T5utSdKbhIw+PY2WkxRecNT3cnMOfnXnZdlzg3Tp48r5uhe/TvyLIlNcZUw5Fz7TWCV4p7SVixT0cjxcDyd7iQ1o+0dS1p0KlRXS0c70LtZjUr04OzenmWl9hIaeFvnS5jyRsLvedYK/FUY6079EVfe7IpxtWWrC38nbcrkbnxfVY887pB3NaO9UcqSwi3tfkvEuo1XjJdS834EDjzAdfxWTd+Q1StynxQSZrRI/Tn/DP4mL0uCvvtf4vvR53Cf2Vt8GbRSSZmNdvI18dhXvx0q54klZ2JmhXiirPSsQEAQBARyOsW85t7pPwUMGEqZbiuHo5R1wsPxXBlEvpVuhf8Ud1CPz0vfKzVF8yfQhASskaNrGn7TwfxLSM4rGKfW/MzlCTwk11LyJg+A7WSt9mQO7HN+K0UqDxi1safevEzca6wkntVu5+ANNE7zJW35JGlnva29oU8TSlqTWyStv0ojjqkdeHWtO7Qz48yxgNeLsOwO8ph9kjvaUlxtJZs1o5npXU/JkpUqrzoPTzrQ+v1RXfbaL8DtHTvWMs3GPvzNotrRI2XQ5/kyN3AtP3gR+UL2eB5aJx6U+3/R5HCsfmjLauz/ZrLnlxJO0kk8TrXiNubvznrpKEbcxKx7W67BzucXaOj63Tq5itFKMOS76cF1cvXo6GUcZT5bLf28nVp6SYwTSWe82budI4Nb9m/wCULV061b55vRzydl1eiMlUo0vlgtPMld9fqPEwN86RzjyMj1feeR3KOLoR1pt/xXi7dxPGVpasEtr8Fc8OfDuZIfalHcG/FVcqKwi3ta8F4l1Gs8ZLqXqQPI3C3SSspNPBWNIprFnlVLGX0VP9I4tcO4/BejwX/wBR1PwODhJfQ60bDg8o8QD672/+VzV79F3hfb3niVVafZ3GSWxkEAQBAEBVqXfSxN53O6mEfnUPElYGvySasQP94we4xq8vKH9OvtXcj0aC+pR6+9mvr5490KQTMlYNsbT9t4+K0jOCxhfrfmZOE+SW5eRKJYDtjePZmv2OatM+g8YNbJeaKZldYTT2ryYMUJ82RzTySR/mZfuTMoy1ZtfyXir9wz60daKex+Dt3nnJIwEg3YdpaQ9h4jWOvWozatJXWr0aV18naM6lUdnofTofVy9hA8g7Bbm3dCxk09K0GyTWh6TY9DR/Wn2PzL2eB1rvZ4nk8KvU6/A1tzbEjkJC8ZqzaPWT+W5IyXL5oF+Ui56AdQ7TwV4zUNVaed+Cw73sKSg5az0cy8X7W0mdSyE5pHBt98j/ACj9nW49S0dGpJ51R2/k9PZjuM1WpxWbTV/4rR24bx4unG18j/ZjDR1uN+xM3J44yb2K3f5DOrywiltd+7zPLpIdzJOmYdwYquVHki+uXkiyjW5ZLs9SF5buBH2r/BZycXgrddzWKksWeFQsZPRt1qlnPmHuk/Bd/BrtlMem/ccXCCvk76u8y2HzZaGZ37N9S77ssj17uTv6b2y72eLXX1Fsj3I2FdRzhAEAQBAYmpm/p8EfLT1LzxbJStH43dSo9ZdfgXS+RvpXia/HJePED/8ApA6ngfBeNlEr0az/AMl3pHqUV9Wj/HwZi14p7AClB9BOyZg2xtPF7/gVqp01jDe/MycJv9+5eRJ4+HfD1TOHeCr8ZR5af/s/G5Ti63JPtivCx8IgOwys4ta8dYsexRag8HJbbPusxeusUn2rzPIhcDeNwd7DiHfdNndihU5J3pu+x6ezQyXUi1aorbcO3SiFzr7QL8Ldiyk744msY2weg2bQ4eTJxb3Fe5wPqz2o8fhXWjsNcqhaR45HO7yvFqq1SS6X3nrU3enF9C7j7C917MBB9UXd17R0WVoSle1NaejHt8rETjG16j7cOzzuexSj672N5Rcvd1Nv2kKeJS15Jb3uvvZXjm9SLe5b/BHq1OP2z+AawfmKt/Tr8n2LzI/qH+K7X5HwzQ7ondM38GqOMo8kH/5ehKhW5Zr/AMfUgkc3c0j7d/gspODwVuu/gaRUli79XqeFQuX8BNqmPie1pC68g0ZTDb4M5ctV6EvfKi7SjPh9ezkdVt62k/mXu5P81KoumSPGraKkH0RNpppc7Gv9Jod1i67UcbJVICAIAgNfdJfGGt9Cicf9Sdg/21lf6vV4mv8Ab6/AwFC+8FYfSqb9biV4lV/09X+fietSX1qf8fAqLyT1D6Lb++ylW5SHfkJmzsH9kw8Xv+DgtVUgv2Lrb80ZOnN/vfYvJnv5THvhj6HyD8yvx1Plprtl5leKqclR9kfI+F8J+pI3hIHDqc34qM6g/wBrWx3714k5tZfuT2q3c/AjdE36rweZzcp+Le1UcIPVl26PNbyynJa0ezT5PceH33/x7d6rLO/d76y0c39ptGhw+jkPrDuC9zgf7ctvgePwr9yOzxNdxAfTSf4j/wARXjV9Faf8n3s9ahppR2LuPDQ4iw1N4hreknUSoWfJWWHYg8yLu8e1npsUY85/Qxhd2uyjvUqFNa0uxX3uy7yHOo9WPa7d1z34yAfUldxlDexrfirZ1BYRb2u3ciubXf7ktiv3sGeL9j/5npxlH/t/+zJVOr+e5EMjmHY0j7dx3LOTg8Fbr9DSKmsXfq9SNZly3hLrTxe23tNviunJHavDajDKlejPYzJYBrixBn99P7wI+C93I/7q/wAmeJlP9t/4oy2iM+fD6V51kwRX45Gg9t1209RbDlqq02uky6uUCAIAgNVopM2OVHqUkTOt5f8AmWKf1XsNn9pbTA4LJeknPpTtPWCV4MpXyWb55I9mCtlEVzRZ5XmnoH1tt9zwNvgVZW5SHfkJ21DRsii+1ncfxW7FoqsVhCPXd+PgZOlJ4zfVZeB6+Wj9lB/pn/krfEf4Q7PUr8P/AJy7fQ8mdh2xMHsve3vJCjjIPGC6m14stxc1hN9aT7kjw7xZ2Z28bOHWLdyp9N4XXY/LuLLjFjZ7vPvIyOcH+edUasXTvyG16Hj6J/t/lavf4H+1L+XgjxOFPurZ4s17FhaeT2z2m68jK1avPaepkrvQjsK4bfaQOJJPZdY5t9Mn76rmudbVRIPFDb4x3DKwdfldyuuKWN32LzK/VeFl2vyPYniGyIH2pXnuIVuMpL+32yfhYrxdV/v7EvG4+Us/Yx/ek/5px0P+2u2XmOKn+b7I+RFI9h2NLTzPuOoi/aqSlTeEbdfmvEvGM1jK/V5eREsjQnoD9NH/AIjPxBa0Puw/ku9GVf7Utj7jKaKuvPiDP71xHS+UH4L38if1aq6fFniZWvp030eCJvBlPnwqnO8B7fuyPA7AF2ZO700c2UK1Rm0rYxCAIAgNEwOa+MYm/wBGOMcMrGj8pXLB/Vm9h0yX04IxeBH+hvH98z927+C8CTtktv8AJf8Ayz2or+o//L70SriOwIAgF0uAgCAIDbtEB9A7/EP4Wr6HghfRf8vBHg8KfeWzxZgMdH9Jk9rvAXk5d/1E9vgj1cif0I++UoLkOkIAgCAIAgJaU/SM9pveFpS+5Hau8pV1JbH3F/RKS2I1beV0p+7Nb8y9zIn/AFNRbd0vU8XKl9CD2dx58EEt6B0f7KZ7PdY7vcV2ZI/p2fOcuU69+dG8LqOcIAgCA5jotUXqsZl5PGW4NdOG9jQuBStxstvidzj9tbPA+4JG40jrAn6fcCdkerZxK8aUZSyeyV/m/wCJ6kZRVfS7fL4mWiwghued7IGeu4Bx4An9eZXpcHytnVWoLpx9+7FamXxvm0lnM+PxfDItTWyTu5cur3rDqC6UshpYJyfvnsuw538ZUxeb76Lsrv0zjGqOliA3XcO4N+Kl5dTjohTW7yI+Dm9ao/fWSx6RVLtlCHDmhee3Kr/E1Jf2dz8iroQj/d3+p6OM/tcNc3naxw72DvVHOD16HYvREqE/21t/qR/OuGONnMqITzi/Zd3cs5RyF60ZR99ZopZYsGpe+ongpKOUgQ1TCTsa8WceANj2KqyGhU+1V7fa7i3xtaH3KfZ7ZtOEUPiYsl7m5JNraz/IXsZJk/EU8y9zy8pr8dUz7WMZX6PukmfIXta1xBGok6mgG+wDWCuGvwbKrWlNysnbuR2UeEFSpKCjdrzKklJh0X9bO0nePGi/3W61X4LI6eic79fkT8ZlU9SNurzK0mO4UzzWOk4Rk/vCFGfkEMI36vMZuWTxlbr8inLphTDzKSM+0WN7mlUeWZOtWkuuy8GXWS13rVHv8yIaXxHbRwHg8D/bVfiqLxpR3eRb4aqsKst/mSNx/D3+fTyx87HAgdo7kcsjnrU2tn+/AnNyqOE09v8ArxJ2QUcv9RUtDtzZRkJPICQOwFUeRUZ/aqaeaXtdzLLK60Puw6178Ty7DJmPaHMd5wsQLg6xvC53klanUipReKw08p0LKqNSDalyPHQQ6OzWxaUenJUN95zvyrvyWVsrl0uXffwODKFfJY9Cj3DwTS2dWxehOHfeL2/7a9DJXrLpOLKFqvoOhLrOYIAgCA5BoLLmpsUm/aNZb7ZmJ/GF5V70ar6PM9Jr6tNdPkRUWIzxAiKR7M1rhp2nd08F5sK06eiLtc9CdKE9MlexkqTRyuqDnc1wv9eZxB7buPUtoZJXqu7XW/dzGWVUaasuxe7F6XCcNpf+sqml42xtNj91l3njqXXHIaMPuSv0YepzPK6s/txt77CD/wCQMOgOWkpXvdsBytjzcmvynnpC3jVo09FOPvvMZUqs9M5e+4tR6S45NrgoGRg75cw/G5l+pacbWlhHt9oz4uksZe95YDNI3a81Azm1/wACrf1HQR9DpPhfpGzWWUM49EGxPWWBR/ULmY+g+dE1LpoyN7Y6+mko5Hea8tzxOtyPaNW0coG8qVXSdpqwdFtXg7m4U87HtD2Oa9jhdrmuDmkcxGoroTT0owatiUcdraOOP+luhEfJJY5iPRbrLjwCpV4vN+e1ukvTz7/Je/Qc/qtMKV7yyhw1s5G8046CGMaTbjZcLdG/yU0+r0OtRqpXnNrrJIKzGjrZhlE0c8AafelCvFVOSmuz1Ktw5Zvt9C/FiWON87DaYj1Hsb/uuWilWX7EUcaT/cyKp0qc3/rcJla0bXCMSN6ywAfeVJTi/uU91y0Yv9lTwK8WJYDU7Hvpnn0szAOk5ox1rF0clqYfK/fUaqrlMOn32k02hr3Nz000M7Dss4C/Aglp6wsJ8HSteDTXv3yG0MvjhNNGPZW19GchMsY3NcMzD7N7j7qwVSvk7tpXQ8Pew2dOjX06H794njRyoIroXk3LpNZ5TJdp/EoyaX14yfP3/wCycoj9GSXN3F3wbyZcUxCLldIf9Odzfzr1sndqk17xPMrr6cX7wOmLtOQIAgK2JS5YZHejG89TSVD0IlYnKvBjiNGynqYaqSNgkyanvy5m5SDlO8jm16wvPydwcJRnyndXU89ShyF6q04w6luKGn8Y/wDaOu1v3nXeeFgOdIzoUftx6/V6Q4Vav3JdXvQYxtTjmJ+b4xkJ3tvBDY+t50g6XJevVww7BajT29pncF8FULbOqpXSHeyPyGcC7zncRlWsMjitZmU8qb1UbxhmDU1OLQRRx8pa0ZjxdtPSV1RhGOCOeU5SxZeVioQBAUcawmGqhdDM27XbD9ZrtzmncR/OpVnBTVmWjJxd0cXxbR3EqB7ms+UeLJ1SQGQNeNxdkPknmPRfavNlSqU3ZX6j0I1ITWm3WS6K6I1NbUB87ZmwjXLI/MHPA2NaXa3E8u4X32BmlRlOV5YEVKsYR0YnaaChihjEUTGxsbsa0WHHnPPtK9KMVFWR57bbuywpICAIDDYxorRVNzLCwuP12jJJ95tieBuFnOlCeKNI1ZRwZo2I+Dmqp3GXD5339Ev8VIbbs7bNfwNguWWSyhpps6I5RGWiaKEenVbCTT4hA2Zv1myR+Lktyg2yuHIba+VZuvJfJVV9pfiYv5qbtsM3o7JhE07JYpnxPa4O8TK4NOYaxlJ87Xr1E7Nyilk+TuopxbVuQtUr1lBxkr9JitB6lpx6oLSC2V1SGkG4IMucEHeDlur0H9d9feZ1l9FdXcdbXoHEEAQEFdT+MifHszsc2/JmBHxUNXViU7O5yXD/AAWVjnWmkgjYNpaXSOPAWA6z0Lz45HLlZ2yyqPIje8C0FoaazhH42QfXls8g+q22VvEC/Ouunk8IHPOvORsy2MQgCAIAgCAIAgCAIAgCAIAgCAp4nhcFQzxc8bJG7g4XtztO1p5wqyipKzRaMnF3Rz7HvBWDd1JJb+7luR0PAv0EHiuSpkn4s6YZV+SK+gGiFbBXtlni8WyNr/KzscHFwygDKSd5PQooUZxneSJrVYShZM6qu44w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339676">
            <a:off x="574497" y="5482629"/>
            <a:ext cx="1612824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Write it!</a:t>
            </a:r>
          </a:p>
          <a:p>
            <a:pPr algn="ctr"/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205207">
            <a:off x="6494114" y="5363616"/>
            <a:ext cx="1612824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Say it!</a:t>
            </a:r>
          </a:p>
          <a:p>
            <a:pPr algn="ctr"/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1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Vocabulary Cards </a:t>
            </a:r>
            <a:br>
              <a:rPr lang="en-US" sz="4000" cap="none" dirty="0" smtClean="0"/>
            </a:br>
            <a:endParaRPr lang="en-US" sz="40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949541"/>
              </p:ext>
            </p:extLst>
          </p:nvPr>
        </p:nvGraphicFramePr>
        <p:xfrm>
          <a:off x="533400" y="1295400"/>
          <a:ext cx="7239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Abiotic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Nonliving things 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the environment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Sentence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air, and water are abiotic factors that impact animals.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 descr="data:image/jpeg;base64,/9j/4AAQSkZJRgABAQAAAQABAAD/2wCEAAkGBwgHBhUIBxQVFhQWFyEZGRYXDSAfHxodHR0iIBsaHx4jKCghGCUlIiIiIT0tKCkuLi4uHCszODMuNyotMysBCgoKDg0OGxAQGywkICYtLDgtKzcyLyw2MDcyNzAsLC83LTA3LDcsMCs4NSwtNy0yMjI4LjguLzEsMDQtMDA0LP/AABEIALYBFQMBEQACEQEDEQH/xAAbAAEAAgMBAQAAAAAAAAAAAAAABQcDBAYCAf/EAEsQAAECBAEEDggDBgILAAAAAAABAgMEBREhBhIxQQcTFhczUVNUYXGRk7HSFCIyNoGUstFCc3QVIyRigqFy8CU0NTdDY5KiwcLh/8QAHAEBAAIDAQEBAAAAAAAAAAAAAAMEAgUGBwEI/8QAQBEAAQICBAkKBgICAAcAAAAAAAECAwQFETFREhUhQVKRocHRBhMUFjJTYXGBsSIzNHKC8ELhI/E1YpKissLi/9oADAMBAAIRAxEAPwDocjMk8nZrJKVmJmUl3PdAYrnOl2qqqrUuqrbFTzSkaRm2TcVrYrkRHLUla3lxjG4KZCZ3GZMcylvlW/Yp40ne9drUywG3DcZkxzKW+Vb9hjSd712tRgNuG4zJjmUt8q37DGk73rtajAbcNxmTHMpb5Vv2GNJ3vXa1GA24bjMmOZS3yrfsMaTveu1qMBtw3GZMcylvlW/YY0ne9drUYDbhuMyY5lLfKt+wxpO967WowG3DcZkxzKW+Vb9hjSd712tRgNuG4zJjmUt8q37DGk73rtajAbcNxmTHMpb5Vv2GNJ3vXa1GA240q3knkvK0aNH9Elm5sJy53o7UtZq43tgTS1Izr4zG865a1TJWt58VjarCvJOFkh6GzbfQs7NS93w73tjfE9yYkpgpXg7DzeK6k+cdVzlVa5nG/K0rJucarpOFLPRMFVjWOt120ErIMu/so1dRWiTc/CWqI56edae5n3PUXm0HuUM+iwdFNRHjGb7x2tRueovNoPcoOiwdFNQxjN947Wo3PUXm0HuUHRYOimoYxm+8drUbnqLzaD3KDosHRTUMYzfeO1qNz1F5tB7lB0WDopqGMZvvHa1G56i82g9yg6LB0U1DGM33jtajc9RebQe5QdFg6KahjGb7x2tRueovNoPcoOiwdFNQxjN947Wo3PUXm0HuUHRYOimoYxm+8drUbnqLzaD3KDosHRTUMYzfeO1qNz1F5tB7lB0WDopqGMZvvHa1G56i82g9yg6LB0U1DGM33jtajc9RebQe5QdFg6KahjGb7x2tRueovNoPcoOiwdFNQxjN947Wo3PUXm0HuUHRYOimoYxm+8drUbnqLzaD3KDosHRTUMYzfeO1qNz1F5tB7lB0WDopqGMZvvHa1G56i82g9yg6LB0U1DGM33jtajc9RebQe5QdFg6KahjGb7x2tRueovNoPcoOiwdFNQxjN947WpwmyZT5KQiwEkobGZyOvmsRL2zbXsaqkobGK3BREt3HS8n5iLGSJzjlWqq1a7y9cg/cqT/Tw/pQ8UpT62L9zvc7FnZQnSgZgAAAAAAAAAAAAAicrJlJTJeZmHJnZsB62vp9VcC3IMw5qG2uqtye5i5akU4mXlIUGA2EqNXNaiXzExslrn6IaxEREPIHxXOcrq1yqZmsaz2EROpDJERCNVVbT0fT4AAAAAAAAAAAAAAAACMyhq8OiUp07ETOVMGt43LoTo4/gQTEZIMNXqXJGUdNRkhItV6+Bz6UbKesMSanZtYF0ukOFeyIvHZyeK9ZT5iZi/E5+D4IbXplHyy4EODh+Lqt6LuJ3J+TqslAdCq0ZsbH1HI1b2/mXXq49eKluXZFYipEdXcayejS0VyOgMVt6Zq/D99EJCWmYE0zbJZ7Xoi2u1yKl00pgTNe1yVtWsqxIT4a1PRUXxyCHNS8WYdLw3tV7bZzUcl230XTUEe1VVqLlQOhPa1Hqi1LYt5glatT5uVdNy8Viw2KqOfnWRFTTdVMGxobmq5FyISRJSNDekNzVwlsQzSs3LTkLbZR7Xt42vRU/sZse16VtWsjiQokJcF7VRfHIZzIjK62WeFl+p/i001K2t9dx1nJnsxPx3l2ZB+5Un+nh/Sh4jSn1sX7ne527OyhOlAzAAAAAAAAAAAAABzGyM+OmSr5eWVudFeyFZye0170R7ei7b48WjGxveTUukekoTVSvLXqsKk/G5mXe+uqpFOQdMVeCvrwYcROOHHzV+DXJb/v+x7lhRW2tRfJdy8TzBIcs6x6t80rTWmX/tH7W2tP4uDHZ1Qc9L8X7vO8LDnqu01U9K/as+dEwuw9q+uD/wCVR6h1qmRMNuYi8Tn5q9VnWW/RqPqTENf5J7Hx0lMJ/BV8svtWb6Ki6CYqn0AAAAAAAAAAAAAAGhWqVL1mnOkpq6ItlumlFTQqf51kUaC2KzAcWZSafKxUistOYZkvlLJy20SE76rcGtVFTD+9sOsoJKTDG1NiG6WlJCK/CiwMq2rkXhWbmSleqExPxKPXG2jw0vnI22cmF72w1ot0wVFJZWYiOesKL2kK9JSEFkNszLL8Ds137dmNbYs/2BE/OX6GGFF/KXz3IS8pPqW/anup7oH+8Gc/wp/6iB9XE8uB8nf+FwPNd5ymQ1FWuzCwptV9HhLnqxHWznOwROi6Jp04dJQkoHPLU7spmN3TE70RqOhp8bsiLcif7OkyUgMpuWk3TZO6QkYjkZe9l9W2K44Zyp43Lsq3m5l8Ntn+jUUk9Y9HwY0TK6uqvXwQ7c2hzhXWyzwsv1P8WmmpW1vruOs5M9mJ+O8uzIP3Kk/08P6UPEaU+ti/c73O3Z2UJ0oGYAAAAAAAAAAAAAOI2QajBh1OUp0ZyNRVdFXOeiI5WpmsbZfaxfndCsQ7vkJLNdNPjvVPhSpLLVNDyie9JNWMRVVVSuquy1bNRpHrZ5uADxEhw4vCIi9aXPitRbTJrlbYtRoLQqaifuYaQ/y3Kyy8fqqiX6dOBD0eHmSryyexZ6dH/k7C86ne9eTwPiUuPC/1aZjJbQ17mvTpurkz1+LsOrAcy5Oy5ff+9p9WaY7tw2+aVtXYtSatuU9Q2VeHFTPdBey9l/duY62t17uRy21WRF40CJGRbUVNXE+OWWc1akci+aKld1iKieNa+SkiTlQAAAAAAAAAAHO5TrXZabhT9GTbGMRUiQb+1fXbXxYYp03UpTXPNcj4eVEtQ21HdDex8KY+FVqqdd+6l1Ee/LSee3a5aRjLE4lRbdOhLkSz71yNhrWWkoWCmV8duD6cTayYpFRbU4tbreakWImajG/hTD7ImvRpM5aBEw1ixbVzEFIzkBYLZaWrwW5a71OfydnqnkltlOnJaI9FdnNVjcNFlVFtii2QqS8SJK1scxV8jaz8CXpHBjQ4qNyVLXrJLI/02PlZMz07BfCz2Jg5q4YpZLqiXwS5NKYbo73uaqVoU6V5pklChQ3o6pVs9TPsZyseVo0RsyxzFWKuDmKi+y3j6bmdGsVsNcJKspHygisiTDVY5FTBzLXnU9UeWjs2QJuO9jkYsNLOVq2X2NC6F0L2CCxyTb1qyVcD5NRGLRkFiKlda5P+o602JoiutlnhZfqf4tNNStrfXcdZyZ7MT8d5dmQfuVJ/p4f0oeI0p9bF+53uduzsoTpQMwAAAAAAAAAAAAAVpPvhVurTM1MNR0NztpajkRUcyEqpfiVFer1Totjax7XyRo3o1GphplflX1sPP+Uc8rptGw3VYCWpetu40P2L6OudSYr4P8ntsXG/sO9n+lWnR8xg/LVU2pq4VGn6bh5I7Ef49ldaW+qKSqXtiWCkfQfAAAAAAAAAAAAAAAAAAAAAAAAAAAAAV1ss8LL9T/FppqVtb67jrOTPZifjvLsyD9ypP9PD+lDxGlPrYv3O9zt2dlCdKBmAAAAAAAAAAAAQmV9TiUyjO9Ftt0X91Cvoz3IvrL0NRFevQ021CUa+kJxkFtlq+SW8CtOTTJaC6K+xCvabPwZKGynTjFgORqNbnOux9sPViaHLrstna7Hu0KI1iJDcmDdd6L+qeZTEB8Vzo7HYaKta1Wp5tzeeVPEmS0a8AAAAAAAAAAAAAAAAAAAAAAAAAAAAAAAFdbLPCy/U/wAWmmpW1vruOs5M9mJ+O8uzIP3Kk/08P6UPEaU+ti/c73O3Z2UJ0oGYAAAAAAAAAAABXE3UFr1WWptVdpaisgJfBUv60b+vQn8rUX8Sns3JGhOgy3OxE/yP2JmQ4LlJSSRonR2Lkbb4rd6fth5mJeDNQVgzLWuaulrm3Rfgdc5qOSpyVoczDiOhuwmKqLehGegT1OXOpLkcy/ARXLZMNDImKs6lRU4rEHNvh/LWtLl3Lm2lzn4MbJHSpdJN7ciL5pUt9ZsSNWl5qN6NEvDjJphPwd1pqenS1VQzZHa5cFci3L+5SKNKPhtw0+Jmkln9L4LUSBMVQAAAAAAAAAAAAAAAAAAAAAAAAAAAAV1ss8LL9T/FppqVtb67jrOTPZifjvLsyD9ypP8ATw/pQ8RpT62L9zvc7dnZQnSgZgAAAAAAAAAA43LOpunIq0CTVc1U/iHomhqphBRb4OemK60aupXNU7jkhQCzcVJqMnwNXJ4qm5Pc0NOUqknCwGL8a2eHick2JOUKHmR0WLLtwR7W+vDb/O38bWp+JMehdJ6pW+ClS5W350870S/YcQrYU2tbfheuZbHL4LmVblyeJLwY0KYhJFgORzV0Oa66L1KmkstcjkrQoPY5jsFyVLcZD6YmvOyUtPwdqnGo5OnV0oulq9KYmD4bXpU5CWDGiQXYUNal/dZsGZEAAAAAAAAAAAAAAAAAAAAAAAAAAAACutlnhZfqf4tNNStrfXcdZyZ7MT8d5dmQfuVJ/p4f0oeI0p9bF+53uduzsoTpQMwAAAAAAAADkcscppmVzqVk8iPmc27nKvqwUVMLriivdqb/AFLhZHdTyd5ORKRdzr0qhp6YXh5eOrPVrKRpODJNTDXKtiW+vocxQokq+R/hM66OXPz1u/bPx7Yq4q6+Krr1YWPZJRkJkJGQkqRMlV3gec0g6M6Or4y1qti5lTNV4fq5SRLJSPEKFDgtzYSI1LqtkbbFVuq/FcT4iIlhk5znLW5az2fTEAAAAAAAAAAAAAAAAAAAAAAAAAAAAAAAFdbLPCy/U/xaaalbW+u46zkz2Yn47y7Mg/cqT/Tw/pQ8RpT62L9zvc7dnZQnSgZgAAAAABVREuoBxVVywWejLI5NuRUREV8za7URc5P3WqI66Wv7KdNrHcUByQiTTkizaK1mjYq8E2mipWmocm3BZletdXguS3XX4kTJysKThbXBviqucquurnLi5zlXFyqutT1mBAhwGJDhpUiWIeezExEmIixIi1qpp1CRjNmP2hTbJFRLOaq2bFan4XcSpqdq6rmMSGteGy33/cyksCO3B5mN2cy52renhemfzNmnz0GfgbbBuiotnNclnMcmlrk1Kn/1MDOHER6Vp/ohjwHQXYLvRcypehtEhCAAAAAAAAAAAAAAAAAAAAAAAAAAAAAAAAAV1ss8LL9T/FppqVtb67jrOTPZifjvLsyD9ypP9PD+lDxGlPrYv3O9zt2dlCdKBmAAAACCrGVlKpcVJbO22Mq2SFCsrr2VcVujWaF9pUvZbXsbejaCnZ9yJCZUmkuRP79CtMzkGXar4rqk/cxylSmKjXXf6WcjYV8JeG5c1U/5rtMVejBvQuCnqNC8kZaQqiRfjfetieSHFUlykiRq2S/wtvz/ANfthrTctmNbHk2pnw0s1qIiXbrh6MEWyW6UTUdS9lVSttT9qOfhRa1VsRcjrVuXM70z+FZswIzJiCkaFi1yXTC2no0oSNcjkrQhexWOVrrUMh9MSMqMlFbH/aNNskVEs5q+zFan4XcS8TtXUqoQRIaouGy33/cylyBHareZjdnMudq3p4Xpn8zckpuDPSyTEut0XoxRU0tVNKKi4WJGPR6VoQRoToT1Y639y+SmczIgAAAAAAAAAAAAAAAAAAAAAAAAAAAAAAAV1ss8LL9T/FppqVtb67jrOTPZifjvLcyJrlIgZHykKNMQGuSAxFasy1FRc1LoqXwPGaSlI7pyKqMcqYS5lvO2YqYKErHyqyfl0TbZqBjxR2r4KpWh0ZOROxCcvop9dEY21UNCcy9oEtCdEY6JERqXvDlXuaqa7Ptta2/xalTTgbCDyZpOKiO5pUS9cn97Cs+flmuwFeld1eXL4GpMZYVGMtqdLI1L+3HjImGpUYzOVb9KtVOJToZPkDMvyzERG+CZTTzHKeUh5Idbl1e5zsCoVSvI9KxHddkRWOgwnZkPDR7PruRzVR1nOXFVS1sDq6L5K0dL5VZhORbVy+WSy7MaekqfmlqSF8LXIioufx1LWhkiU+E2R9Fk0bDtizNZg1yYtWyWvjpTWmB1Cw0wMFuS451sw5YmHErdf4pnSv8AajLJR1mZdIj0zXaHNvocmDkvrS+vWmJ9Y7CbWphFhox9SLWmZb0zf6zGczIjHBgw4N9qS2c5XLjrXSvRfThrx1mKNRLDNz3OqrzJUZDIwABFzspGlphahTEu5eEhXskVE1pqa9NS69C6lSu9itXDZ6pf/ZdhRmPYkGMuT+LtHi1bs1qeO7JTcGel0jyy3ReiyoqaUVNKKmixKx6PStCvFhPhPwHpl/cviimczIgAAAAAAAAAAAAAAAAAAAAAAAAAAAAACutlnhZfqf4tNNStrfXcdZyZ7MT8d5OwpeDuBSJmtukrnXzU0tZnJ/dC0jU6JX/y7jWOiOxmqVrUsSrWtR0cs1iQ0exqIqoirZti61EqNTEVVWpVrqE3BSZlXwH3s5qtW2nFLYB7Uc1W3iE/Aej0zKi6jXosd0xSIUZ9kcsNucianWs5Oiy3T4GEB2FDaq3Es2xGR3tSytavLMvqaz19CyiRcc2YZZccNshph0IrmX145nQRr8Ebwd7p/XsTJ/llVvYux1updVZLFkomk9PRZ9IiexFWzsdD7eq7ixRM3rRpEvwPrzL75uGosp/khYOdtnlnT0t1m6SlYAAAAAAi52UjS0wtQpqXcvCQ74RUTWnE9E0Lr0LqVK72K1cNnql/9l2FFa9nMxrP4u0f/lc6ZrU8ZGDESLBSIiKl0RbObZUumhU1L0E7VrSsqObguVt3qez6YgAAAAAAAAAAAAAAAAAAAAAAAAAAAArrZZ4WX6n+LTTUra313HWcmezE/HedbQobIuScGHFS6LARFRdaK3FDYQERZdqLcaKdcrZ17ktR6+5tUKI+NRIEWIt1WCxVXjVWpdSSAqrCaq3IQzjUbMRGpYjne6m8SlYjKFdkKLLL/wAOM9vUjlz2p0+q9PiQQMiK25V47y5OZXMfpNaur4V2opuTcrDm2tbEuma5HoqLZUVq3T7fEkexHWkEKK6GqqmdFTWZzMiMUzAhzMBYMbQqW0/3TiVNN9SoYuajkqUzhvcxyObah4kXRnSyJM+2mDlzbXVMM5E4l0/E+Q1XB+K0yjI1HrgWZvDw9LDYMyIAAAAAAAAAAAAAAAAAAAAAAAAAAAAAAAAAAAAAFdbLPCy/U/xaaalbW+u46zkz2Yn47zssmPdyX/Kb4IbKW+S3yQ5+kfqov3L7m5JSzJOWSXhqqol9OnFVX/ySMYjG1IV4sVYr1euczmZGRssu116NC1OhsifG7mr14InahA3JFcngi+6FuJ8Usx1yuT2XepJE5UAAAAAAAAAAAAAAAAAAAAAAAAAAAAAAAAAAAAAAAAAAABXWyzwsv1P8WmmpW1vruOs5M9mJ+O87LJj3cl/ym/ShspX5LfJDQUj9XE+5fckycpAAjZ20GtQI6/iR8L/qRHonX+76sOogfkitXzTfuLkL4peIy7Bdq+H/ANiSJymAAAAAAAAAAAAAAAAAAAAAAAAAAAAAAAAAAAAAAAAAAACutlnhZfqf4tNNStrfXcdZyZ7MT8d52WTHu5L/AJTfpQ2Ur8lvkhoKR+rifcvuSZOUgARteTNk2zCaYcVj+n20RyJxXaqt+JBMdlFuVC5JZYis0muTZWmpURfQkicpgAAAAAAAAAAAAAAAAAAAAAAAAAAAAAAAAAAAAAAAAAAArrZZ4WX6n+LTTUra313HWcmezE/Hedlkx7uS/wCU36UNlK/Jb5IaCkfq4n3L7kmTlIAGvUZb02nxJW9s9jm34rpa5hEZhsVt6EsCLzUVsS5UXUZYSPSEiRbZ1kvZcL67GSV1ZTB1WEtVh7PpiAAAAAAAAAAAAAAAAAAAAAAAAAAAAAAAAAAAAAAAAAAV1ss8LL9T/FppqVtb67jrOTPZifjvOyyY93Jf8pv0obKV+S3yQ0FI/VxPuX3JMnKQAAAAAAAAAAAAAAAAAAAAAAAAAAAAAAAAAAAAAAAAAAAAAAABXWyzwsv1P8WmmpW1vruOs5M9mJ+O87LJj3cl/wApv0obKV+S3yQ0FI/VxPuX3JMnKQAAAAAAAAAAAAAAAAAAAAAAAAAAAAAAAAAAAAAAAAAAAAAAABXWyzwsv1P8WmmpW1vruOs5M9mJ+O87LJj3cl/ym/ShspX5LfJDQUj9XE+5fckycpAAAAAAAAAAAAAAAAAAAAAAAAAAAAAAAAAAAAAAAAAAAAAAAAFdbLPCy/U/xaaalbW+u46zkz2Yn47zssmPdyX/ACm/ShspX5LfJDQUj9XE+5fckycpAAAAAAAAAAAAAAAAAAAAAAAAAAAAAAAAAAAAAAAAAAAAAAAAFdbLPCy/U/xaaalbW+u46zkz2Yn47zLR8vqbI0qFKRYcVVYxGqqI210S2GJlBpGGyGjVRciGE1QEeLGfERzalVVz8Db3yKVyUbsb5iTGkK5dh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DfIpXJRuxvmGNIVy7B1bmNJu3gN8ilclG7G+YY0hXLsHVuY0m7eA3yKVyUbsb5hjSFcuwdW5jSbt4HLZbZRyuUD4TpVr25iOvnImu2iyrxFCdmmx1TBRclZuqIo6JJo9Hqi11WeF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952624"/>
            <a:ext cx="1783111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819400"/>
            <a:ext cx="1783113" cy="11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2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7239000" cy="685800"/>
          </a:xfrm>
        </p:spPr>
        <p:txBody>
          <a:bodyPr/>
          <a:lstStyle/>
          <a:p>
            <a:pPr algn="ctr"/>
            <a:r>
              <a:rPr lang="en-US" cap="none" dirty="0" smtClean="0"/>
              <a:t>Concept Definition Map</a:t>
            </a:r>
            <a:endParaRPr lang="en-US" cap="none" dirty="0"/>
          </a:p>
        </p:txBody>
      </p:sp>
      <p:sp>
        <p:nvSpPr>
          <p:cNvPr id="4" name="Oval 3"/>
          <p:cNvSpPr/>
          <p:nvPr/>
        </p:nvSpPr>
        <p:spPr>
          <a:xfrm>
            <a:off x="1219200" y="1600200"/>
            <a:ext cx="5638800" cy="502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4700" y="3416300"/>
            <a:ext cx="1447800" cy="1295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Patriot</a:t>
            </a:r>
            <a:endParaRPr lang="en-US" dirty="0"/>
          </a:p>
        </p:txBody>
      </p:sp>
      <p:cxnSp>
        <p:nvCxnSpPr>
          <p:cNvPr id="8" name="Straight Connector 7"/>
          <p:cNvCxnSpPr>
            <a:stCxn id="2" idx="2"/>
            <a:endCxn id="5" idx="0"/>
          </p:cNvCxnSpPr>
          <p:nvPr/>
        </p:nvCxnSpPr>
        <p:spPr>
          <a:xfrm>
            <a:off x="4038600" y="914400"/>
            <a:ext cx="0" cy="2501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4038600" y="4711700"/>
            <a:ext cx="0" cy="2146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6"/>
          </p:cNvCxnSpPr>
          <p:nvPr/>
        </p:nvCxnSpPr>
        <p:spPr>
          <a:xfrm flipH="1" flipV="1">
            <a:off x="4762500" y="4064000"/>
            <a:ext cx="3314700" cy="2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" idx="2"/>
          </p:cNvCxnSpPr>
          <p:nvPr/>
        </p:nvCxnSpPr>
        <p:spPr>
          <a:xfrm>
            <a:off x="152400" y="4064000"/>
            <a:ext cx="3162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1817132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10300" y="18171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Picture/Visual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3850" y="5889188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34150" y="5882838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0212" y="2356142"/>
            <a:ext cx="1924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Colonists who</a:t>
            </a:r>
          </a:p>
          <a:p>
            <a:r>
              <a:rPr lang="en-US" sz="1400" dirty="0" smtClean="0"/>
              <a:t>wanted to separate from England and form an independent nation.</a:t>
            </a:r>
            <a:endParaRPr lang="en-US" sz="1400" dirty="0"/>
          </a:p>
        </p:txBody>
      </p:sp>
      <p:sp>
        <p:nvSpPr>
          <p:cNvPr id="10" name="AutoShape 2" descr="data:image/jpeg;base64,/9j/4AAQSkZJRgABAQAAAQABAAD/2wCEAAkGBhQSEBUQExQVFRUVFBYWFBQXGBUUFRwWGBUVGRcVFxoXHiYeGBkjGRgVHzsgJCcpLCwsFR4xNTAqNSYrLCkBCQoKDgwOGg8PGi8kHyQvKSotLyoyLCwsKSkvKSwsLCwsKSwpLCwpLC0pKjUsLywpLCwsKSksKSwsLCksKSkpNf/AABEIALQAnAMBIgACEQEDEQH/xAAcAAEAAQUBAQAAAAAAAAAAAAAABgEDBAUHAgj/xABHEAACAQMBBAYFCAYJBAMAAAABAgMABBESBQYhMQcTQVFhcRQiMoGRQlKCk6GxwfAWFyMzctEkU2KDssLS4fEVY5KjNENU/8QAGgEBAAMBAQEAAAAAAAAAAAAAAAMEBQECBv/EAC8RAAICAQIFAgQGAwEAAAAAAAABAgMRBCEFEjFBURMiYXGBsRQyQpHB8COh0Qb/2gAMAwEAAhEDEQA/AO40pSgFKUoBSlKAVzjpT6Q5LF4reBdUsgLe7NdGNfP29l56Vt+U81hAjHu4mgNvs3p1lRglzCVyQM8MfEV2LZ16s0SSrydQw99fMm94624jgXm8ioPeRX0zsmzEUEcQ5Iir8AKAy6UpQClKUApSlAKUpQClKUApSlAKUpQClKUBZvJdMbt81SfgK+Y9i7YSO6uHnOmR5HPHxPCvqB+XH31znZm51rtSGS5khREeaQW7LnLQq2lZGyebMHPDsIoDme49r6ZtyHtWMmQ9o4cq+kxUU3O6OrfZzs8Q9ZhjPcKllAKUpQClKUApSlAKUpQClKUApSqE0BWlcn3q6asTG12fGsrBtLTvkxA5wSqr7QHeSB3ZqIbU23ezPpe/utRPKPESe5Uxw8zQH0Pmlcd3O35u7P8AY3rekxZ4SAkzJ56v3i+/I8a6zYbRjnjWWJgyMMqw5f8ANAaLpAv3S06iI4munW2hPaGl4M/0Y9be6t7s2wWCGOCMYSNFRR/ZUAD7BUZhPpW2GfnHs+PQvd6TOMufNYdI/vDUvoBSlKAUpSgFKUoBSlKAUpSgFKUoBWFtl3FvKY11yCN9Cd7aTpHxxWbVDQHD9n9HdxaRJrRV1MFJ1DJbB4nT2cK3A3dl4Z0jv45wO/xrc9Km8TwxJFGrZLqzSaToAU5ChuWT3dwNWtgbV9LiEyKeGVcDjpOOII7OHb21XdvvcUbFPD86dXz6NvuZm527seuRpUDuhXQTxUAjmF5Z8fGpRtnaiWltLcPgJFGzkDAzgZCjxJwPM1oNyd8YrlXh9VJIy3DPtIGwJATz4Yz3V52tdrJcGKQhgyh0jJDKYgRiTHEEFhz8K9qXt5irPSyVzra5ceTY7i7JaCyQy/v5i1xcH/uynUw+iNK+SCpBWu2btQP6hK68ZxkZI+ditjUq3Kc4ODwytKUoeRSlKAUpSgFKUoBSlKAUpSgPNcD3n35u5LieaG4kjjSRo0jU4XQjac4+cSCc+Vd3vJdMbuPkox+AJr5b2bLqhYHnxPnnmfjX0HBaIz55yWcYW/x6/Yo62xxiseTqW4vSFFdxegX5DM3qrI/suOxWPY47+3h21uNjbny7PveshJktpQVkHyl4EqzfOAPDI+dXALV/WxXW+j7fm5EsVowMyOQoBPrqO0hu1QMnB+NQ8f0FOlnG2O3M/wBn/wANnhE9RZC2qDTSjlp915+aK7CshabJvNpNweZGihz2K7aQR5s2fJBUZ6Pt9Y9ntLLLE8kcoESlMF0RCTgBjjSxYnAI4ipt042zLs+COLSsQmAaMZDE6WK6QOYHrE1zS32cVhRmVtEhKo/yCy81B+d4dvZUnC9NVOjknuu/8L7sz+J62c73cu/2M2x24UuBdRMzFZNSlvaK5PqtnPNeFfRGzb5ZoY5l9mRAw8iM18ybRKxxnHCvoTcHZ7Q7MtYm9oQqWz2FvWx7s1m6jhb0eZ59rey748/wa2r4vVxKutxjiUViT7EhpSlUzOFKUoBSlKAUpSgFKUoBSlKAoRXyyUC3U6KMIJpVUdyiRgB7h91fU1cN6V902tbv02PhDcN64HJZu33PxPmD31vcDujGyVb/AFLb5oqayDlXsc3NvolwSO8HsxXaOj7ZCWUC31wMSTFY4EPtYcgDA+c3A+CioPuTu5FPtEGZlEUaddpJxr0n2fIE6j4Cpam3/S7yS/fha2EbSInLJVSV+kSM+QArv/o9XGcq6Vu1v/foaPB6pyqstbxHl3fn4fVm+v8AaAm2yrOAbeyAhYn2Rc3SnBxy9WMBP72pHb7nWos/QTGHhyx0t3sxbIPMEE8D2YFRXZWyWOyJI5P39yslxL39dJ+0UfRwi/RrJ6Kd5WuIGt5CS8OME8yjcs95B4fCvnle4TUU+u/1RNHSK3Tu+P6Xh/J9H++x6tuhmwSZZf2rhTkRO+qPI5ZBGSB3E1OlHZVRSp7b7LcepJvHkpKKj0K0qlKiOlaVTNVoBSlUoCtKpSgK0qlKArSqVWgNftnafUQmTGTkBRyyxOBXPNumS/zavIx6wY0rgIuOIbB54ODmpnvlaSSQL1SlisqMyjmVGc4HbjnioteTCwtJ75h+00lYgwwcnARcHjxbB8hUunjKVicPzZWPmR2zknGEe+cv5djmN5s94JGgk9uM6T2/DHf+NTiz3Yk9ChthpAluI5LnJwerBDBB3klUB99Rvo82BJtCUzzO2lXDO/ymYnIXPYe3wFdE3enN0ZJuUCXEiQnOS6xkLqPhrDj3VW1Omuo1M/WeZZ65yfWX8Q02o0ddFK5VjdJY3RttDhtPM8Dns8a55s3aY2dtlyc9WzFWABPqyAMuAOeGx8a6bC+WJrXW+7ds16bmQKZVAKgt3DgwTwxVealZytdmU9JdVpo2RsTalHGPj2NztDeq1gbRLMisFDFeJbBBI4AdvdUf/W7Y/wDf+per2yb6J4utZVLTapGJAJ9YtgZPYFCjyAq6u7Fp3fdXJXyzhGSoxXUw/wBbtn824+pP86vWnSpZu4XE6ZB9Z4m08P4cn7Kyl3ftB8n7q9Cyt4f2iKNQ8u3hXPXmeuWHhnv9P7P+sb6qX/TXn9YNn8+T6qb/AE17/wCrryCjw4f7VrNubzNG0MCBUeZj6zrkKi41Np4ZJJAFHqZD014Nh+sG075fqZv9NU/WBa90/wBRL/Krdrtw9bJBkStGqNrRcZVyRxUciGHZ3ivb7xYODwI5g86fiJHPTXgr+sC3+bcfUS/yp+n8H9Xc/USVb/SYfn/mvJ3o8aevIen8C9+nkP8AU3X1DVX9OY+yC6+pP86xTvV414O9njT15HfS+B52vvi8ipFbxzRSSypGJZYsKoY8SMnGrA4ZrcbrXkrxOs7B3imeIuBp1BcYYgcAcHsqM7V3i6wwAnlcwt8GNb3dWbPpJHI3ch+KxmvVdjlLcShiPQkdfMW/W1JLraNwiPI8XXtoTUzLkeqWVeXEg8u+vobe/ahtrG4nHApExX+IjC/aRUV3W3ajtrG2PVqJXiEkjkAuXcBuJPEYzX0fDtVHRRlqHHL6L7t/3yUpxc2oo1ltA+ztjdWg/pMxEcY7evn9RR9Ecfo1J7TZ62ttDbJ7MaKgPeQPWPvOT761C/0naiJzjsIusbuNzMCEH0Y9R82q7vBtgC7iiB9ni3m3AD4caxL7JXNzl1e5o1RVeMdtiR2q8K51rie0nu5p3WYEqY84w4XSykc9evJBzkYXHDOei27ermvcG69qzrcNBEZsA9YVBbPzj3nxPGoVHmikL3jc5Lu9vDm2j48o1B58xnNST9IeHP8APxrnm89g2z764tjwTX1kJPIxSFmXn3HUvmprH/65w51Vs9smS1x5opnSG3k8fz8aj++e3i1m6qxB1JxBIPteFQa/2ozsuliOfIkdvga3GyIS2NZ1eB4jmO+vDlg0qNJnFmTxsASNhiz8/nMfxqZpsX0lVDOwZDlXByynkRxzwNZWxIVGPVX4DwrfagOQ+C/yqLvksXST2wa7ZOwVtwxDM7tjU7HicZwOHICru2pdNtK3cpOe3II45rJNx/Zb4CrW07ProJIydIkUpngSNRAzjz+6uoq4SIC283iftqy+83jU1g6B4v8A7LuZv4UjT79VbCDoPsR7T3D+cgH+FRVtaeZnevWc1bebxq0+85767BB0RbMXnblv4pJD/mrYW/R7s5PZs4Pegb/FmvX4aXk8/iY+DhUe82XXjyYEe7Ndb6NL7rbWV++5f/BHUhv9y7OWFoDbxKjDj1aLGwwcghkAIOaubvbrQWUPUQKQuosSzF2LHGSSfAD4VJChxeckU7lKOMFN6di+l25t/ku8fWZ/q1kVnHvAI99XtuzRxW0k8gGmKN3J7gq54fCtlUJ6RpuuNtswH/5MuubHZbQ4eTPgzaF95q1KTceV9CvFe7JZ3FsmSz6+Qftrp2uZe/MnsL9FAoqWHZkfV8UQtjJYqpJOOecc6xkXLLGOH4AfnFbO7l0ozdwqKPcs2bYSNFaex7q39v7C+Q+6tFONERI7h9vCvB3kZRgIpx5+7nUMbI17SJrapWbxLu9uxLeaMSSwxyMmkKzqGIDOuQM9lfPO8FmsW0LmJFGlLiVVU8QAHOB5Yru97tySVCmhRkg51H5LA/hUG2p0fCe5luTLpMsjOVChgNR5AkjPGo7rYSXtLWhqdUn6vQilnaJIRqjQY+aoTt7cc/fUt2PsqIY9QfbWRa7jLHx61j9ED8a2Nps0LxDZ4dwqlu+ppzsjjEehmQ2iJ7KgfH+dZBFYyTcQPA/hWQhyB+eVMFVjH5/Pn99eJThT7vvH/Huq4fz8cfcax70fsn7PUOD3HGc/FaLqcJ+DVajuw9pSPIFZiRpzggDs8KkVbEJqayjBtrdcuVlapmov0jb1NYWRljAMskiwxauKh3ydTDtAVWOO3FQq33ouLeD0trqSZh60kT6dDL8pVAX1Dp4gju7edSEZ16lWracOiuvJlDDyIBH2GrtAUrn+wm9Kv7naJ4pqNpbd3Vwn9ow8GlJ/8a3+/m2WtrGRo/30hWCAd80pCJ8Cc+6vWz9iraWlvbpyhVUz3nT6zHzbJ99eJdCSr8xl7PXMrHuXHxP+1Z91HqRl7wR9lY+zU9o95H2Af71mkVyK9p2yXvItfy/0cnux94rXMw48R2/gKyNvSYs5nHIKSDwxgNzrnh3m/tfk1mXdVk3NNXzxeCcm6T56Dn8pe/z8K9LcKeIZT5EH7qhYeYgMIZMEZzhsHPbzrHuNrtEdDgocZw3PB7eJqsnInjRJvGSdSTjHMcqxLOUaeJqEnePxq2d4ccMmvediVadk3WVQx48sEfHB/Cr6XYHedXLFQ7Yt/wBfOsfYclv4QMn8KmE8yxguw4Y04AJOSeAAFdW5FZDleGXxcDuP5IrEvb5DG4B4lGA96v8AzrxYX6ylgvDT7SsCHGc9nd41HN95uoZXHKRWz5rz+IIo+pyMMvHc6jsPYTREMWB9XuIPECt7Vq0OY1P9lfuFYW3tqwwQsZ5VhVgUDMcHJGAFHMntwK2YRUVhHzlk5TlmRzffneAbWilsraLUIpAyXLSBF62MkZRdJLrxZc5Gc8K5m9tdN1UEgXTIWBQSLr0o4Vw2MlOPAEjjXvYu8xstUBOChK55A4yAy57COOfGsb0wxut+WVhMW1KNWpNJwuvhj1hxGD2GvZGfQm7u9mp0tJYhA5TMQV+sjZUAyoJAIZRjgRy7alNfPu6W9qz7Tt5ZZRHHBqdmbJySpRVGB2lsnuArvlrdLIgkRg6sMqynKkeBFARG7/pm2o4ecWz4+uk7jczArED4rHrb6VSfaPJf4h9xrH2Ju+ls0zqzO08zTSO2M5IACjA9lVAAFanpH2jNb2qXEOMxygvkZXQVZSWHdkiuSWVg9QeHlm52bcjW8faNLe5sj71NZ00IZSp5MCD5EYqB9F205rprm5mOcmONcDSo0h2IA+kPjU/FEsLAm8vKOfbU3CuIrGaC2uXlUxsqQSIh4diq+QQfsrm/6tNq/wD5/wD2R5+OqvoqqVFOmMupbo11lEXGJy6yRkCK49ZEVSOzUBg8R45rWbf3Bu76broGiCBFQ6mKnUMk8ADw9YVOJN0pCSdScST29pyOyt3sTZzQxlG051Z9XOOQHaB3VVrofN7lsXZ61QjzVvc5AvQpfnnLbj6Uh/yVfj6Dbo+1cwjyEh/AV2qhqyqIeCs+J6h9/wDRyjZHRPNZyekG4STSjAoqMCQw7CW4fCtl1A04wO8HHb44roZFaS/3ZDHVG2nvBGR7u6obdP3ge6tc5P8Ayv6kPgsSGaYMCzBQOeNIyceJyedZM+4ke1IkaZ5EVC2AhXiSAGyWBzjH31IrXdYjGtxjuXP3mt9DCFAVQAByArlNDzmSF+s7VvcW8WlFUfJAHHnwGK410nbTK7bjWX92lupiB9nLM3WN55Cj3Cu0io/vXuRbbRVVuFOUJKSIdEi55gN3HuPCrxlnDt8t5DIx6kcGi0XBChv2OteLHHqjUVGezURWdJvJCtg0XAerwI4EEcQR3EH8K61u/wBG1laRSQpFrEy6ZWlPWM6/NJPJfAYrW7O6F9nwzCYLI+khkikkLxKRy9Xtx4k0ByzdbeErcSzXX79nPWahpIYcNOPk4GOFbPZ29V6Gm9CD9UZiSFUlQ5RC2OHDPA+bHvrpO8vRTZXs3pEivHIca2ibRrx88YIJx286kGwt34bOBbe3QJGuTjiSSebMTxZj3mgNlXiWMMCrAEEYIIyCO4g86UoCzY7OjhTREixrknSoCjJ5nhWSKUoBVKrSgKUpSgK1Q1WlAKUpQClKVwClKV0ClKUApSl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33550" y="4658380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Patriots did not want to follow British law.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5780" y="4628866"/>
            <a:ext cx="2207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Supporter</a:t>
            </a:r>
          </a:p>
          <a:p>
            <a:endParaRPr lang="en-US" sz="1400" dirty="0" smtClean="0"/>
          </a:p>
          <a:p>
            <a:r>
              <a:rPr lang="en-US" sz="1400" dirty="0" smtClean="0"/>
              <a:t>Nationalist</a:t>
            </a:r>
          </a:p>
          <a:p>
            <a:endParaRPr lang="en-US" sz="1400" dirty="0" smtClean="0"/>
          </a:p>
          <a:p>
            <a:r>
              <a:rPr lang="en-US" sz="1400" dirty="0" smtClean="0"/>
              <a:t>Person who loves their country</a:t>
            </a:r>
          </a:p>
          <a:p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04" b="3503"/>
          <a:stretch/>
        </p:blipFill>
        <p:spPr>
          <a:xfrm>
            <a:off x="4632087" y="2186464"/>
            <a:ext cx="1220121" cy="15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3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>
            <a:normAutofit/>
          </a:bodyPr>
          <a:lstStyle/>
          <a:p>
            <a:r>
              <a:rPr lang="en-US" sz="4200" cap="none" dirty="0" smtClean="0"/>
              <a:t>Word Wall / Word Sort</a:t>
            </a:r>
            <a:endParaRPr lang="en-US" sz="4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Arrange or sort cards </a:t>
            </a:r>
            <a:r>
              <a:rPr lang="en-US" b="1" u="sng" dirty="0" smtClean="0"/>
              <a:t>frequently </a:t>
            </a:r>
            <a:r>
              <a:rPr lang="en-US" dirty="0" smtClean="0"/>
              <a:t>by:</a:t>
            </a:r>
          </a:p>
          <a:p>
            <a:r>
              <a:rPr lang="en-US" dirty="0" smtClean="0"/>
              <a:t>Student generated categories</a:t>
            </a:r>
          </a:p>
          <a:p>
            <a:r>
              <a:rPr lang="en-US" dirty="0" smtClean="0"/>
              <a:t>Word family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Difficulty- rank easy to hard</a:t>
            </a:r>
          </a:p>
          <a:p>
            <a:r>
              <a:rPr lang="en-US" dirty="0" smtClean="0"/>
              <a:t>Alphabetical order</a:t>
            </a:r>
          </a:p>
          <a:p>
            <a:r>
              <a:rPr lang="en-US" dirty="0" smtClean="0"/>
              <a:t>Summer words/winter words</a:t>
            </a:r>
          </a:p>
          <a:p>
            <a:r>
              <a:rPr lang="en-US" dirty="0" smtClean="0"/>
              <a:t>Narrative </a:t>
            </a:r>
          </a:p>
          <a:p>
            <a:r>
              <a:rPr lang="en-US" dirty="0" smtClean="0"/>
              <a:t>Expository </a:t>
            </a:r>
          </a:p>
          <a:p>
            <a:r>
              <a:rPr lang="en-US" dirty="0" smtClean="0"/>
              <a:t>Rhymes</a:t>
            </a:r>
          </a:p>
          <a:p>
            <a:r>
              <a:rPr lang="en-US" dirty="0" smtClean="0"/>
              <a:t>Vowel sounds</a:t>
            </a:r>
          </a:p>
          <a:p>
            <a:r>
              <a:rPr lang="en-US" dirty="0" smtClean="0"/>
              <a:t>Starting/ending sound</a:t>
            </a:r>
          </a:p>
          <a:p>
            <a:r>
              <a:rPr lang="en-US" dirty="0" smtClean="0"/>
              <a:t>Content vocabulary</a:t>
            </a:r>
          </a:p>
          <a:p>
            <a:r>
              <a:rPr lang="en-US" dirty="0" smtClean="0"/>
              <a:t>Similar terms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9" t="18089" r="54889" b="8657"/>
          <a:stretch/>
        </p:blipFill>
        <p:spPr bwMode="auto">
          <a:xfrm>
            <a:off x="5013677" y="1828800"/>
            <a:ext cx="3536245" cy="43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data:image/jpeg;base64,/9j/4AAQSkZJRgABAQAAAQABAAD/2wCEAAkGBxQSEhQUExQWFRUUFRsYGRcXFRIWGxUYFRcXFxQaFBkcHCggGhomHRQYITEhJSk3Li4uFx8zODMtNygtMCsBCgoKDg0OGxAQGjQmICQwLCw3MDI0LDQsLCwsLDcsLCwsMjQsNjQuLCwsLSwsLCwsNDQsLDUsLCwsNDQsLCwsLP/AABEIAMwA9wMBIgACEQEDEQH/xAAcAAEAAgIDAQAAAAAAAAAAAAAABgcEBQEDCAL/xAA8EAABAwEFBQYDBgYDAQEAAAABAAIDEQQFEiExBkFRYXEHEyIygZFCUqEjYnKCkrEUM1OiwdFDY7JzJP/EABkBAQADAQEAAAAAAAAAAAAAAAADBAUCAf/EACcRAQACAgEEAQMFAQAAAAAAAAABAgMEERIhMUFRBTLwExQiYZFC/9oADAMBAAIRAxEAPwC8UREBERAREQEREBERAREQEREBERAREQEREBEXVarS2NjnvcGtaKkk0AQdqKr9o+051SyyNAGnePFSebW6D1Vd3vtPLKT30738sRIHQeUK9j0bzHN54VL7lYniscvR5tDNMTfcLtXlA3wzcD9Fs7q2qkhI7qWSLkCQPUaH1Xc6VPV/z/XP7q/un5/j04irDZbtOxFrLWAQdJWD/wBNGR6j2KsyGZr2hzSHNcKgg1BHIqnlw3xTxaFjHlrkj+L7REUSUREQEREBERAREQEREBERAREQEREBERAREQEREHD3AAkmgAqScgANaqj9utrXW2UsYSIGHwjTEdMbuZ3cB6qc9rF9GCyiJpo+0Et/I2mP3q0dCVU1z3a60zRQM1lfhrwbq93o0ErT0cMRE5bfn9qG5lnmMdW32Q2KlvElxcYrM00LwPE8jVsYP7nIc9Fat0bB2CzgYLNG5w+OVoldXiC6tPSi3t32JkEbIoxhZG0NaOQ48+ayFUz7Fstv6WcOGuOvHthyXVA4YXQxEHcY2Ee1FDNp+yix2hpNnaLLLuMY+zPJ0XlA/DQ9dFP0UEWmPCWY5eV71uu0XfOYZ2YSM6A1a9p0fG7e00/cEAqy+y7arA4QSOrHJ5ST5XH/ABx99xrLO1PZwWyxPcG1ms4MkZpmQBWRn5mjTiGncqJuOct0PlNQtTBaM+OaWUM9f0rxer1Oi0Wxl8fxVmY6tXN8LuNQMieo151W9WZas1mYleraLRzAiIuXQiIgIiICIiAiIgIiICIiAiIgIiICIiAiIgpHtXvDvLeY90DGs9XDGT/eB+VZ3ZBZQbW95+CA05FzwK+wI9VEb8tXf2u0S1qHyvLT93EQz+2ilPZdbhFa2gmgkDovV1Hx/Vjh+ZbdqdOt0x8MmLc7HVPyuVERYjWEREHDqUz0XlW7gAXYfLu6bvor87Stp22OyuY13/6J2lkbRq0OydIeAArTiac6UTZ4cLaLU+n4572nwobt47VWH2VXx3do7onwyinr8P1y/OriXmq6pXtmj7v+YXtDBxcSA2nrRelVF9QpEXi0e3WleZrMfAiIqC6IiICIiAiIgIiICIiAiIgIiICIiAiIgKPbeX2LJY5Hg0keO7j44nA5j8Iq705rb3leEdnjdLK4NY3Un6ADeTwCo3a7aJ1vnxkFsbMo2V0G8n7xoK9AN1Ta1cE5Lcz4hX2M0Y68e5aKJlAAu6GUtIIJBBrUZEUNajnkCvhfLyttlLo2S24itDWsmc2ObSpybJzaTkD90+lVMF5lD1mQXnOwUbLI0cGyPA9gVQyfT6zPNZ4W8e5aI4tHL0PbLZHE3FK9rGje5waPcqB7R9qETAWWRvfP0xuBbG08fmf0yHNVPa7biNXuc93Mlx9yt1c2xlutdCyLuoz8cnhFOWVT1AK5jUw4u+S3LqdjLk7Ujhp7wtj5pHTTvL5HauNPQAaADgFiOtFTRoqTpRWtB2OwlgEtokL65loaG04UdU+tR0Uv2d2OsliA7mIY/wCo/wATz67vSi7t9QpWOKw5jStM82louz7YOOytZaJgXWlzagHSHENGj56GhJ9Oc8RFl5Mlr26rNClIpHECIi4dCjd47T4XlsbQ4NNMRJzO+gG7mpIVX9tuSaHVhewaPZV1RuLmgYgeNAQOKDeWbaxpykjLebSHfQ0W4st6QyeWRpPA5H2OarxrgcwajlmhCCz0VdWW8pY/JI4DhWo9jktvZdq3jKRgdzHhP+kEuRaezbSQP1cWH7w/yKhbWKZrhVrg4cQQf2QfaIiAiIgIiICIiAo5tJtlZ7GCCe8l/psIqD986N/fkoH2ibY2ltqksrSYom0ALagyeFrnHHwq4ig4EFQkNK0NfSi0Ra89lLNtTWemsNrtHtDPbX4pXUaPLGMmt9N55lami+8Kx5LY0aeI8v8Aa04iKxxHaFCebTzPl34V0TOA1NFvbm2Pt9roWxdzGfjk8PtUVPUAjmp5cfZTZo6OtD3Wh/DNjPYHEfeh4Kvk28dPfKemte39KosEEs7sFnifK77rSaczwHM5Kb3L2VWiWjrXKIm/IyjndCQcI61PRW3Y7HHC0MiY2No+FjQ0ewXeqOTdyW8dlumrSvnuj9w7G2OyUMUILx/yP8bq8QTk0/hAUgRFTmZnvKzERHgREXj0REQEREBERBr7wuWGY1cyjvnb4XcqkeYcjUKO27ZaVmcThKPldRj/AEI8Lj6NCmSIKxmBY7DI1zHHRrxQnjh3O6tJC4Ksu0QNkaWva17Tq1wDgeoOS0Ft2SYc4XmM/KayM9icQ5AOAHBBEnNXMb3NNWkg8QSD7hZ1tuuaHzxkt+ZlXt9aDEOZIpzWC1wcKtIIO8Gv1QbSybQzs1cHj7wr9RQ/VbizbVNP8xhHNpB+hpRRQNXIXvDxYFmvWGTyyN6Hwn2KzVWiybPbpGeR7hyrl7aJwLCRQ2Da2Rvma2TmPD9cx7BYV4X5LNUF2Fvytyr+I6n9l49Sq8b/AIYqiuNw+FudPxHQfvyUTvbaCaXIHA0/C2ufV2p+g5LXk0XSRmgi22lnDohJUB8RqK5FzTQOA47j6LU3W2a0kMs8L5Xb6AkD8R0A5lX/AHVcsDIqCJh7xlJMQDu8BHiDia1bWvh0z0WxsllZE0MjY2Ng0axrWtHQDJWsO1bFXphXy69cluZVLc3ZRPLR1smEbf6cdHO6E+UH9SsK4tj7HZKGKFuMf8j/ABvrxBPl/LQLfIosme+T7pSUxUp4gREUSQREQEREBERAREQEREBERAREQEREBay8LhgmJcWYXn42eFxO7FTJ3RwIWzXBNEELt2zM8ecZbM3gaRydM/A486tC00jsLsLwWP8Ale0tJprSvmHMVHNTC8tqYo8mfaO5Hwjq7f6KJXpfEk/nIwg1DRkAePM9V7yOl0vDP9l0ufXXP9vZdRKUXg+p58LSddKdSQP8rPvC6ZbMyGSSRrxMQ3CG0wOLC8AO+IUY7PLOmWeWrmjDmlpFQRQhdcUJFC+WR7WjwiRwIjGXlyFBkNeAOq8kbKtV0uIrnu3rAN9x1wx4pn/LEMfu7yj1K+o4J5iO9DYowalgON76aB7tA3iBrSlV6LausEQx4sjgBPIkVP1Kyli3U4mGMnXAKnjlqspAREQEREBERAREQEREBERAREQEREBEXDnACpyA3oOVw5wAqcgN60F6bVRR1Ef2juXlHrv9PdRK875ln8zsvlGQHp/k5oJdee1MUdQz7R3Ly++/091EbzvqWfzO8PyjID03+q164JQcpVdBtIxBgq550Y0F7j0Y2pPoFurv2XtcurWwN+aQ1d1EbT/6cCg1dVzZ8UpwxMdK4GhDAXUP33eVv5iFN7DsTZ25y4pzweaM5ju20BHJ2JSOGJrGhrWhrRkA0AADkBoggVh2PtMlDI5kDeA+1k6ZUY086uXTeHZucWMSutLd0czsNOmEBjjyLR1VjIgq99mMNGOjMO4NLQ0Hk0jwu/KSvsKypYw4FrgHNORBAII5grR2zZWI5xExHgPEzl4D5RyYWr0aePas2aEmRoc2NuVDhP3Rw1oForq7UZjnNDGWk5Bhe0geuIO+i1XahDJZY42Pw4ZXGjmuJxBgFatIq3NwOp0Gah9ltIIFCFoamCl6zNoUdnNaloisr2uvbeyTUHed04/DLRn91cJ91ImuqKjMFecBIs+7L7ns/wDJlfHyB8Pqw1aT1C7yfT4/4lzTdn/qHoFFWF1dpkjcp4mvHzM8Dv0mocfUKX3XtlY56AShjj8MngPQE+Fx6EqlfWyU8wtUz0t4lIEXAK5UCYREQEREBERAREQFw5wAqcgN65UF24trxO2IkhhjDmjc7Mh3UjLpUccw3V6bVxR1Ef2juXlHrv8AT3URvK+JZz43eH5RkB6LXOcAKnKi7bDZZZ6dxE6QH4/KzrjdRp6Cp5IOtdcs7W+YgcOddKc1KrBsPI7O0TBo+SEfvI4Zjo0dVJrruGz2fOKJodpjNXPPV7qupyqgr+w3Lap82QljT8c1Yx+kjGf005qQWDYJmtomdJ9xlYmepBLz1Dh0UyRBi3fdsUDcMMbIwcyGNDani6mp5lZSIgIiICIiAiIg11+XJBbI+6tEbZGVqK1BaaUqxwoWmhOYO9VbtH2NObV9hmrv7qU0PRsgFOgcOrlcaLuuS1fEubVi3l5YtRtFkkMVpjcxw1a4UNOIOjhzFQs2z2prxkfReh7/ALhgtsfdWiMPbqDo5h+Zjhm09OhyVDbb7CT3Y/vGEyWcmgkpQtJ0bMBkCdA4ZE8CQFo4NzntZSzavuroDke/VdF32oSDgRqFkSRrQiYlRmJhn3RtBaLP/KmewfKDVv6HVb9KqaXV2nvFBaImvHzRnC79Lqg+4Va4V8S2prPMc+AzK4yYMd+9od0y3r2rK/bq2xsdooGzBrj8MngNeArkT0JW/BXl4X035XewW3ubbV8FBFM+MfKc2/pNW/RZ99Ok/ZZdps2j7qvRSKsro7TnZd9G2QfNEcJ/Sagn1C3Nk7SbM55a9ksY3OLQ4U5hpLgegKrW1csek8bGOfaaIsawXhFO3FFI2RvFpBoeB4HkVkqCYmO0ponkREXgLAve54bU0NmZiANWmrmuaeLHNILT0Kz0QaG79kLJEcQixu1Blc+Wh3FoeSGnmAt8iICIiAiIgIiICIiAiIgIiICIiAuq12ZkrHRyND2PBa5rhUOByIIXaiDzftrs667LZhbUxP8AFGTnVlc2uO9zTkeIwneuS8OAI3q1+1+5haLA+QDx2Y96D9zSUdMJxdWBUxdklWU4ZLX1MnXXiWZtY+meYZ9jsMk8rIIRWSQ0HADVzidwAzVvbN9nFkszQZGNtEu90gxNr91hyHU1K0vZBdoxWi0EZjDE08BQPf71Z7KzFX3M9pt0R4hNqYYivVPtgvuazuGEwQlvAxRke1FHb57NLvtANIe5dudCcFPyZs/tUwRUYtMeFyYiXnza3s5tV34pYXGaEZlzQQ5g/wCxmeQ+YVGRJwrSXXeoecL8nH2K9PKje1/Yxtme21WduGKR1HtGkchqQWjc11DloCOYAu6+zPPTZVzYImOYLiveSyyd7HSpGEhwqHNqDQ+2u797Y2Y2iZbGEgYJG+dla0roWne0/wCFRN0WzvIxXUZFTjsuxG2upoIH1/XEB/n2U+ziras29wiwZJi0QthERZTQEREBERAREQEREBERAREQEREBERAREQEREHXaIWvY5jhVr2lpHEOFCPYrzJ/Cus1olgfrG9zM9+AkV9RQ+q9Pqk+2m5DDamWtg8M1Gu5SsFM/xMAp/wDNyt6eTpvxPtX2adVEv7IZR3EzN4lDvR7GtH1jPsp6qR7OtoG2edrifs5BhfyB8rvynXkXK7l5uUmuSZ+XmreJx8fAiIqqyKOdotmEl22sH4Yi8dYqSN+rQpGoh2qXmIbulFfFNSJo44j4/wCwO+i7pHNo4c2+2VF3G6gd1VwdkFhpHPOR53iNvSMVJHUyU/Kqiu9uBlTvzXonZK7f4axwREUcGVf+N/jk/ucVp7lunFFflQ1o6skz8NuiIsloiIiAiIgIiICIiAiIgIiICIiAiIgIiICIiAtZtHcsdts8kEmjxk4ascM2ubzBAPPTetmiRPA8v2yzS2C0Ps84wlpyO4g+VzOLHf7BzBCtbYbbloY2G0O8LRRsmtBuD+XB3oeJk222xsF5RBsngkZXu5WgFzCdQR8TDvb7UNCKMv3Zy3XW77ZhdEDlKyro+VXUqw8nU5VV+uamWvRkU7YrY7ddHpSKVrgHNIc06EEEHoQvteaLs2qMf8uV8ROuFzm+9DQ+oW1fttaiKfxclPxgH3Aqn7GZ+20H7uI+6sr0va9obMwvmkawDSpzdyaNSeiovbLaJ94z4iC2GOojbyOpO7EaCvQDdU6W2Xm15LpJHSO4ucXErc7MbK2q8CCxhhgOszxQU/6x8R6ZcSFPjw48H8rT3RXy5M38ax2Z/Z/chtdrbUfYwEPkO4lprGz1IrTg0q9Frdn7kiscLYYRRrdSfM9x1c87yVslQ2M36tufS3gxfp149iIigTCIiAiIgIiICIiAiIgIiICIiAiIgIiICIiAiIgLhzQRQ5g6jiuUQRe8+z27ZyS+yxgnUx4oqnie7IBPVak9kN21rglHLvXU+uanyL3ql5xCM3TsBd9nNY7Mwu4yF0prxGMkA9FJQFyiTPL3gREXgIi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EhQUBxQVFBUWGBwaGRgVFxwbGxwbHRUdGBYbGRYZHCggJBslHBUVITEkJSssLi4uGB82ODMsNygtLisBCgoKDg0OGhAQGjEmICQvMC83NywsNDYyLSw0NCw0LDQ0LzQvNDctLDQ0NDQsNCw1OCwsNzcsMi8sNywsLDQ0LP/AABEIAOEA4QMBIgACEQEDEQH/xAAcAAEAAgMBAQEAAAAAAAAAAAAABQYEBwgBAgP/xABJEAABAwMBBAYECgULBQEAAAABAAIDBAURBhIhMUEHE1FhgZEyQnGhFBYiIzVSU3KCkjSTorHBFSU2Q2JjZHOjstEXM0SUsyT/xAAZAQEBAQEBAQAAAAAAAAAAAAAABAMCAQX/xAAmEQEAAgIBAwQCAwEAAAAAAAAAAQIDEQQSMUETISIyUYEUYbEj/9oADAMBAAIRAxEAPwDeKIiAiIgIiICIiAiIgIiICIiAiIgIiICIiAiIgIiICIiAiIgIiICIiAiIgIiICIiAiIgIiICIiAiIgIiICIiAiIgIiICIiAiIgIiICIiAih9SamtGmWB94lDM+i0Zc957GMG88t/Ac8LWt16Yq+UkWOlawcnVLsn9VGcD867pjtf6w4tkrT7S3Ei0P/1T1dnO1S+zqXY/+uVKWvpiucJAvNLHIObqd5a729XJkH8wWk8bLHhxHIxz5bkRQWl9XWXVDSbVJlzR8uN42ZGfeYd+N/EZHep1YNhERAREQEREBERAREQEREBERAREQEREBERAREQFWteash0nT7eA+aQ7EMZ9Z+M5OPUaN5PhxIVlXPfSZd3Xi5Tb8spvmGDO7Iw6Y+3bOz+ALXDj9S8VZ5snRSbK7W1VVcpXT3N5lmf6Tz2cmtHqsHIBe0VLV3GQRWyN80h37EYzgdridzR3uIXtvoaq6zRU9B/3Jn7Lc8GjGXvPc1oc4+xdGaW03btLwCG2t73vPpyO5ve7mT5DgNyuzZ4wx0UhDhwzlnrvLT9J0WauqGgyCmiyPRfK5zh3Hq4y3yJUfd9Bars42p6cTMHF1M/rMe2Mhr/IFdEIpI5WXfdVPFxa7OU6adzXMmoHlkjDlkjDhzTz/iCDx3gre/RtrYaojdFX4bVRAF4G4PbwErB2E7iOR9oUH0taKhkjfX2hmJYxtTsaN0rB6T8faNGXZ4kAjfuWrrPd5LFPDV0pJ6pwc4D1ozulb4syR3gHktrdOek2iPlDGvVgvFZn4y6iRfMUjJmh0ZyCAQRzBGQV9KFcIiICIiAiIgIiICIiAiIgIiICIiAiIgIiIC5eu2TVVe3x+Ez59vXvyuoVzv0jWp1nudQMYZOevZ37e6XxEgcfxDtVXDtEZEvLiZxpfoVp2TXGV78fN0x2fa+UAnyZj8S3iueOje8RWO5QvqDhkzTA4ngC8tdGT3bbA3PLbXQ655UTGWdu+NMTijQiIp275e1rwQ8ZB3EHs5rleelbSuliG9scksY+6yRzB7gF05fLrTWSnlqK04ZEwuPfjgB3k4A7yFy3LLN1b3zem4Pkd952Xu95Ks4f2mfGknM+sR526R6PZXTWyhMnH4PFx7owP4KwqM0xSMoKOmij3hkMbc9uIwMqTUasREQEREBERAREQEREBERAREQEUdc79Z7T9J1EMX+ZI1p8ATlQ3x9tE/0Sypqz/h6eRzT7JXNbH47WEFqRVd2rqmHfV26vYzm4MikwO0silc/yBU5aLrQ3mJs1rkEkbuBHbzBB3hw5ggEIMxERAVR6SNI/GqnHwXDaiEl0LjwOR8uNx+q8ADuIaeStyL2JmJ3DyY3GpcpzxE7cdYwtc0lr2PGHNPMEfxWytC9KJtzG0+rC5zW7mVIBcdkDcJwN+R9cZzuzg5Ju+s9B2rVXy5Mw1AGGzR+ljkHtO57e47xyIWp7x0eartJOIRUsGcPpyCccsxPIdnubte1Wzlx5o1f2n8o4xZMM7p7x+G87dfLTc27VuqIZR2ska7zwdxWFetYadsYJuNTE0/Ua4OefZG3Lj5Lmqtgp6d2LlEYn9k0ZYf2wF7TilH6Nsfhx/BeV4kWn2tD23LmI96ytuuda1esHNbG10NKw7TY3em9w4PlxuGOTBnB3kndiryMEgIdwIwfFfSK/Hirjr0whyZbXtuW+OirUMd8oI2PI66nAilbnf8kYY/2PaA7PbtDkrkuX7Vc7hY5hPZ39XKNxyMte3OSyRvNp8xxBBW49L9KVlu2yy7H4JMd2JD824/2JvR8HYPcV8vNgtjn+n08OeuSP7X1F41wcMt3g8wvVO3ERRlx1DZbX9I1MEXc+VrT5E5QSaKrfH+wzfRpmqT/hqeaUdm57WbPvQakvtX9G2uffzqZYYR4hrnu/ZQWlFVtnXNXxdQ0ze4S1DvMmJvuKDS92qfpS51Tu6BsUDfZlrC/H4s96C0Pc1gy8gDtKgq7WmmKA7NTWQBwONlsgc/PIbDMuzvHJYrdAabcQ6tidUOHOplkm90ry3yCnKC1262jFuhiiHZGxrR+yAggvjtBUY/kmkrqjPAtpnRs/PUdW3mguesaz9FoYIB21NTtH9XAxw/b8laUQVX+SNXVePh1wjhHNtLTAHwknfJ3+qvRoagn+lp6yq7pamQN/VxFjMbuGFKXnUllsf0tURRE8GucNs/djHyjxHAHior403K4/0eoJ5B9rU4po/aA8GUj2MQSVs0rp+1b7dSwRkes2Ju1+fGfes25XO32lm3c5Y4Wdsjw0eBcVXxZdU3PfeK4QN5xUMYb51E20/wAWtZ/xl23Ren7c/rGQiSXj1s7nTSZ7RJKXEeGEGIdasrv6M0tRWZ4Pazqof182yCO9ocvvS1nutLU1NTchDCKgMzBA5zwHtzmRz3Bo2y0gHZaM7I7FaEQEREBERAREQfMjGSDEgBHYRkeShqzR+mq05qqOmce0wsz+YDKm0QU2fot0bN6NNsH+7llZ7mvx7lFVPQ5YX76Saqi7hI148pGE+9bHRdRe0dpczWs94aauPQ7dYQTaqqOXsbNGYz+sYXDP4VQLpb6y1yup7zEY5AMlrsEOadwc1w3ObkEZ7Rg4XUi1t062wTULamEDrKaQY72SERub+Z0Z/CqMXJvWflO4YZeNS0fGNS0/bL3eLO7Z05PLDsneA7MQJ3n5pwLSfYPFT1TrrWFWMTVrm7v6qONnjnZJ96hLHa3181PSwu2TNI1hfzAOXSO73YDiO/C2VftF6bmeLdpena6qABmqXPeTTMO/bkeHZdK71Yt2eJw0LXLOOlvlXc/4yxRkvX421H+ta1lTW3DdcZ55geUsz3D8pdj3K/dEXR/brg0V12jY5uSKeMtGzhpLXSvHrEkENB3ADO8kY1/UU8tI+WKYhzopJIi4bgSx5ZtY5ZxnC6D6NJI5bVQmHgIGA/eaNl37QK85U1ileiNRL3jRabW6p94WQAN3NXqLHra6kt7S+vkZEwcXSODWjxcQFCtZCKkXDpS01TvbHQvdUSPOGCPDWOOcbppSyM7925xWY2TWl2GYxS0LCNxJNTL5DYjHm5BayQOKrtfrbT9E/q2zddL9lTNdNJnsLIg7HjhY40PR1W/UE9TWn6s0mIvCCINjx7QVYbfb6K2M2LdFHEwerGwNHk0AIK6bxqm5fRFE2nbykrpAD/68O07wc5q9+K1yuH9Ia+eQfZ02KaP2EsJlI9r1akQRNm01ZLHvtVPHG48XhuXn70hy48TxKlkRAREQEREBERAREQERYlxudBa27dyljhb9aR7WjzcQgy0VIrelbSVNkQyvmI+xie4eDyA0+BULU9M9F/4VHUO/zHRs/c5xXcY7T2hzN6x3ltFFpqo6Y7s/9Fo4Wffnc73NjH71FVHSlq+cfJdTRf5cLif25CPctI42WfDOeRjjy30tQdNOpaesMdDQPDix4knLTkN2QerjJHrFx2iOWwO1Ua46i1DdRi5Vk7xza1wiafa2INz4qOttHNWP6mzxPlf9SJucd7jwaO9xC2x8bonqyTqIYX5PXHTjjcvA6aItfSuLJGOD2PHFrmnLTg/u5q32XpFrbHS9RbKSJsrsufUOmc8vkd6cr2Fm055O/BdgYA4DCzLR0S6grQDdZYqUH1WjrpO8EghgPsLlI3DoQjm30ldKO6WMOafBjmL3Nlw3nepl5hxZqRremrJKqKIn4Q/ae4lziTlznOJc4kDfkkkra/RTeL823titNEZWiWXYlllbFEGmQuI9aQkPLwQGcuKg5+iHUlFn4CaSQdxfE4+Ba4e9Zmjma20I94qKCaWmkdtPZE6OQtdwMkWw4nJAGWkDOBwK4z5K3pGp7eHeDHal53Hfyv4s+qrl9LVzadp4x0MYB/XzbTvENasii0Pp+lcJJYuvlH9bUudO/wBodKXY8ML8WdIGnAQK6R9M4+rVQyQ47tqRgbn2FTlvvFsuYzbZ4pR/dyNd/tJUit+tXQ0dczq62NkjDu2HtDm/lIwq8dC22lJNhknonE5xTykR574H7UWPY0K0ogqjWa2tfB1NXsH1gaabzG3ET4M/4fHqio92ooaihOQNqePMWT2VERdHjO7eQrWvCAeKDHoK+juLQ+3yMlYfWjcHDzacLJVduGidP1r+sbD1Mv2tM50Eni+Itz454LG/kfVVsH80Vraho9SujBP6+HZOe8tcgtaKqjVVxoN2oqCeID+tp/8A9MWO35sdaB7WKVs2o7LfB/NNRHKebWuG2PvRn5Q8QEEqiIgIiICIiAhOOKLV/TPqeWma2hoHYdM0umcOIhzshgPa8gj7rXdq6rWbTqHNrRWNywta9KksrnQ6QLdkHDqkgOBPAiBp3Hf65yOOAeK1fUuNRIH1rnzTOOA6QmSRx5BucnnwC+4oZZCyOhZtve4MjYN2XE4aO4fuAK39oXQ1BpVgc8CWqcPnJiN/e2PPos7hx4lW26OPGojdkVevkTuZ1Vp6j0Vq2tAdBRSAH7V0cZ/I9wcPEBYl105qCzNLrrSTRsHF7dmRgHa50Rdgd5wumEWX8zJtt/Ex6cqMe14ywgg8wvVs7pU0HT0bH11gYGbPyqiJu5rm+tKxvAPbxcBgEAniN+rZ5OrY5zd+Gk+Qyr8OeMld/hBmwTjtr8rRoTRtRrCRxe4x00ZxJI30nu4mOM8iARl3LI58N72WzW2xRCK0RNiYOTRxPa5x3ud3kkrC0Rao7LQU0MfqxNLj2vcNqR3i5zipxfKy5ZyW3L6mPHGOuoERFm0EREHjmh25wyO9Qlfo/TVxJNZR07nH1uqaHfnADvepxEFWOhqGH6LqK2mxwEVVIW/q5S9mPBP5G1XSfoVxbKOTaqma79uF0Z9xVpRBVjX60o/0ikpqgdsFQ6N3gyaPGe7b8U+OZpzi60NdB2u6jrmfmp3P7eYCtKIK7R650tVnZZVwtduGzK7qnZPAbEuy7O8bsKfiljmGYiHDtByPML8qyhpK4bNbGyRvY9ocPJwUDJoDTBO1TQdQ761M98B/0XNHmgsyibzpmx3zfdKeORw4PLcPH3ZG4ePAqMOlbnS/RNyq2d0wjqG+z5xm3j8We9NnXNHwNDVN7xLTv93Wt/cg8+LF1t2/T9fM0fZVQ+Ex+wOcRKB+NeG+6ltf01Q9c0cZaF/WedPJsyeDS/8A59+NF3pPpa2VTf7VO6Oob7cNcJMfgz3L9ItfaZcdmqn+Du+rVMfAf9ZrQfAoMm16wsFzd1cE7Wy/ZSgxS57OqkAd5BTqrN/uuiqyL+fZqKSPl1j438vVGSc+zeo/o9opGSVE1E2eCicGsp4Z3vJOzkvmEchLo2uyA1u7IbkgZCC7IiIC5p1bWuuVwrZX/bujH3Yvmm/7CfxFdLLmG9xPp6usZJuLambyMrnNPi1wPiq+Hr1P0l5k/wDP9rP0O0Lay57cgyIIHPHc97hGD+XrR4re60H0S3GO3XNomOG1EToh2bYcJI8+0NkA7yt+LPk79Wdu+Nr0o0IiLBu+ZY2TNLZQCCCCDwIIwQVypUUYp+thzkMfLFnuY9zB7gF1Fd7jT2iCWesOGRML3HuAzgd54AdpXLUlRJsvlqfSdtyO+84l5Hm7Cs4f2mfGknM+sR526V0RVvr7fRyS73Op4yfb1Yz78qbUPo6hktlBSRTbnRwRtcP7QYNr35Uwo1YiIgIiICIiAiIgIiICIiAiIgL4lijmBbM0OB4hwyPIr7RBgU9ktNK7bpqeFjvrNiYD5gZWeiICIiAtIdMlifbattXEPmqkBrz9WZrcNz99gGO+M9q3esK82ujvUL4LkwPjkGHA+YIPIggEHkQF3jvNLRaHGSkXrNZcwPaTjYJaQQWuacFrgctcDyIIBW59D9J1Dcmth1G5sFQMDbd8mKXllruDXHmw447s8tdav0ZddJOcZg6amz8mdoyWjsmaPRI+t6J3cDuVc+bmHJzT4gr6N6Y+RG6z7vn1vfjzqY9nVjSHb27wsO7Xa3WaMyXWVkTBze4DwHae4b1zHTOmoxiikliHZHK9g/K1wC/J8cZcXz5c768ji535nElYRwr795hvPNpr2iVy6QddSauIhoA6Oka7Pyhh0zmn5LnN5Rg7w07ycEgYAGBoLTz9T1rGEZhgLZZzywDmOP2vc3ePqhy/DS+lrxqx2LW3Yiz8qoeDsDt2Bu23dw3dpC33pfTtv0xA2C2DAzlznb3PefSe883HHhgAYATJkpjp6eP9yY6XyX9S/wCoS6IiiWCIiAiIgIiICIiAiIgIiICIiAiIgIiICIiAiIg8IB4qpXfo20pdHFz6cRPPF0DnRE95DCGk95BVuRInRrbXH/Ruw5/SKzHZ1kf7+qype19GWk7cQ4wdc4c6hzpf2XnZ9yuCLqb2nvLmKVjtDxrWsADBgDgAvURcuhERAREQEREBERAREQEREBERAREQEREB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http://t3.gstatic.com/images?q=tbn:ANd9GcSVX_syY8X4N_zQZpeGWGkbV-ideEpyTRK8YjG7iwE9L_UxX40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2840" y="1025173"/>
            <a:ext cx="1017917" cy="7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70C0"/>
      </a:hlink>
      <a:folHlink>
        <a:srgbClr val="FFC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1504</TotalTime>
  <Words>737</Words>
  <Application>Microsoft Office PowerPoint</Application>
  <PresentationFormat>On-screen Show (4:3)</PresentationFormat>
  <Paragraphs>210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 Strategies for Building Academic Vocabulary in Every Content Classroom </vt:lpstr>
      <vt:lpstr>In 45 minutes you will…</vt:lpstr>
      <vt:lpstr>3 Types of Vocabulary</vt:lpstr>
      <vt:lpstr>Marzano’s 6 Steps for      Vocabulary Instruction:</vt:lpstr>
      <vt:lpstr>New Word Overview</vt:lpstr>
      <vt:lpstr>Student-Friendly Explanations</vt:lpstr>
      <vt:lpstr>Vocabulary Cards  </vt:lpstr>
      <vt:lpstr>Concept Definition Map</vt:lpstr>
      <vt:lpstr>Word Wall / Word Sort</vt:lpstr>
      <vt:lpstr>Slide 10</vt:lpstr>
      <vt:lpstr>Matching        word       image    definition</vt:lpstr>
      <vt:lpstr>Comparison Matrix</vt:lpstr>
      <vt:lpstr>Sentence Frames for writing and speaking</vt:lpstr>
      <vt:lpstr>Examples of Sentence Frames </vt:lpstr>
      <vt:lpstr>Cloze: Fill In The Blanks</vt:lpstr>
      <vt:lpstr>Describe An Image w/ Word Bank</vt:lpstr>
      <vt:lpstr>Describe An Image w/ Word Bank: Example 2</vt:lpstr>
      <vt:lpstr>Bridge Map</vt:lpstr>
      <vt:lpstr>Which one doesn’t fit? </vt:lpstr>
      <vt:lpstr>Slide 20</vt:lpstr>
      <vt:lpstr>Games!</vt:lpstr>
      <vt:lpstr>Slide 22</vt:lpstr>
    </vt:vector>
  </TitlesOfParts>
  <Company>Bellingham School District #501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Shuksan Vocabulary Strategies</dc:title>
  <dc:creator>Bellingham Schools</dc:creator>
  <cp:lastModifiedBy>KarenH</cp:lastModifiedBy>
  <cp:revision>99</cp:revision>
  <cp:lastPrinted>2013-02-11T22:00:29Z</cp:lastPrinted>
  <dcterms:created xsi:type="dcterms:W3CDTF">2012-11-23T19:31:32Z</dcterms:created>
  <dcterms:modified xsi:type="dcterms:W3CDTF">2014-08-14T03:05:50Z</dcterms:modified>
</cp:coreProperties>
</file>