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658" r:id="rId2"/>
    <p:sldId id="603" r:id="rId3"/>
    <p:sldId id="586" r:id="rId4"/>
    <p:sldId id="547" r:id="rId5"/>
    <p:sldId id="593" r:id="rId6"/>
    <p:sldId id="594" r:id="rId7"/>
    <p:sldId id="526" r:id="rId8"/>
    <p:sldId id="595" r:id="rId9"/>
    <p:sldId id="525" r:id="rId10"/>
    <p:sldId id="596" r:id="rId11"/>
    <p:sldId id="597" r:id="rId12"/>
    <p:sldId id="527" r:id="rId13"/>
    <p:sldId id="598" r:id="rId14"/>
    <p:sldId id="625" r:id="rId15"/>
    <p:sldId id="530" r:id="rId16"/>
    <p:sldId id="529" r:id="rId17"/>
    <p:sldId id="528" r:id="rId18"/>
    <p:sldId id="599" r:id="rId19"/>
    <p:sldId id="600" r:id="rId20"/>
    <p:sldId id="602" r:id="rId21"/>
    <p:sldId id="601" r:id="rId22"/>
    <p:sldId id="532" r:id="rId23"/>
    <p:sldId id="539" r:id="rId24"/>
    <p:sldId id="639" r:id="rId25"/>
    <p:sldId id="624" r:id="rId26"/>
    <p:sldId id="524" r:id="rId27"/>
    <p:sldId id="522" r:id="rId28"/>
    <p:sldId id="576" r:id="rId29"/>
    <p:sldId id="575" r:id="rId30"/>
    <p:sldId id="626" r:id="rId31"/>
    <p:sldId id="627" r:id="rId32"/>
    <p:sldId id="563" r:id="rId33"/>
    <p:sldId id="551" r:id="rId34"/>
    <p:sldId id="631" r:id="rId35"/>
    <p:sldId id="632" r:id="rId36"/>
    <p:sldId id="633" r:id="rId37"/>
    <p:sldId id="635" r:id="rId38"/>
    <p:sldId id="638" r:id="rId39"/>
    <p:sldId id="640" r:id="rId40"/>
    <p:sldId id="641" r:id="rId41"/>
    <p:sldId id="643" r:id="rId42"/>
    <p:sldId id="645" r:id="rId43"/>
    <p:sldId id="647" r:id="rId44"/>
    <p:sldId id="649" r:id="rId45"/>
    <p:sldId id="651" r:id="rId46"/>
    <p:sldId id="653" r:id="rId47"/>
    <p:sldId id="654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99"/>
    <a:srgbClr val="BD05BD"/>
    <a:srgbClr val="3976F1"/>
    <a:srgbClr val="09C729"/>
    <a:srgbClr val="BE830E"/>
    <a:srgbClr val="D69410"/>
    <a:srgbClr val="EFA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91388" autoAdjust="0"/>
  </p:normalViewPr>
  <p:slideViewPr>
    <p:cSldViewPr>
      <p:cViewPr>
        <p:scale>
          <a:sx n="95" d="100"/>
          <a:sy n="95" d="100"/>
        </p:scale>
        <p:origin x="-209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46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FILE01\division\TRIS\Research\Data%20Requests\RR%2325%20Brice%20Harria\Chart%208.%20Transfe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1" i="1">
                <a:latin typeface="Times New Roman" pitchFamily="18" charset="0"/>
                <a:cs typeface="Times New Roman" pitchFamily="18" charset="0"/>
              </a:defRPr>
            </a:pP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sz="3200" b="1" i="1" baseline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baseline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Headcount Enrollment</a:t>
            </a:r>
            <a:endParaRPr lang="en-US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'HC,FTES,Sections'!$B$1</c:f>
              <c:strCache>
                <c:ptCount val="1"/>
                <c:pt idx="0">
                  <c:v>Heacount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'HC,FTES,Sections'!$A$2:$A$6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'HC,FTES,Sections'!$B$2:$B$6</c:f>
              <c:numCache>
                <c:formatCode>#,##0</c:formatCode>
                <c:ptCount val="5"/>
                <c:pt idx="0">
                  <c:v>2539790</c:v>
                </c:pt>
                <c:pt idx="1">
                  <c:v>2362359</c:v>
                </c:pt>
                <c:pt idx="2">
                  <c:v>2198989</c:v>
                </c:pt>
                <c:pt idx="3">
                  <c:v>2079559</c:v>
                </c:pt>
                <c:pt idx="4">
                  <c:v>2094910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938624"/>
        <c:axId val="161046912"/>
      </c:barChart>
      <c:catAx>
        <c:axId val="16093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61046912"/>
        <c:crosses val="autoZero"/>
        <c:auto val="1"/>
        <c:lblAlgn val="ctr"/>
        <c:lblOffset val="100"/>
        <c:noMultiLvlLbl val="0"/>
      </c:catAx>
      <c:valAx>
        <c:axId val="1610469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en-US"/>
          </a:p>
        </c:txPr>
        <c:crossAx val="160938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9525">
            <a:noFill/>
          </a:ln>
        </c:spPr>
        <c:txPr>
          <a:bodyPr/>
          <a:lstStyle/>
          <a:p>
            <a:pPr rtl="0">
              <a:defRPr sz="2400" b="1">
                <a:solidFill>
                  <a:schemeClr val="bg1"/>
                </a:solidFill>
              </a:defRPr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Classes 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Offered </a:t>
            </a:r>
            <a:endParaRPr lang="en-US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'section enrollment data'!$B$2</c:f>
              <c:strCache>
                <c:ptCount val="1"/>
                <c:pt idx="0">
                  <c:v>Sections Offered</c:v>
                </c:pt>
              </c:strCache>
            </c:strRef>
          </c:tx>
          <c:invertIfNegative val="0"/>
          <c:cat>
            <c:strRef>
              <c:f>'section enrollment data'!$A$3:$A$8</c:f>
              <c:strCache>
                <c:ptCount val="6"/>
                <c:pt idx="0">
                  <c:v>08-09</c:v>
                </c:pt>
                <c:pt idx="1">
                  <c:v>09-10</c:v>
                </c:pt>
                <c:pt idx="2">
                  <c:v>10-11</c:v>
                </c:pt>
                <c:pt idx="3">
                  <c:v>11-12</c:v>
                </c:pt>
                <c:pt idx="4">
                  <c:v>12-13</c:v>
                </c:pt>
                <c:pt idx="5">
                  <c:v>13-14</c:v>
                </c:pt>
              </c:strCache>
            </c:strRef>
          </c:cat>
          <c:val>
            <c:numRef>
              <c:f>'section enrollment data'!$B$3:$B$8</c:f>
              <c:numCache>
                <c:formatCode>#,##0</c:formatCode>
                <c:ptCount val="6"/>
                <c:pt idx="0">
                  <c:v>425625</c:v>
                </c:pt>
                <c:pt idx="1">
                  <c:v>388010</c:v>
                </c:pt>
                <c:pt idx="2">
                  <c:v>366794</c:v>
                </c:pt>
                <c:pt idx="3">
                  <c:v>341923</c:v>
                </c:pt>
                <c:pt idx="4">
                  <c:v>329122</c:v>
                </c:pt>
                <c:pt idx="5">
                  <c:v>352516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834560"/>
        <c:axId val="144836096"/>
      </c:barChart>
      <c:catAx>
        <c:axId val="1448345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144836096"/>
        <c:crosses val="autoZero"/>
        <c:auto val="1"/>
        <c:lblAlgn val="ctr"/>
        <c:lblOffset val="100"/>
        <c:noMultiLvlLbl val="0"/>
      </c:catAx>
      <c:valAx>
        <c:axId val="1448360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chemeClr val="bg1"/>
                </a:solidFill>
              </a:defRPr>
            </a:pPr>
            <a:endParaRPr lang="en-US"/>
          </a:p>
        </c:txPr>
        <c:crossAx val="144834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9525">
            <a:noFill/>
          </a:ln>
        </c:spPr>
        <c:txPr>
          <a:bodyPr/>
          <a:lstStyle/>
          <a:p>
            <a:pPr rtl="0">
              <a:defRPr sz="2000" b="1">
                <a:solidFill>
                  <a:schemeClr val="bg1"/>
                </a:solidFill>
              </a:defRPr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Enrollments </a:t>
            </a:r>
            <a:endParaRPr lang="en-US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'section enrollment data'!$C$2</c:f>
              <c:strCache>
                <c:ptCount val="1"/>
                <c:pt idx="0">
                  <c:v>Enrollments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'section enrollment data'!$A$3:$A$8</c:f>
              <c:strCache>
                <c:ptCount val="6"/>
                <c:pt idx="0">
                  <c:v>08-09</c:v>
                </c:pt>
                <c:pt idx="1">
                  <c:v>09-10</c:v>
                </c:pt>
                <c:pt idx="2">
                  <c:v>10-11</c:v>
                </c:pt>
                <c:pt idx="3">
                  <c:v>11-12</c:v>
                </c:pt>
                <c:pt idx="4">
                  <c:v>12-13</c:v>
                </c:pt>
                <c:pt idx="5">
                  <c:v>13-14</c:v>
                </c:pt>
              </c:strCache>
            </c:strRef>
          </c:cat>
          <c:val>
            <c:numRef>
              <c:f>'section enrollment data'!$C$3:$C$8</c:f>
              <c:numCache>
                <c:formatCode>#,##0</c:formatCode>
                <c:ptCount val="6"/>
                <c:pt idx="0">
                  <c:v>12450114</c:v>
                </c:pt>
                <c:pt idx="1">
                  <c:v>12056437</c:v>
                </c:pt>
                <c:pt idx="2">
                  <c:v>11340759</c:v>
                </c:pt>
                <c:pt idx="3">
                  <c:v>10601186</c:v>
                </c:pt>
                <c:pt idx="4">
                  <c:v>9994738</c:v>
                </c:pt>
                <c:pt idx="5">
                  <c:v>10228584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008128"/>
        <c:axId val="145009664"/>
      </c:barChart>
      <c:catAx>
        <c:axId val="145008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45009664"/>
        <c:crosses val="autoZero"/>
        <c:auto val="1"/>
        <c:lblAlgn val="ctr"/>
        <c:lblOffset val="100"/>
        <c:noMultiLvlLbl val="0"/>
      </c:catAx>
      <c:valAx>
        <c:axId val="145009664"/>
        <c:scaling>
          <c:orientation val="minMax"/>
          <c:min val="8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45008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9525">
            <a:noFill/>
          </a:ln>
        </c:spPr>
        <c:txPr>
          <a:bodyPr/>
          <a:lstStyle/>
          <a:p>
            <a:pPr rtl="0">
              <a:defRPr sz="20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1">
          <a:solidFill>
            <a:schemeClr val="bg1"/>
          </a:solidFill>
          <a:latin typeface="+mn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Average Class Size </a:t>
            </a:r>
            <a:endParaRPr lang="en-US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357437692083364"/>
          <c:y val="1.1213635525944203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'section enrollment data'!$D$2</c:f>
              <c:strCache>
                <c:ptCount val="1"/>
                <c:pt idx="0">
                  <c:v>Section Size</c:v>
                </c:pt>
              </c:strCache>
            </c:strRef>
          </c:tx>
          <c:invertIfNegative val="0"/>
          <c:cat>
            <c:strRef>
              <c:f>'section enrollment data'!$A$3:$A$9</c:f>
              <c:strCache>
                <c:ptCount val="7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</c:strCache>
            </c:strRef>
          </c:cat>
          <c:val>
            <c:numRef>
              <c:f>'section enrollment data'!$D$3:$D$9</c:f>
              <c:numCache>
                <c:formatCode>0.0</c:formatCode>
                <c:ptCount val="7"/>
                <c:pt idx="0">
                  <c:v>27.596599999999999</c:v>
                </c:pt>
                <c:pt idx="1">
                  <c:v>29.2514</c:v>
                </c:pt>
                <c:pt idx="2">
                  <c:v>31.072500000000002</c:v>
                </c:pt>
                <c:pt idx="3">
                  <c:v>30.918600000000001</c:v>
                </c:pt>
                <c:pt idx="4">
                  <c:v>31.0046</c:v>
                </c:pt>
                <c:pt idx="5">
                  <c:v>30.367899999999999</c:v>
                </c:pt>
                <c:pt idx="6">
                  <c:v>29.015899999999998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072896"/>
        <c:axId val="145074432"/>
      </c:barChart>
      <c:catAx>
        <c:axId val="145072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45074432"/>
        <c:crosses val="autoZero"/>
        <c:auto val="1"/>
        <c:lblAlgn val="ctr"/>
        <c:lblOffset val="100"/>
        <c:noMultiLvlLbl val="0"/>
      </c:catAx>
      <c:valAx>
        <c:axId val="145074432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endParaRPr lang="en-US"/>
          </a:p>
        </c:txPr>
        <c:crossAx val="145072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9525">
            <a:noFill/>
          </a:ln>
        </c:spPr>
        <c:txPr>
          <a:bodyPr/>
          <a:lstStyle/>
          <a:p>
            <a:pPr rtl="0">
              <a:defRPr>
                <a:solidFill>
                  <a:schemeClr val="bg1"/>
                </a:solidFill>
              </a:defRPr>
            </a:pPr>
            <a:endParaRPr lang="en-US"/>
          </a:p>
        </c:txPr>
      </c:dTable>
    </c:plotArea>
    <c:plotVisOnly val="1"/>
    <c:dispBlanksAs val="gap"/>
    <c:showDLblsOverMax val="0"/>
  </c:chart>
  <c:spPr>
    <a:noFill/>
    <a:ln>
      <a:solidFill>
        <a:schemeClr val="tx1"/>
      </a:solidFill>
    </a:ln>
  </c:spPr>
  <c:txPr>
    <a:bodyPr/>
    <a:lstStyle/>
    <a:p>
      <a:pPr>
        <a:defRPr sz="1800" b="1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32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Success Rate -Transferable Courses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'success rates data'!$E$2</c:f>
              <c:strCache>
                <c:ptCount val="1"/>
                <c:pt idx="0">
                  <c:v>Transferable</c:v>
                </c:pt>
              </c:strCache>
            </c:strRef>
          </c:tx>
          <c:invertIfNegative val="0"/>
          <c:cat>
            <c:strRef>
              <c:f>'success rates data'!$A$3:$A$9</c:f>
              <c:strCache>
                <c:ptCount val="7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</c:strCache>
            </c:strRef>
          </c:cat>
          <c:val>
            <c:numRef>
              <c:f>'success rates data'!$E$3:$E$9</c:f>
              <c:numCache>
                <c:formatCode>0.0%</c:formatCode>
                <c:ptCount val="7"/>
                <c:pt idx="0">
                  <c:v>0.67023999999999995</c:v>
                </c:pt>
                <c:pt idx="1">
                  <c:v>0.68095000000000006</c:v>
                </c:pt>
                <c:pt idx="2">
                  <c:v>0.69035000000000002</c:v>
                </c:pt>
                <c:pt idx="3">
                  <c:v>0.69340000000000002</c:v>
                </c:pt>
                <c:pt idx="4">
                  <c:v>0.69979999999999998</c:v>
                </c:pt>
                <c:pt idx="5">
                  <c:v>0.71174000000000004</c:v>
                </c:pt>
                <c:pt idx="6">
                  <c:v>0.70935000000000004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075008"/>
        <c:axId val="162076544"/>
        <c:axId val="0"/>
      </c:bar3DChart>
      <c:catAx>
        <c:axId val="162075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en-US"/>
          </a:p>
        </c:txPr>
        <c:crossAx val="162076544"/>
        <c:crosses val="autoZero"/>
        <c:auto val="1"/>
        <c:lblAlgn val="ctr"/>
        <c:lblOffset val="100"/>
        <c:noMultiLvlLbl val="0"/>
      </c:catAx>
      <c:valAx>
        <c:axId val="162076544"/>
        <c:scaling>
          <c:orientation val="minMax"/>
          <c:max val="0.8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en-US"/>
          </a:p>
        </c:txPr>
        <c:crossAx val="162075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Success Rate -Vocational/Career Courses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'success rates data'!$F$2</c:f>
              <c:strCache>
                <c:ptCount val="1"/>
                <c:pt idx="0">
                  <c:v>Vocational/Career</c:v>
                </c:pt>
              </c:strCache>
            </c:strRef>
          </c:tx>
          <c:invertIfNegative val="0"/>
          <c:cat>
            <c:strRef>
              <c:f>'success rates data'!$A$3:$A$9</c:f>
              <c:strCache>
                <c:ptCount val="7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</c:strCache>
            </c:strRef>
          </c:cat>
          <c:val>
            <c:numRef>
              <c:f>'success rates data'!$F$3:$F$9</c:f>
              <c:numCache>
                <c:formatCode>0.0%</c:formatCode>
                <c:ptCount val="7"/>
                <c:pt idx="0">
                  <c:v>0.73048000000000002</c:v>
                </c:pt>
                <c:pt idx="1">
                  <c:v>0.73726999999999998</c:v>
                </c:pt>
                <c:pt idx="2">
                  <c:v>0.73863999999999996</c:v>
                </c:pt>
                <c:pt idx="3">
                  <c:v>0.73968999999999996</c:v>
                </c:pt>
                <c:pt idx="4">
                  <c:v>0.73858000000000001</c:v>
                </c:pt>
                <c:pt idx="5">
                  <c:v>0.74980000000000002</c:v>
                </c:pt>
                <c:pt idx="6">
                  <c:v>0.74900999999999995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405376"/>
        <c:axId val="162407168"/>
        <c:axId val="0"/>
      </c:bar3DChart>
      <c:catAx>
        <c:axId val="162405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chemeClr val="bg1"/>
                </a:solidFill>
              </a:defRPr>
            </a:pPr>
            <a:endParaRPr lang="en-US"/>
          </a:p>
        </c:txPr>
        <c:crossAx val="162407168"/>
        <c:crosses val="autoZero"/>
        <c:auto val="1"/>
        <c:lblAlgn val="ctr"/>
        <c:lblOffset val="100"/>
        <c:noMultiLvlLbl val="0"/>
      </c:catAx>
      <c:valAx>
        <c:axId val="162407168"/>
        <c:scaling>
          <c:orientation val="minMax"/>
          <c:max val="0.8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</a:defRPr>
            </a:pPr>
            <a:endParaRPr lang="en-US"/>
          </a:p>
        </c:txPr>
        <c:crossAx val="162405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32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Success Rate Basic Skills Courses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'success rates data'!$C$2</c:f>
              <c:strCache>
                <c:ptCount val="1"/>
                <c:pt idx="0">
                  <c:v>Basic Skills</c:v>
                </c:pt>
              </c:strCache>
            </c:strRef>
          </c:tx>
          <c:invertIfNegative val="0"/>
          <c:cat>
            <c:strRef>
              <c:f>'success rates data'!$A$3:$A$9</c:f>
              <c:strCache>
                <c:ptCount val="7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</c:strCache>
            </c:strRef>
          </c:cat>
          <c:val>
            <c:numRef>
              <c:f>'success rates data'!$C$3:$C$9</c:f>
              <c:numCache>
                <c:formatCode>0.0%</c:formatCode>
                <c:ptCount val="7"/>
                <c:pt idx="0">
                  <c:v>0.58957999999999999</c:v>
                </c:pt>
                <c:pt idx="1">
                  <c:v>0.60231999999999997</c:v>
                </c:pt>
                <c:pt idx="2">
                  <c:v>0.61170000000000002</c:v>
                </c:pt>
                <c:pt idx="3">
                  <c:v>0.62038000000000004</c:v>
                </c:pt>
                <c:pt idx="4">
                  <c:v>0.62929000000000002</c:v>
                </c:pt>
                <c:pt idx="5">
                  <c:v>0.63907000000000003</c:v>
                </c:pt>
                <c:pt idx="6">
                  <c:v>0.63041000000000003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146176"/>
        <c:axId val="162147712"/>
        <c:axId val="0"/>
      </c:bar3DChart>
      <c:catAx>
        <c:axId val="16214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en-US"/>
          </a:p>
        </c:txPr>
        <c:crossAx val="162147712"/>
        <c:crosses val="autoZero"/>
        <c:auto val="1"/>
        <c:lblAlgn val="ctr"/>
        <c:lblOffset val="100"/>
        <c:noMultiLvlLbl val="0"/>
      </c:catAx>
      <c:valAx>
        <c:axId val="162147712"/>
        <c:scaling>
          <c:orientation val="minMax"/>
          <c:max val="0.70000000000000007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en-US"/>
          </a:p>
        </c:txPr>
        <c:crossAx val="162146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Success Rate - </a:t>
            </a: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 Credit Courses</a:t>
            </a:r>
          </a:p>
        </c:rich>
      </c:tx>
      <c:layout>
        <c:manualLayout>
          <c:xMode val="edge"/>
          <c:yMode val="edge"/>
          <c:x val="0.24275255963080972"/>
          <c:y val="1.1834319526627219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'success rates data'!$B$2</c:f>
              <c:strCache>
                <c:ptCount val="1"/>
                <c:pt idx="0">
                  <c:v>All Credit</c:v>
                </c:pt>
              </c:strCache>
            </c:strRef>
          </c:tx>
          <c:invertIfNegative val="0"/>
          <c:cat>
            <c:strRef>
              <c:f>'success rates data'!$A$3:$A$9</c:f>
              <c:strCache>
                <c:ptCount val="7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</c:strCache>
            </c:strRef>
          </c:cat>
          <c:val>
            <c:numRef>
              <c:f>'success rates data'!$B$3:$B$9</c:f>
              <c:numCache>
                <c:formatCode>0.0%</c:formatCode>
                <c:ptCount val="7"/>
                <c:pt idx="0">
                  <c:v>0.67203000000000002</c:v>
                </c:pt>
                <c:pt idx="1">
                  <c:v>0.68167999999999995</c:v>
                </c:pt>
                <c:pt idx="2">
                  <c:v>0.68884999999999996</c:v>
                </c:pt>
                <c:pt idx="3">
                  <c:v>0.69188000000000005</c:v>
                </c:pt>
                <c:pt idx="4">
                  <c:v>0.69579000000000002</c:v>
                </c:pt>
                <c:pt idx="5">
                  <c:v>0.70694999999999997</c:v>
                </c:pt>
                <c:pt idx="6">
                  <c:v>0.70472999999999997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259712"/>
        <c:axId val="162261248"/>
        <c:axId val="0"/>
      </c:bar3DChart>
      <c:catAx>
        <c:axId val="162259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chemeClr val="bg1"/>
                </a:solidFill>
              </a:defRPr>
            </a:pPr>
            <a:endParaRPr lang="en-US"/>
          </a:p>
        </c:txPr>
        <c:crossAx val="162261248"/>
        <c:crosses val="autoZero"/>
        <c:auto val="1"/>
        <c:lblAlgn val="ctr"/>
        <c:lblOffset val="100"/>
        <c:noMultiLvlLbl val="0"/>
      </c:catAx>
      <c:valAx>
        <c:axId val="162261248"/>
        <c:scaling>
          <c:orientation val="minMax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en-US"/>
          </a:p>
        </c:txPr>
        <c:crossAx val="162259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5771952239693"/>
          <c:y val="0.18561969730528807"/>
          <c:w val="0.87647728284697723"/>
          <c:h val="0.74550084258406857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CSU Transfers</c:v>
                </c:pt>
              </c:strCache>
            </c:strRef>
          </c:tx>
          <c:spPr>
            <a:ln w="7620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Sheet1!$B$1:$G$1</c:f>
              <c:strCache>
                <c:ptCount val="5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5"/>
                <c:pt idx="0">
                  <c:v>37647</c:v>
                </c:pt>
                <c:pt idx="1">
                  <c:v>56959</c:v>
                </c:pt>
                <c:pt idx="2">
                  <c:v>51050</c:v>
                </c:pt>
                <c:pt idx="3">
                  <c:v>44236</c:v>
                </c:pt>
                <c:pt idx="4">
                  <c:v>56565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UC Transfers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cat>
            <c:strRef>
              <c:f>Sheet1!$B$1:$G$1</c:f>
              <c:strCache>
                <c:ptCount val="5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</c:strCache>
            </c:strRef>
          </c:cat>
          <c:val>
            <c:numRef>
              <c:f>Sheet1!$B$3:$G$3</c:f>
              <c:numCache>
                <c:formatCode>#,##0</c:formatCode>
                <c:ptCount val="5"/>
                <c:pt idx="0">
                  <c:v>14702</c:v>
                </c:pt>
                <c:pt idx="1">
                  <c:v>15976</c:v>
                </c:pt>
                <c:pt idx="2">
                  <c:v>16246</c:v>
                </c:pt>
                <c:pt idx="3">
                  <c:v>15663</c:v>
                </c:pt>
                <c:pt idx="4">
                  <c:v>15896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191040"/>
        <c:axId val="107659648"/>
      </c:lineChart>
      <c:catAx>
        <c:axId val="791910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7659648"/>
        <c:crosses val="autoZero"/>
        <c:auto val="1"/>
        <c:lblAlgn val="ctr"/>
        <c:lblOffset val="100"/>
        <c:noMultiLvlLbl val="0"/>
      </c:catAx>
      <c:valAx>
        <c:axId val="1076596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>
            <a:noFill/>
          </a:ln>
        </c:spPr>
        <c:crossAx val="79191040"/>
        <c:crosses val="autoZero"/>
        <c:crossBetween val="between"/>
      </c:valAx>
      <c:spPr>
        <a:ln w="57150"/>
      </c:spPr>
    </c:plotArea>
    <c:legend>
      <c:legendPos val="b"/>
      <c:layout>
        <c:manualLayout>
          <c:xMode val="edge"/>
          <c:yMode val="edge"/>
          <c:x val="0.35861515504289099"/>
          <c:y val="0.83033077025498692"/>
          <c:w val="0.60506916865191152"/>
          <c:h val="9.50076695329036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9898E-93DF-46CD-918D-4FA086C470C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09E2ED-14A8-46CA-8161-2918B3952259}">
      <dgm:prSet phldrT="[Text]" custT="1"/>
      <dgm:spPr/>
      <dgm:t>
        <a:bodyPr/>
        <a:lstStyle/>
        <a:p>
          <a:r>
            <a:rPr lang="en-US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1907 Established - Transfer</a:t>
          </a:r>
          <a:endParaRPr lang="en-US" sz="24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B1D70-1471-41C7-A3D8-ED27DF63641B}" type="parTrans" cxnId="{0251CD58-3156-47B0-A61B-CA2EA3A68A23}">
      <dgm:prSet/>
      <dgm:spPr/>
      <dgm:t>
        <a:bodyPr/>
        <a:lstStyle/>
        <a:p>
          <a:endParaRPr lang="en-US"/>
        </a:p>
      </dgm:t>
    </dgm:pt>
    <dgm:pt modelId="{5935A7D8-116E-4647-AA83-58BCF92372AA}" type="sibTrans" cxnId="{0251CD58-3156-47B0-A61B-CA2EA3A68A23}">
      <dgm:prSet/>
      <dgm:spPr/>
      <dgm:t>
        <a:bodyPr/>
        <a:lstStyle/>
        <a:p>
          <a:endParaRPr lang="en-US"/>
        </a:p>
      </dgm:t>
    </dgm:pt>
    <dgm:pt modelId="{7E0938D0-98CD-465D-92F4-FCB2EBCC16C8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1917 Added Vocational Ed</a:t>
          </a:r>
          <a:endParaRPr 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CF096-0CA8-443C-B5B4-1325208B97AD}" type="parTrans" cxnId="{11E2027E-C80A-4C72-9F84-F47FC719E353}">
      <dgm:prSet/>
      <dgm:spPr/>
      <dgm:t>
        <a:bodyPr/>
        <a:lstStyle/>
        <a:p>
          <a:endParaRPr lang="en-US"/>
        </a:p>
      </dgm:t>
    </dgm:pt>
    <dgm:pt modelId="{30558CC4-0D1E-4C31-A2BD-9EBB880A5176}" type="sibTrans" cxnId="{11E2027E-C80A-4C72-9F84-F47FC719E353}">
      <dgm:prSet/>
      <dgm:spPr/>
      <dgm:t>
        <a:bodyPr/>
        <a:lstStyle/>
        <a:p>
          <a:endParaRPr lang="en-US"/>
        </a:p>
      </dgm:t>
    </dgm:pt>
    <dgm:pt modelId="{B7AA42D5-A008-4D1B-898D-F264463E4269}">
      <dgm:prSet phldrT="[Text]"/>
      <dgm:spPr/>
      <dgm:t>
        <a:bodyPr/>
        <a:lstStyle/>
        <a:p>
          <a:endParaRPr lang="en-US" dirty="0"/>
        </a:p>
      </dgm:t>
    </dgm:pt>
    <dgm:pt modelId="{43085B30-D164-4C41-9FEA-E78D8D017C09}" type="parTrans" cxnId="{5E4D6398-57D2-4614-9DFE-7232C38C2670}">
      <dgm:prSet/>
      <dgm:spPr/>
      <dgm:t>
        <a:bodyPr/>
        <a:lstStyle/>
        <a:p>
          <a:endParaRPr lang="en-US"/>
        </a:p>
      </dgm:t>
    </dgm:pt>
    <dgm:pt modelId="{7505B940-92CF-4163-84AD-FB89EDB5FD1A}" type="sibTrans" cxnId="{5E4D6398-57D2-4614-9DFE-7232C38C2670}">
      <dgm:prSet/>
      <dgm:spPr/>
      <dgm:t>
        <a:bodyPr/>
        <a:lstStyle/>
        <a:p>
          <a:endParaRPr lang="en-US"/>
        </a:p>
      </dgm:t>
    </dgm:pt>
    <dgm:pt modelId="{18B761E0-5A7A-4BFC-B2EA-A908FD72306E}">
      <dgm:prSet phldrT="[Text]"/>
      <dgm:spPr/>
      <dgm:t>
        <a:bodyPr/>
        <a:lstStyle/>
        <a:p>
          <a:endParaRPr lang="en-US" dirty="0"/>
        </a:p>
      </dgm:t>
    </dgm:pt>
    <dgm:pt modelId="{50F2931B-8FFD-42AD-825A-1991A6E726A9}" type="parTrans" cxnId="{6BD5782A-17AE-46D0-9857-01F41C6CC43B}">
      <dgm:prSet/>
      <dgm:spPr/>
      <dgm:t>
        <a:bodyPr/>
        <a:lstStyle/>
        <a:p>
          <a:endParaRPr lang="en-US"/>
        </a:p>
      </dgm:t>
    </dgm:pt>
    <dgm:pt modelId="{AAE67F5F-916C-4B2E-91F1-87856B2B2ADC}" type="sibTrans" cxnId="{6BD5782A-17AE-46D0-9857-01F41C6CC43B}">
      <dgm:prSet/>
      <dgm:spPr/>
      <dgm:t>
        <a:bodyPr/>
        <a:lstStyle/>
        <a:p>
          <a:endParaRPr lang="en-US"/>
        </a:p>
      </dgm:t>
    </dgm:pt>
    <dgm:pt modelId="{13652C9E-5AC2-4C06-93A8-574E41707B9F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FA5E2E90-06C4-4D33-A453-FEFD9BE158E4}" type="sibTrans" cxnId="{1ADEAA09-0E01-4771-A005-086F11C334C3}">
      <dgm:prSet/>
      <dgm:spPr/>
      <dgm:t>
        <a:bodyPr/>
        <a:lstStyle/>
        <a:p>
          <a:endParaRPr lang="en-US"/>
        </a:p>
      </dgm:t>
    </dgm:pt>
    <dgm:pt modelId="{C4CC60CC-C23B-4932-9821-95BC5C56304F}" type="parTrans" cxnId="{1ADEAA09-0E01-4771-A005-086F11C334C3}">
      <dgm:prSet/>
      <dgm:spPr/>
      <dgm:t>
        <a:bodyPr/>
        <a:lstStyle/>
        <a:p>
          <a:endParaRPr lang="en-US"/>
        </a:p>
      </dgm:t>
    </dgm:pt>
    <dgm:pt modelId="{A753C1A9-8A02-4477-8D3D-8418B989E85C}" type="pres">
      <dgm:prSet presAssocID="{4E99898E-93DF-46CD-918D-4FA086C470C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A89F8B-0640-4E31-BBC7-C2C6C4DF43E0}" type="pres">
      <dgm:prSet presAssocID="{4E99898E-93DF-46CD-918D-4FA086C470C3}" presName="arrow" presStyleLbl="bgShp" presStyleIdx="0" presStyleCnt="1" custScaleX="85944" custScaleY="110667" custLinFactNeighborX="2249" custLinFactNeighborY="-666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CA7F255E-EF1F-4500-825F-A74C81DB5A59}" type="pres">
      <dgm:prSet presAssocID="{4E99898E-93DF-46CD-918D-4FA086C470C3}" presName="arrowDiagram5" presStyleCnt="0"/>
      <dgm:spPr/>
    </dgm:pt>
    <dgm:pt modelId="{9A1BB621-9D1B-4C9F-8E51-5C41EE1D09A0}" type="pres">
      <dgm:prSet presAssocID="{FC09E2ED-14A8-46CA-8161-2918B3952259}" presName="bullet5a" presStyleLbl="node1" presStyleIdx="0" presStyleCnt="5" custLinFactX="137399" custLinFactNeighborX="200000" custLinFactNeighborY="62681"/>
      <dgm:spPr>
        <a:solidFill>
          <a:schemeClr val="accent2"/>
        </a:solidFill>
      </dgm:spPr>
    </dgm:pt>
    <dgm:pt modelId="{37B5D288-E01D-4A43-AF0F-D2E85A79087A}" type="pres">
      <dgm:prSet presAssocID="{FC09E2ED-14A8-46CA-8161-2918B3952259}" presName="textBox5a" presStyleLbl="revTx" presStyleIdx="0" presStyleCnt="5" custScaleX="317304" custScaleY="28852" custLinFactX="83680" custLinFactNeighborX="100000" custLinFactNeighborY="-26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B3605-968B-435D-B50E-1B67E54B4D5A}" type="pres">
      <dgm:prSet presAssocID="{7E0938D0-98CD-465D-92F4-FCB2EBCC16C8}" presName="bullet5b" presStyleLbl="node1" presStyleIdx="1" presStyleCnt="5" custLinFactY="14683" custLinFactNeighborX="78061" custLinFactNeighborY="100000"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541F6ECA-43E2-4429-8FFD-0C5F7ABFE030}" type="pres">
      <dgm:prSet presAssocID="{7E0938D0-98CD-465D-92F4-FCB2EBCC16C8}" presName="textBox5b" presStyleLbl="revTx" presStyleIdx="1" presStyleCnt="5" custScaleX="267871" custScaleY="20446" custLinFactX="12239" custLinFactNeighborX="100000" custLinFactNeighborY="-20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CCA99-C334-4AC5-B4FA-A218F961B96A}" type="pres">
      <dgm:prSet presAssocID="{18B761E0-5A7A-4BFC-B2EA-A908FD72306E}" presName="bullet5c" presStyleLbl="node1" presStyleIdx="2" presStyleCnt="5" custLinFactY="13311" custLinFactNeighborX="-90413" custLinFactNeighborY="100000"/>
      <dgm:spPr>
        <a:solidFill>
          <a:schemeClr val="accent1">
            <a:lumMod val="40000"/>
            <a:lumOff val="60000"/>
          </a:schemeClr>
        </a:solidFill>
      </dgm:spPr>
    </dgm:pt>
    <dgm:pt modelId="{538084E7-5E1A-4F8D-8077-0D3DBCECB051}" type="pres">
      <dgm:prSet presAssocID="{18B761E0-5A7A-4BFC-B2EA-A908FD72306E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ADAFA-8AA8-430C-B313-FA57B0792985}" type="pres">
      <dgm:prSet presAssocID="{B7AA42D5-A008-4D1B-898D-F264463E4269}" presName="bullet5d" presStyleLbl="node1" presStyleIdx="3" presStyleCnt="5" custLinFactX="-100000" custLinFactNeighborX="-117040" custLinFactNeighborY="73522"/>
      <dgm:spPr>
        <a:solidFill>
          <a:schemeClr val="accent6"/>
        </a:solidFill>
      </dgm:spPr>
    </dgm:pt>
    <dgm:pt modelId="{5DC97CE8-76C2-48A7-965D-40F9453F28C4}" type="pres">
      <dgm:prSet presAssocID="{B7AA42D5-A008-4D1B-898D-F264463E4269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32E96-729F-41DF-9C3C-06C019E80BEA}" type="pres">
      <dgm:prSet presAssocID="{13652C9E-5AC2-4C06-93A8-574E41707B9F}" presName="bullet5e" presStyleLbl="node1" presStyleIdx="4" presStyleCnt="5" custLinFactX="-100000" custLinFactNeighborX="-154512" custLinFactNeighborY="31224"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9530BF45-8ACD-4642-92BC-CD16E8C11393}" type="pres">
      <dgm:prSet presAssocID="{13652C9E-5AC2-4C06-93A8-574E41707B9F}" presName="textBox5e" presStyleLbl="revTx" presStyleIdx="4" presStyleCnt="5" custScaleX="267871" custScaleY="20446" custLinFactNeighborX="62048" custLinFactNeighborY="-20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4B4D4-3FF2-4677-8B57-E6069CA8F614}" type="presOf" srcId="{4E99898E-93DF-46CD-918D-4FA086C470C3}" destId="{A753C1A9-8A02-4477-8D3D-8418B989E85C}" srcOrd="0" destOrd="0" presId="urn:microsoft.com/office/officeart/2005/8/layout/arrow2"/>
    <dgm:cxn modelId="{1ADEAA09-0E01-4771-A005-086F11C334C3}" srcId="{4E99898E-93DF-46CD-918D-4FA086C470C3}" destId="{13652C9E-5AC2-4C06-93A8-574E41707B9F}" srcOrd="4" destOrd="0" parTransId="{C4CC60CC-C23B-4932-9821-95BC5C56304F}" sibTransId="{FA5E2E90-06C4-4D33-A453-FEFD9BE158E4}"/>
    <dgm:cxn modelId="{6BD5782A-17AE-46D0-9857-01F41C6CC43B}" srcId="{4E99898E-93DF-46CD-918D-4FA086C470C3}" destId="{18B761E0-5A7A-4BFC-B2EA-A908FD72306E}" srcOrd="2" destOrd="0" parTransId="{50F2931B-8FFD-42AD-825A-1991A6E726A9}" sibTransId="{AAE67F5F-916C-4B2E-91F1-87856B2B2ADC}"/>
    <dgm:cxn modelId="{1AFB8C16-6C28-41C1-A2AE-53A17D11CA04}" type="presOf" srcId="{B7AA42D5-A008-4D1B-898D-F264463E4269}" destId="{5DC97CE8-76C2-48A7-965D-40F9453F28C4}" srcOrd="0" destOrd="0" presId="urn:microsoft.com/office/officeart/2005/8/layout/arrow2"/>
    <dgm:cxn modelId="{5E4D6398-57D2-4614-9DFE-7232C38C2670}" srcId="{4E99898E-93DF-46CD-918D-4FA086C470C3}" destId="{B7AA42D5-A008-4D1B-898D-F264463E4269}" srcOrd="3" destOrd="0" parTransId="{43085B30-D164-4C41-9FEA-E78D8D017C09}" sibTransId="{7505B940-92CF-4163-84AD-FB89EDB5FD1A}"/>
    <dgm:cxn modelId="{CAC44F9D-CAB7-49E7-89BB-9A1C24EE9FF0}" type="presOf" srcId="{FC09E2ED-14A8-46CA-8161-2918B3952259}" destId="{37B5D288-E01D-4A43-AF0F-D2E85A79087A}" srcOrd="0" destOrd="0" presId="urn:microsoft.com/office/officeart/2005/8/layout/arrow2"/>
    <dgm:cxn modelId="{0251CD58-3156-47B0-A61B-CA2EA3A68A23}" srcId="{4E99898E-93DF-46CD-918D-4FA086C470C3}" destId="{FC09E2ED-14A8-46CA-8161-2918B3952259}" srcOrd="0" destOrd="0" parTransId="{476B1D70-1471-41C7-A3D8-ED27DF63641B}" sibTransId="{5935A7D8-116E-4647-AA83-58BCF92372AA}"/>
    <dgm:cxn modelId="{11E2027E-C80A-4C72-9F84-F47FC719E353}" srcId="{4E99898E-93DF-46CD-918D-4FA086C470C3}" destId="{7E0938D0-98CD-465D-92F4-FCB2EBCC16C8}" srcOrd="1" destOrd="0" parTransId="{053CF096-0CA8-443C-B5B4-1325208B97AD}" sibTransId="{30558CC4-0D1E-4C31-A2BD-9EBB880A5176}"/>
    <dgm:cxn modelId="{D9B0FE18-FA62-4BA1-B559-ABBE466A89FB}" type="presOf" srcId="{18B761E0-5A7A-4BFC-B2EA-A908FD72306E}" destId="{538084E7-5E1A-4F8D-8077-0D3DBCECB051}" srcOrd="0" destOrd="0" presId="urn:microsoft.com/office/officeart/2005/8/layout/arrow2"/>
    <dgm:cxn modelId="{FC8E81BE-338B-4F91-B5CD-0901C833CE01}" type="presOf" srcId="{7E0938D0-98CD-465D-92F4-FCB2EBCC16C8}" destId="{541F6ECA-43E2-4429-8FFD-0C5F7ABFE030}" srcOrd="0" destOrd="0" presId="urn:microsoft.com/office/officeart/2005/8/layout/arrow2"/>
    <dgm:cxn modelId="{F6AE16ED-B158-48BA-80EC-73629F0F22B7}" type="presOf" srcId="{13652C9E-5AC2-4C06-93A8-574E41707B9F}" destId="{9530BF45-8ACD-4642-92BC-CD16E8C11393}" srcOrd="0" destOrd="0" presId="urn:microsoft.com/office/officeart/2005/8/layout/arrow2"/>
    <dgm:cxn modelId="{63ACDA8D-8BEB-40F1-A6EC-8CFE9942C376}" type="presParOf" srcId="{A753C1A9-8A02-4477-8D3D-8418B989E85C}" destId="{63A89F8B-0640-4E31-BBC7-C2C6C4DF43E0}" srcOrd="0" destOrd="0" presId="urn:microsoft.com/office/officeart/2005/8/layout/arrow2"/>
    <dgm:cxn modelId="{8CDCC0FE-60FB-4B02-A20E-A56F7BC66A2D}" type="presParOf" srcId="{A753C1A9-8A02-4477-8D3D-8418B989E85C}" destId="{CA7F255E-EF1F-4500-825F-A74C81DB5A59}" srcOrd="1" destOrd="0" presId="urn:microsoft.com/office/officeart/2005/8/layout/arrow2"/>
    <dgm:cxn modelId="{6B98BCF8-2259-4584-B24B-C5D3C8FB1074}" type="presParOf" srcId="{CA7F255E-EF1F-4500-825F-A74C81DB5A59}" destId="{9A1BB621-9D1B-4C9F-8E51-5C41EE1D09A0}" srcOrd="0" destOrd="0" presId="urn:microsoft.com/office/officeart/2005/8/layout/arrow2"/>
    <dgm:cxn modelId="{B098B5BE-E49B-4C46-8AB9-350891DB32BD}" type="presParOf" srcId="{CA7F255E-EF1F-4500-825F-A74C81DB5A59}" destId="{37B5D288-E01D-4A43-AF0F-D2E85A79087A}" srcOrd="1" destOrd="0" presId="urn:microsoft.com/office/officeart/2005/8/layout/arrow2"/>
    <dgm:cxn modelId="{970B9089-20B2-402A-8C75-76F5789772F5}" type="presParOf" srcId="{CA7F255E-EF1F-4500-825F-A74C81DB5A59}" destId="{E1BB3605-968B-435D-B50E-1B67E54B4D5A}" srcOrd="2" destOrd="0" presId="urn:microsoft.com/office/officeart/2005/8/layout/arrow2"/>
    <dgm:cxn modelId="{CCA8987A-C333-48F4-82C4-AE85B06E9E5C}" type="presParOf" srcId="{CA7F255E-EF1F-4500-825F-A74C81DB5A59}" destId="{541F6ECA-43E2-4429-8FFD-0C5F7ABFE030}" srcOrd="3" destOrd="0" presId="urn:microsoft.com/office/officeart/2005/8/layout/arrow2"/>
    <dgm:cxn modelId="{910C3FF4-E66A-4BB6-A818-9013C7A8C07A}" type="presParOf" srcId="{CA7F255E-EF1F-4500-825F-A74C81DB5A59}" destId="{56FCCA99-C334-4AC5-B4FA-A218F961B96A}" srcOrd="4" destOrd="0" presId="urn:microsoft.com/office/officeart/2005/8/layout/arrow2"/>
    <dgm:cxn modelId="{10644E30-A958-4C66-8C25-DA3341E79CA0}" type="presParOf" srcId="{CA7F255E-EF1F-4500-825F-A74C81DB5A59}" destId="{538084E7-5E1A-4F8D-8077-0D3DBCECB051}" srcOrd="5" destOrd="0" presId="urn:microsoft.com/office/officeart/2005/8/layout/arrow2"/>
    <dgm:cxn modelId="{139A7B8C-2338-4346-A541-08CD9F1CB3E7}" type="presParOf" srcId="{CA7F255E-EF1F-4500-825F-A74C81DB5A59}" destId="{820ADAFA-8AA8-430C-B313-FA57B0792985}" srcOrd="6" destOrd="0" presId="urn:microsoft.com/office/officeart/2005/8/layout/arrow2"/>
    <dgm:cxn modelId="{0DD6BBC7-283F-4ED9-9C54-9ABF6DC713BC}" type="presParOf" srcId="{CA7F255E-EF1F-4500-825F-A74C81DB5A59}" destId="{5DC97CE8-76C2-48A7-965D-40F9453F28C4}" srcOrd="7" destOrd="0" presId="urn:microsoft.com/office/officeart/2005/8/layout/arrow2"/>
    <dgm:cxn modelId="{737F11E0-E2C9-42EC-A2FE-220D4A6C7F69}" type="presParOf" srcId="{CA7F255E-EF1F-4500-825F-A74C81DB5A59}" destId="{7E532E96-729F-41DF-9C3C-06C019E80BEA}" srcOrd="8" destOrd="0" presId="urn:microsoft.com/office/officeart/2005/8/layout/arrow2"/>
    <dgm:cxn modelId="{AD0DD352-ED63-4793-8532-576424F6FB07}" type="presParOf" srcId="{CA7F255E-EF1F-4500-825F-A74C81DB5A59}" destId="{9530BF45-8ACD-4642-92BC-CD16E8C1139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89F8B-0640-4E31-BBC7-C2C6C4DF43E0}">
      <dsp:nvSpPr>
        <dsp:cNvPr id="0" name=""/>
        <dsp:cNvSpPr/>
      </dsp:nvSpPr>
      <dsp:spPr>
        <a:xfrm>
          <a:off x="228614" y="228628"/>
          <a:ext cx="7858719" cy="6324619"/>
        </a:xfrm>
        <a:prstGeom prst="swooshArrow">
          <a:avLst>
            <a:gd name="adj1" fmla="val 25000"/>
            <a:gd name="adj2" fmla="val 25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BB621-9D1B-4C9F-8E51-5C41EE1D09A0}">
      <dsp:nvSpPr>
        <dsp:cNvPr id="0" name=""/>
        <dsp:cNvSpPr/>
      </dsp:nvSpPr>
      <dsp:spPr>
        <a:xfrm>
          <a:off x="990599" y="4952999"/>
          <a:ext cx="210312" cy="21031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5D288-E01D-4A43-AF0F-D2E85A79087A}">
      <dsp:nvSpPr>
        <dsp:cNvPr id="0" name=""/>
        <dsp:cNvSpPr/>
      </dsp:nvSpPr>
      <dsp:spPr>
        <a:xfrm>
          <a:off x="1284898" y="5045943"/>
          <a:ext cx="3800870" cy="392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4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1907 Established - Transfer</a:t>
          </a:r>
          <a:endParaRPr lang="en-US" sz="24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4898" y="5045943"/>
        <a:ext cx="3800870" cy="392436"/>
      </dsp:txXfrm>
    </dsp:sp>
    <dsp:sp modelId="{E1BB3605-968B-435D-B50E-1B67E54B4D5A}">
      <dsp:nvSpPr>
        <dsp:cNvPr id="0" name=""/>
        <dsp:cNvSpPr/>
      </dsp:nvSpPr>
      <dsp:spPr>
        <a:xfrm>
          <a:off x="1676401" y="4104841"/>
          <a:ext cx="329184" cy="32918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F6ECA-43E2-4429-8FFD-0C5F7ABFE030}">
      <dsp:nvSpPr>
        <dsp:cNvPr id="0" name=""/>
        <dsp:cNvSpPr/>
      </dsp:nvSpPr>
      <dsp:spPr>
        <a:xfrm>
          <a:off x="2013649" y="4343390"/>
          <a:ext cx="4066024" cy="489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2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1917 Added Vocational Ed</a:t>
          </a:r>
          <a:endParaRPr 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3649" y="4343390"/>
        <a:ext cx="4066024" cy="489596"/>
      </dsp:txXfrm>
    </dsp:sp>
    <dsp:sp modelId="{56FCCA99-C334-4AC5-B4FA-A218F961B96A}">
      <dsp:nvSpPr>
        <dsp:cNvPr id="0" name=""/>
        <dsp:cNvSpPr/>
      </dsp:nvSpPr>
      <dsp:spPr>
        <a:xfrm>
          <a:off x="2485643" y="3352549"/>
          <a:ext cx="438912" cy="43891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084E7-5E1A-4F8D-8077-0D3DBCECB051}">
      <dsp:nvSpPr>
        <dsp:cNvPr id="0" name=""/>
        <dsp:cNvSpPr/>
      </dsp:nvSpPr>
      <dsp:spPr>
        <a:xfrm>
          <a:off x="3101933" y="3074670"/>
          <a:ext cx="1764792" cy="321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57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01933" y="3074670"/>
        <a:ext cx="1764792" cy="3211830"/>
      </dsp:txXfrm>
    </dsp:sp>
    <dsp:sp modelId="{820ADAFA-8AA8-430C-B313-FA57B0792985}">
      <dsp:nvSpPr>
        <dsp:cNvPr id="0" name=""/>
        <dsp:cNvSpPr/>
      </dsp:nvSpPr>
      <dsp:spPr>
        <a:xfrm>
          <a:off x="3352800" y="2590802"/>
          <a:ext cx="566928" cy="566928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97CE8-76C2-48A7-965D-40F9453F28C4}">
      <dsp:nvSpPr>
        <dsp:cNvPr id="0" name=""/>
        <dsp:cNvSpPr/>
      </dsp:nvSpPr>
      <dsp:spPr>
        <a:xfrm>
          <a:off x="4866725" y="2457450"/>
          <a:ext cx="1828800" cy="3829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40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866725" y="2457450"/>
        <a:ext cx="1828800" cy="3829050"/>
      </dsp:txXfrm>
    </dsp:sp>
    <dsp:sp modelId="{7E532E96-729F-41DF-9C3C-06C019E80BEA}">
      <dsp:nvSpPr>
        <dsp:cNvPr id="0" name=""/>
        <dsp:cNvSpPr/>
      </dsp:nvSpPr>
      <dsp:spPr>
        <a:xfrm>
          <a:off x="4495803" y="1944626"/>
          <a:ext cx="722376" cy="72237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0BF45-8ACD-4642-92BC-CD16E8C11393}">
      <dsp:nvSpPr>
        <dsp:cNvPr id="0" name=""/>
        <dsp:cNvSpPr/>
      </dsp:nvSpPr>
      <dsp:spPr>
        <a:xfrm>
          <a:off x="5160512" y="2873304"/>
          <a:ext cx="4898824" cy="860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772" tIns="0" rIns="0" bIns="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b="1" kern="1200" dirty="0">
            <a:solidFill>
              <a:schemeClr val="bg1"/>
            </a:solidFill>
          </a:endParaRPr>
        </a:p>
      </dsp:txBody>
      <dsp:txXfrm>
        <a:off x="5160512" y="2873304"/>
        <a:ext cx="4898824" cy="860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0.87179</cdr:x>
      <cdr:y>0.32771</cdr:y>
    </cdr:from>
    <cdr:to>
      <cdr:x>0.97436</cdr:x>
      <cdr:y>0.47336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72400" y="2057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4000" b="1" dirty="0" smtClean="0">
              <a:solidFill>
                <a:schemeClr val="bg1"/>
              </a:solidFill>
            </a:rPr>
            <a:t>29</a:t>
          </a:r>
          <a:endParaRPr lang="en-US" sz="4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0.64957</cdr:x>
      <cdr:y>0.14565</cdr:y>
    </cdr:from>
    <cdr:to>
      <cdr:x>0.75214</cdr:x>
      <cdr:y>0.2913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91200" y="914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4000" b="1" dirty="0" smtClean="0">
              <a:solidFill>
                <a:schemeClr val="bg1"/>
              </a:solidFill>
            </a:rPr>
            <a:t>31</a:t>
          </a:r>
          <a:endParaRPr lang="en-US" sz="4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0.19658</cdr:x>
      <cdr:y>0.50977</cdr:y>
    </cdr:from>
    <cdr:to>
      <cdr:x>0.29915</cdr:x>
      <cdr:y>0.65542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52600" y="3200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4000" b="1" dirty="0" smtClean="0">
              <a:solidFill>
                <a:schemeClr val="bg1"/>
              </a:solidFill>
            </a:rPr>
            <a:t>28</a:t>
          </a:r>
          <a:endParaRPr lang="en-US" sz="40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0.21531</cdr:x>
      <cdr:y>0.15539</cdr:y>
    </cdr:from>
    <cdr:to>
      <cdr:x>0.32102</cdr:x>
      <cdr:y>0.30085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2536" y="9768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b="1" dirty="0" smtClean="0">
              <a:solidFill>
                <a:schemeClr val="bg1"/>
              </a:solidFill>
            </a:rPr>
            <a:t>69%</a:t>
          </a:r>
          <a:endParaRPr lang="en-US" sz="4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0.8055</cdr:x>
      <cdr:y>0.17964</cdr:y>
    </cdr:from>
    <cdr:to>
      <cdr:x>0.91121</cdr:x>
      <cdr:y>0.32509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967936" y="11292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4000" b="1" dirty="0" smtClean="0">
              <a:solidFill>
                <a:schemeClr val="bg1"/>
              </a:solidFill>
            </a:rPr>
            <a:t>71%</a:t>
          </a:r>
          <a:endParaRPr lang="en-US" sz="40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0.79279</cdr:x>
      <cdr:y>0.12121</cdr:y>
    </cdr:from>
    <cdr:to>
      <cdr:x>0.8985</cdr:x>
      <cdr:y>0.26667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762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4000" b="1" dirty="0" smtClean="0">
              <a:solidFill>
                <a:schemeClr val="bg1"/>
              </a:solidFill>
            </a:rPr>
            <a:t>75%</a:t>
          </a:r>
          <a:endParaRPr lang="en-US" sz="4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0.17618</cdr:x>
      <cdr:y>0.08485</cdr:y>
    </cdr:from>
    <cdr:to>
      <cdr:x>0.28188</cdr:x>
      <cdr:y>0.2303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24000" y="533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4000" b="1" dirty="0" smtClean="0">
              <a:solidFill>
                <a:schemeClr val="bg1"/>
              </a:solidFill>
            </a:rPr>
            <a:t>63%</a:t>
          </a:r>
          <a:endParaRPr lang="en-US" sz="40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0.79279</cdr:x>
      <cdr:y>0.13333</cdr:y>
    </cdr:from>
    <cdr:to>
      <cdr:x>0.8985</cdr:x>
      <cdr:y>0.27879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838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4000" b="1" dirty="0" smtClean="0">
              <a:solidFill>
                <a:schemeClr val="bg1"/>
              </a:solidFill>
            </a:rPr>
            <a:t>63%</a:t>
          </a:r>
          <a:endParaRPr lang="en-US" sz="4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0.18498</cdr:x>
      <cdr:y>0.13333</cdr:y>
    </cdr:from>
    <cdr:to>
      <cdr:x>0.29069</cdr:x>
      <cdr:y>0.27879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00200" y="838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4000" b="1" dirty="0" smtClean="0">
              <a:solidFill>
                <a:schemeClr val="bg1"/>
              </a:solidFill>
            </a:rPr>
            <a:t>59%</a:t>
          </a:r>
          <a:endParaRPr lang="en-US" sz="40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0.80504</cdr:x>
      <cdr:y>0.16568</cdr:y>
    </cdr:from>
    <cdr:to>
      <cdr:x>0.90891</cdr:x>
      <cdr:y>0.30769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86600" y="1066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4000" b="1" dirty="0" smtClean="0">
              <a:solidFill>
                <a:schemeClr val="bg1"/>
              </a:solidFill>
            </a:rPr>
            <a:t>70%</a:t>
          </a:r>
          <a:endParaRPr lang="en-US" sz="4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0.18178</cdr:x>
      <cdr:y>0.15385</cdr:y>
    </cdr:from>
    <cdr:to>
      <cdr:x>0.28566</cdr:x>
      <cdr:y>0.29586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00200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4000" b="1" dirty="0" smtClean="0">
              <a:solidFill>
                <a:schemeClr val="bg1"/>
              </a:solidFill>
            </a:rPr>
            <a:t>67%</a:t>
          </a:r>
          <a:endParaRPr lang="en-US" sz="4000" b="1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0.79972</cdr:x>
      <cdr:y>0.10919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6932737" cy="68721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Annual Number of </a:t>
          </a:r>
          <a:r>
            <a:rPr lang="en-US" sz="36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Transfers to UC &amp; CSU</a:t>
          </a:r>
          <a:endParaRPr lang="en-US" sz="3600" b="1" i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8062A-982A-4C0F-BD51-FAA0AAEC5C06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EF319-A6F3-49F3-8878-F6AEDF753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1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DA33B-D35D-4F21-A2C1-21E8B75B1C6D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A3A13-E10C-4368-8E6F-636AB65F6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3A13-E10C-4368-8E6F-636AB65F69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3A13-E10C-4368-8E6F-636AB65F698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9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3A13-E10C-4368-8E6F-636AB65F698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9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3A13-E10C-4368-8E6F-636AB65F698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3A13-E10C-4368-8E6F-636AB65F69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C1FD0-27AA-423B-87A2-896D8971C5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6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3A13-E10C-4368-8E6F-636AB65F69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9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3A13-E10C-4368-8E6F-636AB65F69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3A13-E10C-4368-8E6F-636AB65F69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3A13-E10C-4368-8E6F-636AB65F698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3A13-E10C-4368-8E6F-636AB65F698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9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3A13-E10C-4368-8E6F-636AB65F69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53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458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29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C23F-92C4-4694-AACD-CB8021B70540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7D1F-87D6-4B5E-9D0A-20EEC68BAE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43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B8DF-1996-430C-AF0E-6A355A58F7D0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8ADF-ECE4-4BD8-8A40-AECD63B73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38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-57859"/>
            <a:ext cx="9296399" cy="69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CBB8-5BA5-4EDC-B0D5-8EFD78685E76}" type="datetimeFigureOut">
              <a:rPr lang="en-US" smtClean="0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07D8-6DC6-4D2C-8233-08C18F3EF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8" r:id="rId4"/>
    <p:sldLayoutId id="2147483679" r:id="rId5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Glendale College  </a:t>
            </a: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Great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Workforce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34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130593"/>
              </p:ext>
            </p:extLst>
          </p:nvPr>
        </p:nvGraphicFramePr>
        <p:xfrm>
          <a:off x="228600" y="457200"/>
          <a:ext cx="8650432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1485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24458"/>
              </p:ext>
            </p:extLst>
          </p:nvPr>
        </p:nvGraphicFramePr>
        <p:xfrm>
          <a:off x="228600" y="457200"/>
          <a:ext cx="89154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68064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5257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391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Statewide Participation Rates</a:t>
            </a:r>
            <a:b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(Per 1,000 adult population)</a:t>
            </a:r>
            <a:endParaRPr lang="en-US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8968"/>
              </p:ext>
            </p:extLst>
          </p:nvPr>
        </p:nvGraphicFramePr>
        <p:xfrm>
          <a:off x="118999" y="2514600"/>
          <a:ext cx="8991598" cy="3289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745"/>
                <a:gridCol w="1522770"/>
                <a:gridCol w="1595283"/>
                <a:gridCol w="1450258"/>
                <a:gridCol w="1522771"/>
                <a:gridCol w="1522771"/>
              </a:tblGrid>
              <a:tr h="1109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08-09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09-10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10-11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11-12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12-13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13-14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167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89.4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solidFill>
                            <a:schemeClr val="bg1"/>
                          </a:solidFill>
                          <a:effectLst/>
                        </a:rPr>
                        <a:t>84.2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solidFill>
                            <a:schemeClr val="bg1"/>
                          </a:solidFill>
                          <a:effectLst/>
                        </a:rPr>
                        <a:t>82.5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78.2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74.6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74.6</a:t>
                      </a:r>
                      <a:endParaRPr lang="en-US" sz="5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7562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763000" cy="5181600"/>
          </a:xfrm>
        </p:spPr>
        <p:txBody>
          <a:bodyPr>
            <a:noAutofit/>
          </a:bodyPr>
          <a:lstStyle/>
          <a:p>
            <a:r>
              <a:rPr lang="en-US" sz="115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Improving </a:t>
            </a:r>
            <a:r>
              <a:rPr lang="en-US" sz="115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Student Success!</a:t>
            </a:r>
            <a:endParaRPr lang="en-US" sz="5400" b="1" i="1" dirty="0">
              <a:solidFill>
                <a:srgbClr val="2232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283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3739"/>
            <a:ext cx="6705600" cy="427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95924"/>
            <a:ext cx="6625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Number of Awards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1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248400" cy="510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" y="221159"/>
            <a:ext cx="765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Degrees for Transfer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1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05293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1028" y="228600"/>
            <a:ext cx="6972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 Course Success Rate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1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24364"/>
              </p:ext>
            </p:extLst>
          </p:nvPr>
        </p:nvGraphicFramePr>
        <p:xfrm>
          <a:off x="499664" y="547116"/>
          <a:ext cx="8650432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698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40361"/>
              </p:ext>
            </p:extLst>
          </p:nvPr>
        </p:nvGraphicFramePr>
        <p:xfrm>
          <a:off x="228600" y="571500"/>
          <a:ext cx="8650432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6605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763000" cy="5181600"/>
          </a:xfrm>
        </p:spPr>
        <p:txBody>
          <a:bodyPr>
            <a:noAutofit/>
          </a:bodyPr>
          <a:lstStyle/>
          <a:p>
            <a:r>
              <a:rPr lang="en-US" sz="115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 evolving mission!</a:t>
            </a:r>
            <a:endParaRPr lang="en-US" sz="5400" b="1" i="1" dirty="0">
              <a:solidFill>
                <a:srgbClr val="2232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222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07790"/>
              </p:ext>
            </p:extLst>
          </p:nvPr>
        </p:nvGraphicFramePr>
        <p:xfrm>
          <a:off x="228600" y="457200"/>
          <a:ext cx="8650432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39606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05705"/>
              </p:ext>
            </p:extLst>
          </p:nvPr>
        </p:nvGraphicFramePr>
        <p:xfrm>
          <a:off x="152400" y="381000"/>
          <a:ext cx="8802832" cy="643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32152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304800"/>
            <a:ext cx="5181600" cy="645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1" y="685800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Scorecards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809012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229600" cy="46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2868" y="152400"/>
            <a:ext cx="83058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College System Goals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5950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96518"/>
              </p:ext>
            </p:extLst>
          </p:nvPr>
        </p:nvGraphicFramePr>
        <p:xfrm>
          <a:off x="228600" y="304800"/>
          <a:ext cx="8668956" cy="62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55854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763000" cy="5181600"/>
          </a:xfrm>
        </p:spPr>
        <p:txBody>
          <a:bodyPr>
            <a:noAutofit/>
          </a:bodyPr>
          <a:lstStyle/>
          <a:p>
            <a:r>
              <a:rPr lang="en-US" sz="115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Improving </a:t>
            </a:r>
            <a:r>
              <a:rPr lang="en-US" sz="115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Finances!</a:t>
            </a:r>
            <a:endParaRPr lang="en-US" sz="5400" b="1" i="1" dirty="0">
              <a:solidFill>
                <a:srgbClr val="2232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72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1186"/>
            <a:ext cx="74741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048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Fiscal  Environment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1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65775"/>
            <a:ext cx="749861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286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Funding Sources (per FTES)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83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991600" cy="4525962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Governor’s January Budget</a:t>
            </a:r>
            <a:r>
              <a:rPr lang="en-US" sz="7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$1.1 Billion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b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$500 million for </a:t>
            </a:r>
            <a:b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ducation!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339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Governor’s January Budget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7620000" cy="57912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Success and Support -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 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-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$100 M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Increase -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$125 M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-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$107 M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Living - 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$92 M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Non-credit CDCP Equalization -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$49 M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Tech Education -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$48 M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 –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$14 M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 39 -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$ 40 M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Deferrals Payoff -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$95 M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Mandate claims -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$353 M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81361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70183493"/>
              </p:ext>
            </p:extLst>
          </p:nvPr>
        </p:nvGraphicFramePr>
        <p:xfrm>
          <a:off x="0" y="762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86200" y="3048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1988 Adult Education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5295" y="3581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1976 Added Community Services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1" y="251211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 Added Workforce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41146"/>
            <a:ext cx="4953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 Evolution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67400" y="1447800"/>
            <a:ext cx="876300" cy="8217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6858000" y="1542619"/>
            <a:ext cx="2490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Added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Bachelor’s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614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763000" cy="5181600"/>
          </a:xfrm>
        </p:spPr>
        <p:txBody>
          <a:bodyPr>
            <a:noAutofit/>
          </a:bodyPr>
          <a:lstStyle/>
          <a:p>
            <a:r>
              <a:rPr lang="en-US" sz="115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focus on the California Workforce!</a:t>
            </a:r>
            <a:endParaRPr lang="en-US" sz="5400" b="1" i="1" dirty="0">
              <a:solidFill>
                <a:srgbClr val="2232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008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2514600"/>
          </a:xfrm>
        </p:spPr>
        <p:txBody>
          <a:bodyPr>
            <a:noAutofit/>
          </a:bodyPr>
          <a:lstStyle/>
          <a:p>
            <a:pPr marL="0" indent="0"/>
            <a:r>
              <a:rPr lang="en-US" sz="6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of Governor</a:t>
            </a:r>
            <a:br>
              <a:rPr lang="en-US" sz="6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 on </a:t>
            </a:r>
            <a: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Workforce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Job </a:t>
            </a:r>
            <a: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b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Economy</a:t>
            </a:r>
            <a:endParaRPr lang="en-US" sz="5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005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752600"/>
            <a:ext cx="85264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731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hevron 27"/>
          <p:cNvSpPr/>
          <p:nvPr/>
        </p:nvSpPr>
        <p:spPr>
          <a:xfrm>
            <a:off x="7353300" y="3022600"/>
            <a:ext cx="1638300" cy="6858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4114800" y="981075"/>
            <a:ext cx="4876800" cy="65722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703263" y="3165475"/>
            <a:ext cx="4362450" cy="400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/>
          </a:p>
        </p:txBody>
      </p:sp>
      <p:sp>
        <p:nvSpPr>
          <p:cNvPr id="5" name="Pentagon 4"/>
          <p:cNvSpPr/>
          <p:nvPr/>
        </p:nvSpPr>
        <p:spPr>
          <a:xfrm>
            <a:off x="9525" y="3808413"/>
            <a:ext cx="1066800" cy="4572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2011</a:t>
            </a:r>
          </a:p>
        </p:txBody>
      </p:sp>
      <p:sp>
        <p:nvSpPr>
          <p:cNvPr id="6" name="Chevron 5"/>
          <p:cNvSpPr/>
          <p:nvPr/>
        </p:nvSpPr>
        <p:spPr>
          <a:xfrm>
            <a:off x="914400" y="3817938"/>
            <a:ext cx="1143000" cy="4572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2012</a:t>
            </a:r>
          </a:p>
        </p:txBody>
      </p:sp>
      <p:sp>
        <p:nvSpPr>
          <p:cNvPr id="7" name="Chevron 6"/>
          <p:cNvSpPr/>
          <p:nvPr/>
        </p:nvSpPr>
        <p:spPr>
          <a:xfrm>
            <a:off x="1898650" y="3817938"/>
            <a:ext cx="1143000" cy="4572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2013</a:t>
            </a:r>
          </a:p>
        </p:txBody>
      </p:sp>
      <p:sp>
        <p:nvSpPr>
          <p:cNvPr id="8" name="Chevron 7"/>
          <p:cNvSpPr/>
          <p:nvPr/>
        </p:nvSpPr>
        <p:spPr>
          <a:xfrm>
            <a:off x="2857500" y="3817938"/>
            <a:ext cx="1143000" cy="4572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2014</a:t>
            </a:r>
          </a:p>
        </p:txBody>
      </p:sp>
      <p:sp>
        <p:nvSpPr>
          <p:cNvPr id="9" name="Chevron 8"/>
          <p:cNvSpPr/>
          <p:nvPr/>
        </p:nvSpPr>
        <p:spPr>
          <a:xfrm>
            <a:off x="3810000" y="3817938"/>
            <a:ext cx="1143000" cy="4572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2015</a:t>
            </a:r>
          </a:p>
        </p:txBody>
      </p:sp>
      <p:sp>
        <p:nvSpPr>
          <p:cNvPr id="10" name="Chevron 9"/>
          <p:cNvSpPr/>
          <p:nvPr/>
        </p:nvSpPr>
        <p:spPr>
          <a:xfrm>
            <a:off x="4760913" y="3824288"/>
            <a:ext cx="1143000" cy="4572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2016</a:t>
            </a:r>
          </a:p>
        </p:txBody>
      </p:sp>
      <p:sp>
        <p:nvSpPr>
          <p:cNvPr id="11" name="Chevron 10"/>
          <p:cNvSpPr/>
          <p:nvPr/>
        </p:nvSpPr>
        <p:spPr>
          <a:xfrm>
            <a:off x="5724525" y="3824288"/>
            <a:ext cx="1143000" cy="4572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2" name="Chevron 11"/>
          <p:cNvSpPr/>
          <p:nvPr/>
        </p:nvSpPr>
        <p:spPr>
          <a:xfrm>
            <a:off x="6705600" y="3810000"/>
            <a:ext cx="1143000" cy="4572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3" name="Chevron 12"/>
          <p:cNvSpPr/>
          <p:nvPr/>
        </p:nvSpPr>
        <p:spPr>
          <a:xfrm>
            <a:off x="7694613" y="3824288"/>
            <a:ext cx="1143000" cy="4572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2019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990600" y="661988"/>
            <a:ext cx="3940175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</a:t>
            </a:r>
          </a:p>
        </p:txBody>
      </p:sp>
      <p:pic>
        <p:nvPicPr>
          <p:cNvPr id="952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981075"/>
            <a:ext cx="9191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525" y="981075"/>
            <a:ext cx="914400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Student Success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Task Force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981200" y="1676400"/>
            <a:ext cx="6858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Restoration and Increase of Access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148263" y="2717800"/>
            <a:ext cx="2819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810000" y="3022600"/>
            <a:ext cx="125571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/>
          </a:p>
        </p:txBody>
      </p:sp>
      <p:pic>
        <p:nvPicPr>
          <p:cNvPr id="95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46425"/>
            <a:ext cx="12207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3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63888"/>
            <a:ext cx="13716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Major CCCCO-Led Initiatives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766888" y="4306888"/>
            <a:ext cx="3105150" cy="58102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Revised System Strategic Plan</a:t>
            </a:r>
            <a:endParaRPr lang="en-US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930775" y="4319588"/>
            <a:ext cx="3908425" cy="58102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New System Strategic Plan</a:t>
            </a:r>
            <a:endParaRPr lang="en-US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914400" y="4759325"/>
            <a:ext cx="3105150" cy="58102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Transfer Degrees</a:t>
            </a:r>
            <a:endParaRPr lang="en-US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047875" y="5257800"/>
            <a:ext cx="3943350" cy="58102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Community College Bachelor’s Degree</a:t>
            </a:r>
            <a:endParaRPr lang="en-US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835275" y="5826125"/>
            <a:ext cx="4191000" cy="5619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Technology Initiatives</a:t>
            </a:r>
            <a:endParaRPr lang="en-US" sz="16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27923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6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strategies, policies, </a:t>
            </a:r>
            <a:r>
              <a:rPr lang="en-US" sz="4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 that would:  </a:t>
            </a:r>
            <a:endParaRPr lang="en-US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students for high-value jobs that currently or will exist in California.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California’s regions to attract high-value jobs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states and around the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globe.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more jobs through workforce training that enables small business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these initiatives by braiding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federal resources. 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754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-76200" y="2971799"/>
            <a:ext cx="9296400" cy="1290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-76200" y="1219200"/>
            <a:ext cx="9296400" cy="912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Elbow Connector 13"/>
          <p:cNvCxnSpPr>
            <a:stCxn id="3" idx="3"/>
          </p:cNvCxnSpPr>
          <p:nvPr/>
        </p:nvCxnSpPr>
        <p:spPr>
          <a:xfrm>
            <a:off x="1043479" y="1785610"/>
            <a:ext cx="435688" cy="1517303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9" idx="3"/>
            <a:endCxn id="42" idx="1"/>
          </p:cNvCxnSpPr>
          <p:nvPr/>
        </p:nvCxnSpPr>
        <p:spPr>
          <a:xfrm>
            <a:off x="4727525" y="2543146"/>
            <a:ext cx="20511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-152400" y="5181600"/>
            <a:ext cx="1066800" cy="4572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Nov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85800" y="5181600"/>
            <a:ext cx="1066800" cy="4572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Dec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2014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89" y="5791200"/>
            <a:ext cx="2915434" cy="99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1219200"/>
            <a:ext cx="1850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Board of Governors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6200" y="2362200"/>
            <a:ext cx="10598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Task Force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6200" y="2967335"/>
            <a:ext cx="184896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Field &amp; Stakeholder</a:t>
            </a: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Input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6200" y="4262735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Infrastructure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0090" y="1524000"/>
            <a:ext cx="1093569" cy="523220"/>
          </a:xfrm>
          <a:prstGeom prst="rect">
            <a:avLst/>
          </a:prstGeom>
          <a:solidFill>
            <a:srgbClr val="FFC0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Commission</a:t>
            </a:r>
          </a:p>
          <a:p>
            <a:pPr algn="ctr"/>
            <a:r>
              <a:rPr lang="en-US" sz="1400" b="1" dirty="0" smtClean="0"/>
              <a:t>Task Force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02370" y="2266890"/>
            <a:ext cx="681598" cy="461665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Mtg 1</a:t>
            </a:r>
          </a:p>
          <a:p>
            <a:pPr algn="ctr"/>
            <a:r>
              <a:rPr lang="en-US" sz="1200" b="1" dirty="0" smtClean="0"/>
              <a:t>Kick Off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3302913"/>
            <a:ext cx="1104969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Regional </a:t>
            </a:r>
          </a:p>
          <a:p>
            <a:pPr algn="ctr"/>
            <a:r>
              <a:rPr lang="en-US" sz="1200" b="1" dirty="0" smtClean="0"/>
              <a:t>College Conversations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4600" y="3060411"/>
            <a:ext cx="1236970" cy="1015663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Strong Workforce Town Hall meetings</a:t>
            </a:r>
          </a:p>
          <a:p>
            <a:pPr algn="ctr"/>
            <a:r>
              <a:rPr lang="en-US" sz="1200" b="1" dirty="0" smtClean="0"/>
              <a:t>w External Stakeholders</a:t>
            </a:r>
            <a:endParaRPr lang="en-US" sz="1200" b="1" dirty="0"/>
          </a:p>
        </p:txBody>
      </p:sp>
      <p:sp>
        <p:nvSpPr>
          <p:cNvPr id="25" name="Chevron 24"/>
          <p:cNvSpPr/>
          <p:nvPr/>
        </p:nvSpPr>
        <p:spPr>
          <a:xfrm>
            <a:off x="4038600" y="5181600"/>
            <a:ext cx="1066800" cy="4572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Apr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2015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4876800" y="5181600"/>
            <a:ext cx="1066800" cy="4572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May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2015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715000" y="5181600"/>
            <a:ext cx="1066800" cy="4572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Jun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2015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6553200" y="5181600"/>
            <a:ext cx="1066800" cy="4572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Jul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2015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7391400" y="5181600"/>
            <a:ext cx="1066800" cy="4572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Aug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2015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8229600" y="5181600"/>
            <a:ext cx="1066800" cy="4572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Sept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2015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691390"/>
            <a:ext cx="9144000" cy="400110"/>
          </a:xfrm>
          <a:prstGeom prst="rect">
            <a:avLst/>
          </a:prstGeom>
          <a:solidFill>
            <a:srgbClr val="FFC0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Website, eNewsletter, Facilitation, </a:t>
            </a:r>
            <a:r>
              <a:rPr lang="en-US" sz="2000" b="1" dirty="0" smtClean="0"/>
              <a:t>Documentation, Media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46303" y="2312313"/>
            <a:ext cx="481222" cy="461665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Mtg </a:t>
            </a:r>
          </a:p>
          <a:p>
            <a:pPr algn="ctr"/>
            <a:r>
              <a:rPr lang="en-US" sz="1200" b="1" dirty="0" smtClean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02274" y="2312313"/>
            <a:ext cx="481222" cy="461665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Mtg </a:t>
            </a:r>
            <a:endParaRPr lang="en-US" sz="1200" b="1" dirty="0"/>
          </a:p>
          <a:p>
            <a:pPr algn="ctr"/>
            <a:r>
              <a:rPr lang="en-US" sz="1200" b="1" dirty="0" smtClean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473" y="2312313"/>
            <a:ext cx="481222" cy="461665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Mtg </a:t>
            </a:r>
            <a:endParaRPr lang="en-US" sz="1200" b="1" dirty="0"/>
          </a:p>
          <a:p>
            <a:pPr algn="ctr"/>
            <a:r>
              <a:rPr lang="en-US" sz="1200" b="1" dirty="0" smtClean="0"/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78673" y="2312313"/>
            <a:ext cx="481222" cy="461665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Mtg </a:t>
            </a:r>
            <a:endParaRPr lang="en-US" sz="1200" b="1" dirty="0"/>
          </a:p>
          <a:p>
            <a:pPr algn="ctr"/>
            <a:r>
              <a:rPr lang="en-US" sz="1200" b="1" dirty="0" smtClean="0"/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47534" y="3352800"/>
            <a:ext cx="999313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Consultation</a:t>
            </a:r>
          </a:p>
          <a:p>
            <a:pPr algn="ctr"/>
            <a:r>
              <a:rPr lang="en-US" sz="1200" b="1" dirty="0" smtClean="0"/>
              <a:t>Council</a:t>
            </a:r>
            <a:endParaRPr lang="en-US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792957" y="1521031"/>
            <a:ext cx="1414554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Recommendations </a:t>
            </a:r>
          </a:p>
          <a:p>
            <a:pPr algn="ctr"/>
            <a:r>
              <a:rPr lang="en-US" sz="1200" b="1" dirty="0" smtClean="0"/>
              <a:t>To BOG </a:t>
            </a:r>
          </a:p>
        </p:txBody>
      </p:sp>
      <p:cxnSp>
        <p:nvCxnSpPr>
          <p:cNvPr id="50" name="Elbow Connector 49"/>
          <p:cNvCxnSpPr>
            <a:stCxn id="42" idx="3"/>
            <a:endCxn id="44" idx="1"/>
          </p:cNvCxnSpPr>
          <p:nvPr/>
        </p:nvCxnSpPr>
        <p:spPr>
          <a:xfrm flipV="1">
            <a:off x="7259895" y="1751864"/>
            <a:ext cx="533062" cy="791282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hevron 50"/>
          <p:cNvSpPr/>
          <p:nvPr/>
        </p:nvSpPr>
        <p:spPr>
          <a:xfrm>
            <a:off x="1524000" y="5181600"/>
            <a:ext cx="1066800" cy="4572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Jan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2015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2362200" y="5181600"/>
            <a:ext cx="1066800" cy="4572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Feb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2015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3200400" y="5181600"/>
            <a:ext cx="1066800" cy="4572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Mar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2015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9" name="Elbow Connector 58"/>
          <p:cNvCxnSpPr>
            <a:endCxn id="32" idx="2"/>
          </p:cNvCxnSpPr>
          <p:nvPr/>
        </p:nvCxnSpPr>
        <p:spPr>
          <a:xfrm rot="5400000" flipH="1" flipV="1">
            <a:off x="1446407" y="2806151"/>
            <a:ext cx="574358" cy="419166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2" idx="3"/>
            <a:endCxn id="34" idx="1"/>
          </p:cNvCxnSpPr>
          <p:nvPr/>
        </p:nvCxnSpPr>
        <p:spPr>
          <a:xfrm>
            <a:off x="2283968" y="2497723"/>
            <a:ext cx="230632" cy="107052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34" idx="3"/>
            <a:endCxn id="39" idx="1"/>
          </p:cNvCxnSpPr>
          <p:nvPr/>
        </p:nvCxnSpPr>
        <p:spPr>
          <a:xfrm flipV="1">
            <a:off x="3751570" y="2543146"/>
            <a:ext cx="494733" cy="1025097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467600" y="2527757"/>
            <a:ext cx="0" cy="81760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550506" y="58947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Out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5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marL="0" indent="0"/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 of Task Force</a:t>
            </a:r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15200" cy="533400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Administrators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Trustees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Employer community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ublic workforce training/economic 	development agencies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K-12 education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ommunity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962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individual and regional economic competitiveness </a:t>
            </a:r>
            <a:endParaRPr lang="en-US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California's workforce </a:t>
            </a:r>
            <a:endParaRPr lang="en-US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skills and quality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credentials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match employer needs </a:t>
            </a:r>
            <a:endParaRPr lang="en-US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 a strong economy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99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75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Attainment is the Key </a:t>
            </a:r>
            <a:b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Future of the Economy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 bwMode="gray">
          <a:xfrm>
            <a:off x="4705004" y="6398112"/>
            <a:ext cx="141315" cy="137159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900" b="1" dirty="0">
                <a:solidFill>
                  <a:srgbClr val="6D6E71"/>
                </a:solidFill>
                <a:latin typeface="Arial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6199166"/>
            <a:ext cx="4471962" cy="267525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Source: Georgetown Center on Education and the Workforce analysis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116" y="2285998"/>
            <a:ext cx="2494465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1970s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more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a high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diploma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427" y="2285999"/>
            <a:ext cx="24944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1992s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more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1302" y="2285997"/>
            <a:ext cx="2481705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65%!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some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postsecondary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687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6096000"/>
          </a:xfrm>
        </p:spPr>
        <p:txBody>
          <a:bodyPr>
            <a:noAutofit/>
          </a:bodyPr>
          <a:lstStyle/>
          <a:p>
            <a:r>
              <a:rPr lang="en-US" sz="9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Window of Opportunity between now and 2018!</a:t>
            </a:r>
            <a:endParaRPr lang="en-US" sz="9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32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64382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</a:p>
          <a:p>
            <a:r>
              <a:rPr lang="en-US" sz="4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the System </a:t>
            </a:r>
          </a:p>
          <a:p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1242"/>
            <a:ext cx="436989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333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6096000"/>
          </a:xfrm>
        </p:spPr>
        <p:txBody>
          <a:bodyPr>
            <a:noAutofit/>
          </a:bodyPr>
          <a:lstStyle/>
          <a:p>
            <a:r>
              <a:rPr lang="en-US" sz="13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  <a:endParaRPr lang="en-US" sz="13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077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6096000"/>
          </a:xfrm>
        </p:spPr>
        <p:txBody>
          <a:bodyPr>
            <a:noAutofit/>
          </a:bodyPr>
          <a:lstStyle/>
          <a:p>
            <a:r>
              <a:rPr lang="en-US" sz="1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Gov. Brown </a:t>
            </a:r>
            <a:br>
              <a:rPr lang="en-US" sz="1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re-elected -</a:t>
            </a:r>
            <a:r>
              <a:rPr lang="en-US" sz="13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Administrative stability.</a:t>
            </a:r>
            <a:endParaRPr lang="en-US" sz="9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87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6096000"/>
          </a:xfrm>
        </p:spPr>
        <p:txBody>
          <a:bodyPr>
            <a:noAutofit/>
          </a:bodyPr>
          <a:lstStyle/>
          <a:p>
            <a:r>
              <a:rPr lang="en-US" sz="1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Democratic Majority-</a:t>
            </a:r>
            <a:r>
              <a:rPr lang="en-US" sz="13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Legislative stability.</a:t>
            </a:r>
            <a:endParaRPr lang="en-US" sz="9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97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763000" cy="6096000"/>
          </a:xfrm>
        </p:spPr>
        <p:txBody>
          <a:bodyPr>
            <a:noAutofit/>
          </a:bodyPr>
          <a:lstStyle/>
          <a:p>
            <a:r>
              <a:rPr lang="en-US" sz="11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Proposition</a:t>
            </a:r>
            <a:br>
              <a:rPr lang="en-US" sz="11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1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en-US" sz="1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Financial Stability.</a:t>
            </a:r>
            <a:endParaRPr lang="en-US" sz="9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168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6096000"/>
          </a:xfrm>
        </p:spPr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Willingness to tell us what they want accomplished…</a:t>
            </a:r>
            <a:br>
              <a:rPr lang="en-US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rather than how to get there!</a:t>
            </a:r>
            <a:endParaRPr lang="en-US" sz="8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371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6096000"/>
          </a:xfrm>
        </p:spPr>
        <p:txBody>
          <a:bodyPr>
            <a:noAutofit/>
          </a:bodyPr>
          <a:lstStyle/>
          <a:p>
            <a:pPr algn="l"/>
            <a:r>
              <a:rPr lang="en-US" sz="8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Administration</a:t>
            </a:r>
            <a:br>
              <a:rPr lang="en-US" sz="8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Legislature</a:t>
            </a:r>
            <a:br>
              <a:rPr lang="en-US" sz="8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BOG</a:t>
            </a:r>
            <a:br>
              <a:rPr lang="en-US" sz="8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Same Goals</a:t>
            </a:r>
            <a:endParaRPr lang="en-US" sz="8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1000" y="1205484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81000" y="2438400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1000" y="3810000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702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6096000"/>
          </a:xfrm>
        </p:spPr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Restore Access,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Improve Success…</a:t>
            </a:r>
            <a:br>
              <a:rPr lang="en-US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close performance gaps!</a:t>
            </a:r>
            <a:endParaRPr lang="en-US" sz="8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998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766" y="762000"/>
            <a:ext cx="8915400" cy="1470025"/>
          </a:xfrm>
        </p:spPr>
        <p:txBody>
          <a:bodyPr>
            <a:no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Biggest challenge?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" y="2362200"/>
            <a:ext cx="8991600" cy="38862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Staying</a:t>
            </a:r>
          </a:p>
          <a:p>
            <a:r>
              <a:rPr lang="en-US" sz="1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focused!</a:t>
            </a:r>
          </a:p>
        </p:txBody>
      </p:sp>
    </p:spTree>
    <p:extLst>
      <p:ext uri="{BB962C8B-B14F-4D97-AF65-F5344CB8AC3E}">
        <p14:creationId xmlns:p14="http://schemas.microsoft.com/office/powerpoint/2010/main" val="145268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763000" cy="3657600"/>
          </a:xfrm>
        </p:spPr>
        <p:txBody>
          <a:bodyPr>
            <a:noAutofit/>
          </a:bodyPr>
          <a:lstStyle/>
          <a:p>
            <a:r>
              <a:rPr lang="en-US" sz="115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Improving </a:t>
            </a:r>
            <a:r>
              <a:rPr lang="en-US" sz="115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Access!</a:t>
            </a:r>
            <a:endParaRPr lang="en-US" sz="5400" b="1" i="1" dirty="0">
              <a:solidFill>
                <a:srgbClr val="2232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89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50889"/>
              </p:ext>
            </p:extLst>
          </p:nvPr>
        </p:nvGraphicFramePr>
        <p:xfrm>
          <a:off x="228600" y="457200"/>
          <a:ext cx="8658225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8185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0691"/>
              </p:ext>
            </p:extLst>
          </p:nvPr>
        </p:nvGraphicFramePr>
        <p:xfrm>
          <a:off x="1371600" y="1371600"/>
          <a:ext cx="6172199" cy="4702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999"/>
                <a:gridCol w="2149600"/>
                <a:gridCol w="2149600"/>
              </a:tblGrid>
              <a:tr h="587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sng" strike="noStrike" dirty="0">
                          <a:effectLst/>
                        </a:rPr>
                        <a:t>Year</a:t>
                      </a:r>
                      <a:endParaRPr lang="en-US" sz="2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sng" strike="noStrike" dirty="0">
                          <a:effectLst/>
                        </a:rPr>
                        <a:t>Headcount</a:t>
                      </a:r>
                      <a:endParaRPr lang="en-US" sz="2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sng" strike="noStrike" dirty="0">
                          <a:effectLst/>
                        </a:rPr>
                        <a:t>Pct. Change</a:t>
                      </a:r>
                      <a:endParaRPr lang="en-US" sz="2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2008-2009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2,667,733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</a:rPr>
                        <a:t>2009-2010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2,539,790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2010-2011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2,362,359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-7.0%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2011-2012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2,198,989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-6.9%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2012-2013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2,079,559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-5.4%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sng" strike="noStrike" dirty="0">
                          <a:effectLst/>
                        </a:rPr>
                        <a:t>2013-2014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sng" strike="noStrike" dirty="0">
                          <a:effectLst/>
                        </a:rPr>
                        <a:t>2,094,910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sng" strike="noStrike" dirty="0">
                          <a:effectLst/>
                        </a:rPr>
                        <a:t>0.7%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Lost: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444,880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-17.5%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38489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Unduplicated Headcount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1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99228"/>
              </p:ext>
            </p:extLst>
          </p:nvPr>
        </p:nvGraphicFramePr>
        <p:xfrm>
          <a:off x="228600" y="457200"/>
          <a:ext cx="8650432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3855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35291"/>
              </p:ext>
            </p:extLst>
          </p:nvPr>
        </p:nvGraphicFramePr>
        <p:xfrm>
          <a:off x="1520096" y="1295400"/>
          <a:ext cx="5867404" cy="4114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9832"/>
                <a:gridCol w="1998786"/>
                <a:gridCol w="1998786"/>
              </a:tblGrid>
              <a:tr h="587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sng" strike="noStrike" dirty="0">
                          <a:effectLst/>
                        </a:rPr>
                        <a:t>Year</a:t>
                      </a:r>
                      <a:endParaRPr lang="en-US" sz="2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sng" strike="noStrike" dirty="0">
                          <a:effectLst/>
                        </a:rPr>
                        <a:t>Courses</a:t>
                      </a:r>
                      <a:endParaRPr lang="en-US" sz="2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sng" strike="noStrike" dirty="0">
                          <a:effectLst/>
                        </a:rPr>
                        <a:t>Pct. Change</a:t>
                      </a:r>
                      <a:endParaRPr lang="en-US" sz="2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2009-2010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388,010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2010-2011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366,794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-5.5%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2011-2012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341,923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-6.8%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2012-2013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329,122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-3.7%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sng" strike="noStrike" dirty="0">
                          <a:effectLst/>
                        </a:rPr>
                        <a:t>2013-2014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sng" strike="noStrike" dirty="0">
                          <a:effectLst/>
                        </a:rPr>
                        <a:t>352,516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sng" strike="noStrike" dirty="0">
                          <a:effectLst/>
                        </a:rPr>
                        <a:t>7.1%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7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</a:t>
                      </a:r>
                      <a:r>
                        <a:rPr lang="en-US" sz="2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Lost: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35,494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-9.1%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3810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Sections Offered</a:t>
            </a:r>
          </a:p>
        </p:txBody>
      </p:sp>
    </p:spTree>
    <p:extLst>
      <p:ext uri="{BB962C8B-B14F-4D97-AF65-F5344CB8AC3E}">
        <p14:creationId xmlns:p14="http://schemas.microsoft.com/office/powerpoint/2010/main" val="1169391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PageNumb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11364</TotalTime>
  <Words>620</Words>
  <Application>Microsoft Office PowerPoint</Application>
  <PresentationFormat>On-screen Show (4:3)</PresentationFormat>
  <Paragraphs>272</Paragraphs>
  <Slides>47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An evolving mission!</vt:lpstr>
      <vt:lpstr>PowerPoint Presentation</vt:lpstr>
      <vt:lpstr>PowerPoint Presentation</vt:lpstr>
      <vt:lpstr>Improving Access!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Statewide Participation Rates (Per 1,000 adult population)</vt:lpstr>
      <vt:lpstr>Improving Student Success!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Finances!</vt:lpstr>
      <vt:lpstr>PowerPoint Presentation</vt:lpstr>
      <vt:lpstr>PowerPoint Presentation</vt:lpstr>
      <vt:lpstr>Governor’s January Budget More than $1.1 Billion plus $500 million for  Adult Education!</vt:lpstr>
      <vt:lpstr>Governor’s January Budget</vt:lpstr>
      <vt:lpstr>A focus on the California Workforce!</vt:lpstr>
      <vt:lpstr>Board of Governor  Task Force on  Workforce, Job Creation and a Strong Economy</vt:lpstr>
      <vt:lpstr>PowerPoint Presentation</vt:lpstr>
      <vt:lpstr>Major CCCCO-Led Initiatives</vt:lpstr>
      <vt:lpstr>PowerPoint Presentation</vt:lpstr>
      <vt:lpstr>Roll Out</vt:lpstr>
      <vt:lpstr>Composition of Task Force</vt:lpstr>
      <vt:lpstr>The Goal</vt:lpstr>
      <vt:lpstr>Educational Attainment is the Key  to the Future of the Economy</vt:lpstr>
      <vt:lpstr>Window of Opportunity between now and 2018!</vt:lpstr>
      <vt:lpstr>Stability</vt:lpstr>
      <vt:lpstr>Gov. Brown  re-elected - Administrative stability.</vt:lpstr>
      <vt:lpstr>Democratic Majority- Legislative stability.</vt:lpstr>
      <vt:lpstr>Proposition 30 - Financial Stability.</vt:lpstr>
      <vt:lpstr>Willingness to tell us what they want accomplished…  rather than how to get there!</vt:lpstr>
      <vt:lpstr>  Administration   Legislature   BOG   Same Goals</vt:lpstr>
      <vt:lpstr>Restore Access, Improve Success… AND close performance gaps!</vt:lpstr>
      <vt:lpstr>Biggest challenge?</vt:lpstr>
    </vt:vector>
  </TitlesOfParts>
  <Company>Chancellor's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2012</dc:title>
  <dc:creator>Paul Feist</dc:creator>
  <cp:lastModifiedBy>Harris, Brice</cp:lastModifiedBy>
  <cp:revision>1081</cp:revision>
  <cp:lastPrinted>2014-07-07T16:05:31Z</cp:lastPrinted>
  <dcterms:created xsi:type="dcterms:W3CDTF">2012-08-17T21:54:29Z</dcterms:created>
  <dcterms:modified xsi:type="dcterms:W3CDTF">2015-03-11T21:45:40Z</dcterms:modified>
</cp:coreProperties>
</file>