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1" d="100"/>
          <a:sy n="121" d="100"/>
        </p:scale>
        <p:origin x="6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192D32-2E5D-1D4B-95B2-968930611FCE}" type="datetimeFigureOut">
              <a:rPr lang="en-US" smtClean="0"/>
              <a:t>5/8/15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30A763-3C36-7543-AF1B-B99296F5C576}" type="slidenum">
              <a:rPr lang="en-US" smtClean="0"/>
              <a:t>‹#›</a:t>
            </a:fld>
            <a:endParaRPr lang="en-US"/>
          </a:p>
        </p:txBody>
      </p:sp>
    </p:spTree>
    <p:extLst>
      <p:ext uri="{BB962C8B-B14F-4D97-AF65-F5344CB8AC3E}">
        <p14:creationId xmlns:p14="http://schemas.microsoft.com/office/powerpoint/2010/main" val="1395235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0A763-3C36-7543-AF1B-B99296F5C576}" type="slidenum">
              <a:rPr lang="en-US" smtClean="0"/>
              <a:t>20</a:t>
            </a:fld>
            <a:endParaRPr lang="en-US"/>
          </a:p>
        </p:txBody>
      </p:sp>
    </p:spTree>
    <p:extLst>
      <p:ext uri="{BB962C8B-B14F-4D97-AF65-F5344CB8AC3E}">
        <p14:creationId xmlns:p14="http://schemas.microsoft.com/office/powerpoint/2010/main" val="53267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5/8/15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lendale.edu/researchplann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smtClean="0"/>
              <a:t>Is GCC Meeting Its Mission</a:t>
            </a:r>
            <a:br>
              <a:rPr lang="en-US" sz="5400" b="1" dirty="0" smtClean="0"/>
            </a:br>
            <a:r>
              <a:rPr lang="en-US" sz="5400" b="1" dirty="0" smtClean="0"/>
              <a:t>and Goals?</a:t>
            </a:r>
            <a:endParaRPr lang="en-US" sz="5400" b="1" dirty="0"/>
          </a:p>
        </p:txBody>
      </p:sp>
      <p:sp>
        <p:nvSpPr>
          <p:cNvPr id="3" name="Subtitle 2"/>
          <p:cNvSpPr>
            <a:spLocks noGrp="1"/>
          </p:cNvSpPr>
          <p:nvPr>
            <p:ph type="subTitle" idx="1"/>
          </p:nvPr>
        </p:nvSpPr>
        <p:spPr/>
        <p:txBody>
          <a:bodyPr/>
          <a:lstStyle/>
          <a:p>
            <a:r>
              <a:rPr lang="en-US" dirty="0" smtClean="0">
                <a:solidFill>
                  <a:schemeClr val="tx2"/>
                </a:solidFill>
              </a:rPr>
              <a:t>Master Planning Committee (Team A)</a:t>
            </a:r>
          </a:p>
          <a:p>
            <a:r>
              <a:rPr lang="en-US" dirty="0" smtClean="0">
                <a:solidFill>
                  <a:schemeClr val="tx2"/>
                </a:solidFill>
              </a:rPr>
              <a:t>May 8, 2015</a:t>
            </a:r>
            <a:endParaRPr lang="en-US" dirty="0">
              <a:solidFill>
                <a:schemeClr val="tx2"/>
              </a:solidFill>
            </a:endParaRPr>
          </a:p>
        </p:txBody>
      </p:sp>
    </p:spTree>
    <p:extLst>
      <p:ext uri="{BB962C8B-B14F-4D97-AF65-F5344CB8AC3E}">
        <p14:creationId xmlns:p14="http://schemas.microsoft.com/office/powerpoint/2010/main" val="162627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3"/>
            </a:pPr>
            <a:r>
              <a:rPr lang="en-US" b="1" dirty="0"/>
              <a:t>We are committed to student learning and success</a:t>
            </a:r>
          </a:p>
          <a:p>
            <a:pPr marL="342900" indent="-342900">
              <a:buFont typeface="+mj-lt"/>
              <a:buAutoNum type="arabicPeriod" startAt="3"/>
            </a:pPr>
            <a:endParaRPr lang="en-US" b="1" dirty="0"/>
          </a:p>
          <a:p>
            <a:pPr marL="342900" indent="-342900">
              <a:buFont typeface="+mj-lt"/>
              <a:buAutoNum type="arabicPeriod" startAt="3"/>
            </a:pPr>
            <a:endParaRPr lang="en-US" b="1" dirty="0"/>
          </a:p>
        </p:txBody>
      </p:sp>
      <p:pic>
        <p:nvPicPr>
          <p:cNvPr id="3" name="Picture 2"/>
          <p:cNvPicPr>
            <a:picLocks noChangeAspect="1"/>
          </p:cNvPicPr>
          <p:nvPr/>
        </p:nvPicPr>
        <p:blipFill>
          <a:blip r:embed="rId2"/>
          <a:stretch>
            <a:fillRect/>
          </a:stretch>
        </p:blipFill>
        <p:spPr>
          <a:xfrm>
            <a:off x="4524500" y="1313131"/>
            <a:ext cx="7137400" cy="44577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6465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4"/>
            </a:pPr>
            <a:r>
              <a:rPr lang="en-US" b="1" dirty="0"/>
              <a:t>through transfer preparation</a:t>
            </a:r>
            <a:r>
              <a:rPr lang="en-US" b="1" dirty="0" smtClean="0"/>
              <a:t>,</a:t>
            </a:r>
            <a:endParaRPr lang="en-US" b="1" dirty="0"/>
          </a:p>
          <a:p>
            <a:pPr marL="342900" indent="-342900">
              <a:buFont typeface="+mj-lt"/>
              <a:buAutoNum type="arabicPeriod" startAt="3"/>
            </a:pPr>
            <a:endParaRPr lang="en-US" b="1" dirty="0"/>
          </a:p>
        </p:txBody>
      </p:sp>
      <p:pic>
        <p:nvPicPr>
          <p:cNvPr id="9" name="Picture 8"/>
          <p:cNvPicPr>
            <a:picLocks noChangeAspect="1"/>
          </p:cNvPicPr>
          <p:nvPr/>
        </p:nvPicPr>
        <p:blipFill>
          <a:blip r:embed="rId2"/>
          <a:stretch>
            <a:fillRect/>
          </a:stretch>
        </p:blipFill>
        <p:spPr>
          <a:xfrm>
            <a:off x="5256563" y="1972376"/>
            <a:ext cx="6286500" cy="2984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1513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4"/>
            </a:pPr>
            <a:r>
              <a:rPr lang="en-US" b="1" dirty="0"/>
              <a:t>through transfer preparation</a:t>
            </a:r>
            <a:r>
              <a:rPr lang="en-US" b="1" dirty="0" smtClean="0"/>
              <a:t>,</a:t>
            </a:r>
            <a:endParaRPr lang="en-US" b="1" dirty="0"/>
          </a:p>
          <a:p>
            <a:pPr marL="342900" indent="-342900">
              <a:buFont typeface="+mj-lt"/>
              <a:buAutoNum type="arabicPeriod" startAt="3"/>
            </a:pPr>
            <a:endParaRPr lang="en-US" b="1" dirty="0"/>
          </a:p>
        </p:txBody>
      </p:sp>
      <p:pic>
        <p:nvPicPr>
          <p:cNvPr id="5" name="Picture 4"/>
          <p:cNvPicPr>
            <a:picLocks noChangeAspect="1"/>
          </p:cNvPicPr>
          <p:nvPr/>
        </p:nvPicPr>
        <p:blipFill>
          <a:blip r:embed="rId2"/>
          <a:stretch>
            <a:fillRect/>
          </a:stretch>
        </p:blipFill>
        <p:spPr>
          <a:xfrm>
            <a:off x="5256563" y="1972376"/>
            <a:ext cx="6286500" cy="2984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0695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5"/>
            </a:pPr>
            <a:r>
              <a:rPr lang="en-US" dirty="0"/>
              <a:t>certificates, associate degrees,</a:t>
            </a:r>
          </a:p>
          <a:p>
            <a:pPr marL="342900" indent="-342900">
              <a:buFont typeface="+mj-lt"/>
              <a:buAutoNum type="arabicPeriod" startAt="5"/>
            </a:pPr>
            <a:endParaRPr lang="en-US" b="1" dirty="0"/>
          </a:p>
        </p:txBody>
      </p:sp>
      <p:pic>
        <p:nvPicPr>
          <p:cNvPr id="5" name="Picture 4"/>
          <p:cNvPicPr>
            <a:picLocks noChangeAspect="1"/>
          </p:cNvPicPr>
          <p:nvPr/>
        </p:nvPicPr>
        <p:blipFill>
          <a:blip r:embed="rId2"/>
          <a:stretch>
            <a:fillRect/>
          </a:stretch>
        </p:blipFill>
        <p:spPr>
          <a:xfrm>
            <a:off x="5257141" y="567130"/>
            <a:ext cx="6451600" cy="23749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5238091" y="3669417"/>
            <a:ext cx="6489700" cy="238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999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6"/>
            </a:pPr>
            <a:r>
              <a:rPr lang="en-US" b="1" dirty="0"/>
              <a:t>career development, technical training,</a:t>
            </a:r>
          </a:p>
          <a:p>
            <a:pPr marL="342900" indent="-342900">
              <a:buFont typeface="+mj-lt"/>
              <a:buAutoNum type="arabicPeriod" startAt="6"/>
            </a:pPr>
            <a:endParaRPr lang="en-US" b="1" dirty="0"/>
          </a:p>
        </p:txBody>
      </p:sp>
      <p:pic>
        <p:nvPicPr>
          <p:cNvPr id="7" name="Picture 6"/>
          <p:cNvPicPr>
            <a:picLocks noChangeAspect="1"/>
          </p:cNvPicPr>
          <p:nvPr/>
        </p:nvPicPr>
        <p:blipFill>
          <a:blip r:embed="rId2"/>
          <a:stretch>
            <a:fillRect/>
          </a:stretch>
        </p:blipFill>
        <p:spPr>
          <a:xfrm>
            <a:off x="5566394" y="1752600"/>
            <a:ext cx="6070600" cy="3352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3480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6"/>
            </a:pPr>
            <a:r>
              <a:rPr lang="en-US" b="1" dirty="0"/>
              <a:t>career development, technical training,</a:t>
            </a:r>
          </a:p>
          <a:p>
            <a:pPr marL="342900" indent="-342900">
              <a:buFont typeface="+mj-lt"/>
              <a:buAutoNum type="arabicPeriod" startAt="6"/>
            </a:pPr>
            <a:endParaRPr lang="en-US" b="1" dirty="0"/>
          </a:p>
        </p:txBody>
      </p:sp>
      <p:pic>
        <p:nvPicPr>
          <p:cNvPr id="8" name="Picture 7"/>
          <p:cNvPicPr>
            <a:picLocks noChangeAspect="1"/>
          </p:cNvPicPr>
          <p:nvPr/>
        </p:nvPicPr>
        <p:blipFill>
          <a:blip r:embed="rId2"/>
          <a:stretch>
            <a:fillRect/>
          </a:stretch>
        </p:blipFill>
        <p:spPr>
          <a:xfrm>
            <a:off x="5470319" y="1936750"/>
            <a:ext cx="6286500" cy="2984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60260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6"/>
            </a:pPr>
            <a:r>
              <a:rPr lang="en-US" b="1" dirty="0"/>
              <a:t>career development, technical training,</a:t>
            </a:r>
          </a:p>
          <a:p>
            <a:pPr marL="342900" indent="-342900">
              <a:buFont typeface="+mj-lt"/>
              <a:buAutoNum type="arabicPeriod" startAt="6"/>
            </a:pPr>
            <a:endParaRPr lang="en-US" b="1" dirty="0"/>
          </a:p>
        </p:txBody>
      </p:sp>
      <p:pic>
        <p:nvPicPr>
          <p:cNvPr id="6" name="Picture 5"/>
          <p:cNvPicPr>
            <a:picLocks noChangeAspect="1"/>
          </p:cNvPicPr>
          <p:nvPr/>
        </p:nvPicPr>
        <p:blipFill>
          <a:blip r:embed="rId2"/>
          <a:stretch>
            <a:fillRect/>
          </a:stretch>
        </p:blipFill>
        <p:spPr>
          <a:xfrm>
            <a:off x="4995306" y="1936750"/>
            <a:ext cx="6286500" cy="29845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4429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7"/>
            </a:pPr>
            <a:r>
              <a:rPr lang="en-US" b="1" dirty="0"/>
              <a:t>continuing education, and</a:t>
            </a:r>
          </a:p>
          <a:p>
            <a:pPr marL="342900" indent="-342900">
              <a:buFont typeface="+mj-lt"/>
              <a:buAutoNum type="arabicPeriod" startAt="7"/>
            </a:pPr>
            <a:endParaRPr lang="en-US" b="1" dirty="0"/>
          </a:p>
        </p:txBody>
      </p:sp>
      <p:pic>
        <p:nvPicPr>
          <p:cNvPr id="7" name="Picture 6"/>
          <p:cNvPicPr>
            <a:picLocks noChangeAspect="1"/>
          </p:cNvPicPr>
          <p:nvPr/>
        </p:nvPicPr>
        <p:blipFill>
          <a:blip r:embed="rId2"/>
          <a:stretch>
            <a:fillRect/>
          </a:stretch>
        </p:blipFill>
        <p:spPr>
          <a:xfrm>
            <a:off x="5174507" y="2108859"/>
            <a:ext cx="6070600" cy="3352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33108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8"/>
            </a:pPr>
            <a:r>
              <a:rPr lang="en-US" b="1" dirty="0"/>
              <a:t>basic skills instruction.</a:t>
            </a:r>
          </a:p>
          <a:p>
            <a:pPr marL="342900" indent="-342900">
              <a:buFont typeface="+mj-lt"/>
              <a:buAutoNum type="arabicPeriod" startAt="8"/>
            </a:pPr>
            <a:endParaRPr lang="en-US" b="1" dirty="0"/>
          </a:p>
        </p:txBody>
      </p:sp>
      <p:pic>
        <p:nvPicPr>
          <p:cNvPr id="3" name="Picture 2"/>
          <p:cNvPicPr>
            <a:picLocks noChangeAspect="1"/>
          </p:cNvPicPr>
          <p:nvPr/>
        </p:nvPicPr>
        <p:blipFill>
          <a:blip r:embed="rId2"/>
          <a:stretch>
            <a:fillRect/>
          </a:stretch>
        </p:blipFill>
        <p:spPr>
          <a:xfrm>
            <a:off x="4129479" y="1752599"/>
            <a:ext cx="7555998" cy="41731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6087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9"/>
            </a:pPr>
            <a:r>
              <a:rPr lang="en-US" b="1" dirty="0"/>
              <a:t>The college is dedicated to the importance of higher education in the evolving urban environment of Glendale and the Greater Los Angeles area. Faculty and staff engage students in rigorous and innovative learning experiences that</a:t>
            </a:r>
          </a:p>
          <a:p>
            <a:pPr marL="342900" indent="-342900">
              <a:buFont typeface="+mj-lt"/>
              <a:buAutoNum type="arabicPeriod" startAt="9"/>
            </a:pPr>
            <a:endParaRPr lang="en-US" b="1" dirty="0"/>
          </a:p>
        </p:txBody>
      </p:sp>
      <p:pic>
        <p:nvPicPr>
          <p:cNvPr id="5" name="Picture 4"/>
          <p:cNvPicPr>
            <a:picLocks noChangeAspect="1"/>
          </p:cNvPicPr>
          <p:nvPr/>
        </p:nvPicPr>
        <p:blipFill>
          <a:blip r:embed="rId2"/>
          <a:stretch>
            <a:fillRect/>
          </a:stretch>
        </p:blipFill>
        <p:spPr>
          <a:xfrm>
            <a:off x="7459766" y="295062"/>
            <a:ext cx="4296806" cy="6158289"/>
          </a:xfrm>
          <a:prstGeom prst="rect">
            <a:avLst/>
          </a:prstGeom>
          <a:solidFill>
            <a:schemeClr val="tx1"/>
          </a:soli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0281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GCC Meeting Its Mission and Goals?</a:t>
            </a:r>
            <a:endParaRPr lang="en-US" dirty="0"/>
          </a:p>
        </p:txBody>
      </p:sp>
      <p:sp>
        <p:nvSpPr>
          <p:cNvPr id="3" name="Content Placeholder 2"/>
          <p:cNvSpPr>
            <a:spLocks noGrp="1"/>
          </p:cNvSpPr>
          <p:nvPr>
            <p:ph idx="1"/>
          </p:nvPr>
        </p:nvSpPr>
        <p:spPr>
          <a:xfrm>
            <a:off x="388883" y="2142067"/>
            <a:ext cx="11424745" cy="3649133"/>
          </a:xfrm>
        </p:spPr>
        <p:txBody>
          <a:bodyPr>
            <a:noAutofit/>
          </a:bodyPr>
          <a:lstStyle/>
          <a:p>
            <a:pPr marL="0" indent="0">
              <a:buNone/>
            </a:pPr>
            <a:r>
              <a:rPr lang="en-US" sz="2400" b="1" dirty="0" smtClean="0"/>
              <a:t>Accreditation Eligibility Requirement 19. Institutional Planning and Evaluation</a:t>
            </a:r>
          </a:p>
          <a:p>
            <a:pPr marL="0" indent="0">
              <a:buNone/>
            </a:pPr>
            <a:r>
              <a:rPr lang="en-US" sz="2400" dirty="0">
                <a:solidFill>
                  <a:schemeClr val="tx1">
                    <a:lumMod val="75000"/>
                  </a:schemeClr>
                </a:solidFill>
              </a:rPr>
              <a:t>The institution systematically evaluates and makes public how well and in what ways it is accomplishing its purposes, including assessment of student learning outcomes.</a:t>
            </a:r>
          </a:p>
          <a:p>
            <a:pPr marL="0" indent="0">
              <a:buNone/>
            </a:pPr>
            <a:r>
              <a:rPr lang="en-US" sz="2400" dirty="0">
                <a:solidFill>
                  <a:schemeClr val="tx1">
                    <a:lumMod val="75000"/>
                  </a:schemeClr>
                </a:solidFill>
              </a:rPr>
              <a:t>The institution provides evidence of planning for improvement of institutional structures and processes, student achievement of educational goals, and student learning. </a:t>
            </a:r>
            <a:r>
              <a:rPr lang="en-US" sz="2400" b="1" dirty="0"/>
              <a:t>The institution assesses progress toward achieving its stated goals and makes decisions regarding improvement through an ongoing and systematic cycle of evaluation, integrated planning, resource allocation, implementation, and re- evaluation</a:t>
            </a:r>
            <a:r>
              <a:rPr lang="en-US" sz="2400" dirty="0"/>
              <a:t>. (Standard I.B.9 and I.C.3)</a:t>
            </a:r>
          </a:p>
        </p:txBody>
      </p:sp>
    </p:spTree>
    <p:extLst>
      <p:ext uri="{BB962C8B-B14F-4D97-AF65-F5344CB8AC3E}">
        <p14:creationId xmlns:p14="http://schemas.microsoft.com/office/powerpoint/2010/main" val="93737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9191"/>
            <a:ext cx="10131425" cy="1456267"/>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1" y="1417670"/>
            <a:ext cx="10131425" cy="3649133"/>
          </a:xfrm>
        </p:spPr>
        <p:txBody>
          <a:bodyPr>
            <a:noAutofit/>
          </a:bodyPr>
          <a:lstStyle/>
          <a:p>
            <a:pPr marL="0" indent="0">
              <a:buNone/>
            </a:pPr>
            <a:r>
              <a:rPr lang="en-US" sz="2000" b="1" smtClean="0"/>
              <a:t>EDUCATIONAL MASTER PLAN GOALS</a:t>
            </a:r>
            <a:endParaRPr lang="en-US" sz="2000" b="1" dirty="0" smtClean="0"/>
          </a:p>
          <a:p>
            <a:pPr marL="0" indent="0">
              <a:buNone/>
            </a:pPr>
            <a:endParaRPr lang="en-US" sz="2000" dirty="0"/>
          </a:p>
          <a:p>
            <a:pPr marL="0" indent="0">
              <a:buNone/>
            </a:pPr>
            <a:r>
              <a:rPr lang="en-US" sz="2000" dirty="0" smtClean="0"/>
              <a:t>Strategic Goal 1: Student Awareness, Success, Persistence, and Success</a:t>
            </a:r>
          </a:p>
          <a:p>
            <a:pPr marL="0" indent="0">
              <a:buNone/>
            </a:pPr>
            <a:r>
              <a:rPr lang="en-US" sz="2000" dirty="0" smtClean="0"/>
              <a:t>Strategic Goal 2: Economic and Workforce Development</a:t>
            </a:r>
          </a:p>
          <a:p>
            <a:pPr marL="0" indent="0">
              <a:buNone/>
            </a:pPr>
            <a:r>
              <a:rPr lang="en-US" sz="2000" dirty="0" smtClean="0"/>
              <a:t>Strategic Goal 3: Instructional Programs and Student Services</a:t>
            </a:r>
          </a:p>
          <a:p>
            <a:pPr marL="0" indent="0">
              <a:buNone/>
            </a:pPr>
            <a:r>
              <a:rPr lang="en-US" sz="2000" dirty="0" smtClean="0"/>
              <a:t>Strategic Goal 4: Fiscal Stability and Diversification (Enrollment Management)</a:t>
            </a:r>
            <a:endParaRPr lang="en-US" sz="2000" dirty="0"/>
          </a:p>
        </p:txBody>
      </p:sp>
    </p:spTree>
    <p:extLst>
      <p:ext uri="{BB962C8B-B14F-4D97-AF65-F5344CB8AC3E}">
        <p14:creationId xmlns:p14="http://schemas.microsoft.com/office/powerpoint/2010/main" val="2112255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a:pPr>
            <a:r>
              <a:rPr lang="en-US" b="1" dirty="0" smtClean="0"/>
              <a:t>Student Awareness, Access, Persistence, and Success</a:t>
            </a:r>
            <a:endParaRPr lang="en-US" b="1" dirty="0"/>
          </a:p>
          <a:p>
            <a:pPr marL="342900" indent="-342900">
              <a:buFont typeface="+mj-lt"/>
              <a:buAutoNum type="arabicPeriod"/>
            </a:pPr>
            <a:endParaRPr lang="en-US" b="1" dirty="0"/>
          </a:p>
        </p:txBody>
      </p:sp>
      <p:sp>
        <p:nvSpPr>
          <p:cNvPr id="6" name="Content Placeholder 3"/>
          <p:cNvSpPr txBox="1">
            <a:spLocks/>
          </p:cNvSpPr>
          <p:nvPr/>
        </p:nvSpPr>
        <p:spPr>
          <a:xfrm>
            <a:off x="6115792" y="1471448"/>
            <a:ext cx="5235040" cy="498190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800" dirty="0" smtClean="0"/>
              <a:t>Student Diversity</a:t>
            </a:r>
          </a:p>
          <a:p>
            <a:r>
              <a:rPr lang="en-US" sz="2800" dirty="0" smtClean="0"/>
              <a:t>Program Offerings and Satisfaction</a:t>
            </a:r>
          </a:p>
          <a:p>
            <a:r>
              <a:rPr lang="en-US" sz="2800" dirty="0" smtClean="0"/>
              <a:t>Scorecard Persistence Rate</a:t>
            </a:r>
          </a:p>
          <a:p>
            <a:r>
              <a:rPr lang="en-US" sz="2800" dirty="0" smtClean="0"/>
              <a:t>Student Retention Rate</a:t>
            </a:r>
          </a:p>
          <a:p>
            <a:r>
              <a:rPr lang="en-US" sz="2800" dirty="0" smtClean="0"/>
              <a:t>Scorecard 30 Unit Rate</a:t>
            </a:r>
          </a:p>
        </p:txBody>
      </p:sp>
    </p:spTree>
    <p:extLst>
      <p:ext uri="{BB962C8B-B14F-4D97-AF65-F5344CB8AC3E}">
        <p14:creationId xmlns:p14="http://schemas.microsoft.com/office/powerpoint/2010/main" val="1605908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2"/>
            </a:pPr>
            <a:r>
              <a:rPr lang="en-US" b="1" dirty="0" smtClean="0"/>
              <a:t>Economic and Workforce Development</a:t>
            </a:r>
            <a:endParaRPr lang="en-US" b="1" dirty="0"/>
          </a:p>
          <a:p>
            <a:pPr marL="342900" indent="-342900">
              <a:buFont typeface="+mj-lt"/>
              <a:buAutoNum type="arabicPeriod" startAt="2"/>
            </a:pPr>
            <a:endParaRPr lang="en-US" b="1" dirty="0"/>
          </a:p>
        </p:txBody>
      </p:sp>
      <p:sp>
        <p:nvSpPr>
          <p:cNvPr id="6" name="Content Placeholder 3"/>
          <p:cNvSpPr txBox="1">
            <a:spLocks/>
          </p:cNvSpPr>
          <p:nvPr/>
        </p:nvSpPr>
        <p:spPr>
          <a:xfrm>
            <a:off x="6115792" y="1471448"/>
            <a:ext cx="5235040" cy="498190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800" dirty="0" smtClean="0"/>
              <a:t>Scorecard CTE Rate</a:t>
            </a:r>
          </a:p>
          <a:p>
            <a:r>
              <a:rPr lang="en-US" sz="2800" dirty="0" smtClean="0"/>
              <a:t>CTE Technical Skill and Attainment Rate (Core Indicator)</a:t>
            </a:r>
          </a:p>
          <a:p>
            <a:r>
              <a:rPr lang="en-US" sz="2800" dirty="0" smtClean="0"/>
              <a:t>CTE Employment Rate (Core Indicator)</a:t>
            </a:r>
          </a:p>
        </p:txBody>
      </p:sp>
    </p:spTree>
    <p:extLst>
      <p:ext uri="{BB962C8B-B14F-4D97-AF65-F5344CB8AC3E}">
        <p14:creationId xmlns:p14="http://schemas.microsoft.com/office/powerpoint/2010/main" val="2064945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3"/>
            </a:pPr>
            <a:r>
              <a:rPr lang="en-US" b="1" dirty="0" smtClean="0"/>
              <a:t>Instructional Programs and Student Services</a:t>
            </a:r>
            <a:endParaRPr lang="en-US" b="1" dirty="0"/>
          </a:p>
          <a:p>
            <a:pPr marL="342900" indent="-342900">
              <a:buFont typeface="+mj-lt"/>
              <a:buAutoNum type="arabicPeriod" startAt="3"/>
            </a:pPr>
            <a:endParaRPr lang="en-US" b="1" dirty="0"/>
          </a:p>
        </p:txBody>
      </p:sp>
      <p:sp>
        <p:nvSpPr>
          <p:cNvPr id="6" name="Content Placeholder 3"/>
          <p:cNvSpPr txBox="1">
            <a:spLocks/>
          </p:cNvSpPr>
          <p:nvPr/>
        </p:nvSpPr>
        <p:spPr>
          <a:xfrm>
            <a:off x="6115792" y="1471448"/>
            <a:ext cx="5235040" cy="4981903"/>
          </a:xfrm>
          <a:prstGeom prst="rect">
            <a:avLst/>
          </a:prstGeom>
        </p:spPr>
        <p:txBody>
          <a:bodyPr vert="horz" lIns="91440" tIns="45720" rIns="91440" bIns="45720" rtlCol="0" anchor="ct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400" dirty="0" smtClean="0"/>
              <a:t>Successful Course Completion Rate</a:t>
            </a:r>
          </a:p>
          <a:p>
            <a:r>
              <a:rPr lang="en-US" sz="2400" dirty="0" smtClean="0"/>
              <a:t>Scorecard Remedial Progress Rate</a:t>
            </a:r>
          </a:p>
          <a:p>
            <a:r>
              <a:rPr lang="en-US" sz="2400" dirty="0" smtClean="0"/>
              <a:t>Scorecard CDCP Rate</a:t>
            </a:r>
          </a:p>
          <a:p>
            <a:r>
              <a:rPr lang="en-US" sz="2400" dirty="0" smtClean="0"/>
              <a:t>Institutional Learning Outcomes</a:t>
            </a:r>
          </a:p>
          <a:p>
            <a:r>
              <a:rPr lang="en-US" sz="2400" dirty="0" smtClean="0"/>
              <a:t>Innovative Learning Experiences</a:t>
            </a:r>
          </a:p>
          <a:p>
            <a:r>
              <a:rPr lang="en-US" sz="2400" dirty="0" smtClean="0"/>
              <a:t>Scorecard Completion Rate</a:t>
            </a:r>
          </a:p>
          <a:p>
            <a:r>
              <a:rPr lang="en-US" sz="2400" dirty="0" smtClean="0"/>
              <a:t>Transfer Rate</a:t>
            </a:r>
          </a:p>
          <a:p>
            <a:r>
              <a:rPr lang="en-US" sz="2400" dirty="0" smtClean="0"/>
              <a:t>Number of Transfers</a:t>
            </a:r>
          </a:p>
          <a:p>
            <a:r>
              <a:rPr lang="en-US" sz="2400" dirty="0" smtClean="0"/>
              <a:t>Degree Completions</a:t>
            </a:r>
          </a:p>
          <a:p>
            <a:r>
              <a:rPr lang="en-US" sz="2400" dirty="0" smtClean="0"/>
              <a:t>Certificate Completions</a:t>
            </a:r>
          </a:p>
        </p:txBody>
      </p:sp>
    </p:spTree>
    <p:extLst>
      <p:ext uri="{BB962C8B-B14F-4D97-AF65-F5344CB8AC3E}">
        <p14:creationId xmlns:p14="http://schemas.microsoft.com/office/powerpoint/2010/main" val="1390543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4"/>
            </a:pPr>
            <a:r>
              <a:rPr lang="en-US" b="1" dirty="0" smtClean="0"/>
              <a:t>Fiscal Stability and Diversification (Enrollment Management)</a:t>
            </a:r>
            <a:endParaRPr lang="en-US" b="1" dirty="0"/>
          </a:p>
          <a:p>
            <a:pPr marL="342900" indent="-342900">
              <a:buFont typeface="+mj-lt"/>
              <a:buAutoNum type="arabicPeriod" startAt="4"/>
            </a:pPr>
            <a:endParaRPr lang="en-US" b="1" dirty="0"/>
          </a:p>
        </p:txBody>
      </p:sp>
      <p:pic>
        <p:nvPicPr>
          <p:cNvPr id="3" name="Picture 2"/>
          <p:cNvPicPr>
            <a:picLocks noChangeAspect="1"/>
          </p:cNvPicPr>
          <p:nvPr/>
        </p:nvPicPr>
        <p:blipFill>
          <a:blip r:embed="rId2"/>
          <a:stretch>
            <a:fillRect/>
          </a:stretch>
        </p:blipFill>
        <p:spPr>
          <a:xfrm>
            <a:off x="4524500" y="2259724"/>
            <a:ext cx="7572499" cy="30438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2495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4"/>
            </a:pPr>
            <a:r>
              <a:rPr lang="en-US" b="1" dirty="0" smtClean="0"/>
              <a:t>Fiscal Stability and Diversification (Enrollment Management)</a:t>
            </a:r>
            <a:endParaRPr lang="en-US" b="1" dirty="0"/>
          </a:p>
          <a:p>
            <a:pPr marL="342900" indent="-342900">
              <a:buFont typeface="+mj-lt"/>
              <a:buAutoNum type="arabicPeriod" startAt="4"/>
            </a:pPr>
            <a:endParaRPr lang="en-US" b="1" dirty="0"/>
          </a:p>
        </p:txBody>
      </p:sp>
      <p:pic>
        <p:nvPicPr>
          <p:cNvPr id="5" name="Picture 4"/>
          <p:cNvPicPr>
            <a:picLocks noChangeAspect="1"/>
          </p:cNvPicPr>
          <p:nvPr/>
        </p:nvPicPr>
        <p:blipFill>
          <a:blip r:embed="rId2"/>
          <a:stretch>
            <a:fillRect/>
          </a:stretch>
        </p:blipFill>
        <p:spPr>
          <a:xfrm>
            <a:off x="4524500" y="1471448"/>
            <a:ext cx="7638892" cy="45014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2771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GOALS?</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4"/>
            </a:pPr>
            <a:r>
              <a:rPr lang="en-US" b="1" dirty="0" smtClean="0"/>
              <a:t>Fiscal Stability and Diversification (Enrollment Management)</a:t>
            </a:r>
            <a:endParaRPr lang="en-US" b="1" dirty="0"/>
          </a:p>
          <a:p>
            <a:pPr marL="342900" indent="-342900">
              <a:buFont typeface="+mj-lt"/>
              <a:buAutoNum type="arabicPeriod" startAt="4"/>
            </a:pPr>
            <a:endParaRPr lang="en-US" b="1" dirty="0"/>
          </a:p>
        </p:txBody>
      </p:sp>
      <p:pic>
        <p:nvPicPr>
          <p:cNvPr id="3" name="Picture 2"/>
          <p:cNvPicPr>
            <a:picLocks noChangeAspect="1"/>
          </p:cNvPicPr>
          <p:nvPr/>
        </p:nvPicPr>
        <p:blipFill>
          <a:blip r:embed="rId2"/>
          <a:stretch>
            <a:fillRect/>
          </a:stretch>
        </p:blipFill>
        <p:spPr>
          <a:xfrm>
            <a:off x="4524500" y="1685204"/>
            <a:ext cx="7712174" cy="401495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5954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GCC Meeting Its Mission and Goals?</a:t>
            </a:r>
            <a:endParaRPr lang="en-US" dirty="0"/>
          </a:p>
        </p:txBody>
      </p:sp>
      <p:sp>
        <p:nvSpPr>
          <p:cNvPr id="3" name="Content Placeholder 2"/>
          <p:cNvSpPr>
            <a:spLocks noGrp="1"/>
          </p:cNvSpPr>
          <p:nvPr>
            <p:ph idx="1"/>
          </p:nvPr>
        </p:nvSpPr>
        <p:spPr>
          <a:xfrm>
            <a:off x="388883" y="2142067"/>
            <a:ext cx="11424745" cy="3649133"/>
          </a:xfrm>
        </p:spPr>
        <p:txBody>
          <a:bodyPr>
            <a:noAutofit/>
          </a:bodyPr>
          <a:lstStyle/>
          <a:p>
            <a:pPr marL="0" indent="0">
              <a:buNone/>
            </a:pPr>
            <a:r>
              <a:rPr lang="en-US" sz="3200" b="1" dirty="0" smtClean="0"/>
              <a:t>What implications do institutional effectiveness data have for</a:t>
            </a:r>
          </a:p>
          <a:p>
            <a:pPr marL="0" indent="0">
              <a:buNone/>
            </a:pPr>
            <a:endParaRPr lang="en-US" sz="3200" b="1" dirty="0" smtClean="0"/>
          </a:p>
          <a:p>
            <a:pPr lvl="1"/>
            <a:r>
              <a:rPr lang="en-US" sz="2800" dirty="0" smtClean="0"/>
              <a:t>Decision Making</a:t>
            </a:r>
          </a:p>
          <a:p>
            <a:pPr lvl="1"/>
            <a:r>
              <a:rPr lang="en-US" sz="2800" dirty="0" smtClean="0"/>
              <a:t>Directing Institutional Priorities Toward  Meeting Educational Needs</a:t>
            </a:r>
            <a:endParaRPr lang="en-US" sz="2800" dirty="0"/>
          </a:p>
        </p:txBody>
      </p:sp>
    </p:spTree>
    <p:extLst>
      <p:ext uri="{BB962C8B-B14F-4D97-AF65-F5344CB8AC3E}">
        <p14:creationId xmlns:p14="http://schemas.microsoft.com/office/powerpoint/2010/main" val="145186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045" y="190004"/>
            <a:ext cx="11424745" cy="7243947"/>
          </a:xfrm>
        </p:spPr>
        <p:txBody>
          <a:bodyPr>
            <a:noAutofit/>
          </a:bodyPr>
          <a:lstStyle/>
          <a:p>
            <a:pPr marL="0" indent="0">
              <a:buNone/>
            </a:pPr>
            <a:r>
              <a:rPr lang="en-US" sz="3200" b="1" dirty="0" smtClean="0"/>
              <a:t>Potential Implications</a:t>
            </a:r>
          </a:p>
          <a:p>
            <a:pPr marL="0" indent="0">
              <a:buNone/>
            </a:pPr>
            <a:endParaRPr lang="en-US" sz="3200" b="1" dirty="0" smtClean="0"/>
          </a:p>
          <a:p>
            <a:pPr lvl="1"/>
            <a:r>
              <a:rPr lang="en-US" sz="2800" dirty="0" smtClean="0"/>
              <a:t>Need to look at assessments of ILOs to prioritize which outcomes to address for improvement</a:t>
            </a:r>
          </a:p>
          <a:p>
            <a:pPr lvl="4"/>
            <a:r>
              <a:rPr lang="en-US" sz="2400" dirty="0" smtClean="0">
                <a:solidFill>
                  <a:schemeClr val="bg2">
                    <a:lumMod val="20000"/>
                    <a:lumOff val="80000"/>
                  </a:schemeClr>
                </a:solidFill>
              </a:rPr>
              <a:t>Identification of critical thinking as first priority</a:t>
            </a:r>
          </a:p>
          <a:p>
            <a:pPr lvl="1"/>
            <a:r>
              <a:rPr lang="en-US" sz="2800" dirty="0" smtClean="0"/>
              <a:t>Transfer rate is decreasing slightly, matching statewide trend</a:t>
            </a:r>
          </a:p>
          <a:p>
            <a:pPr lvl="1"/>
            <a:r>
              <a:rPr lang="en-US" sz="2800" dirty="0" smtClean="0"/>
              <a:t>Degrees and certificates awarded is lower than the statewide average</a:t>
            </a:r>
          </a:p>
          <a:p>
            <a:pPr lvl="4"/>
            <a:r>
              <a:rPr lang="en-US" sz="2400" dirty="0" smtClean="0">
                <a:solidFill>
                  <a:schemeClr val="bg2">
                    <a:lumMod val="20000"/>
                    <a:lumOff val="80000"/>
                  </a:schemeClr>
                </a:solidFill>
              </a:rPr>
              <a:t>In 2013-2014, GCC awarded 3 Associate Degrees for Transfer per 1,000 credit FTES, compared to a statewide average of 10</a:t>
            </a:r>
          </a:p>
          <a:p>
            <a:pPr lvl="4"/>
            <a:r>
              <a:rPr lang="en-US" sz="2400" dirty="0" smtClean="0">
                <a:solidFill>
                  <a:schemeClr val="bg2">
                    <a:lumMod val="20000"/>
                    <a:lumOff val="80000"/>
                  </a:schemeClr>
                </a:solidFill>
              </a:rPr>
              <a:t>In 2013-2014, GCC awarded 37 Associate Degrees per 1,000 credit FTES, compared to a statewide average of 82</a:t>
            </a:r>
          </a:p>
          <a:p>
            <a:pPr lvl="4"/>
            <a:r>
              <a:rPr lang="en-US" sz="2400" dirty="0" smtClean="0">
                <a:solidFill>
                  <a:schemeClr val="bg2">
                    <a:lumMod val="20000"/>
                    <a:lumOff val="80000"/>
                  </a:schemeClr>
                </a:solidFill>
              </a:rPr>
              <a:t>In 2013-2014, GCC awarded 27 Credit Certificates per 1,000 credit FTES, compared to a statewide average of 58</a:t>
            </a:r>
          </a:p>
          <a:p>
            <a:pPr lvl="4"/>
            <a:endParaRPr lang="en-US" sz="2400" dirty="0" smtClean="0"/>
          </a:p>
          <a:p>
            <a:pPr lvl="1"/>
            <a:endParaRPr lang="en-US" sz="2800" dirty="0"/>
          </a:p>
        </p:txBody>
      </p:sp>
    </p:spTree>
    <p:extLst>
      <p:ext uri="{BB962C8B-B14F-4D97-AF65-F5344CB8AC3E}">
        <p14:creationId xmlns:p14="http://schemas.microsoft.com/office/powerpoint/2010/main" val="728149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045" y="190004"/>
            <a:ext cx="11424745" cy="7243947"/>
          </a:xfrm>
        </p:spPr>
        <p:txBody>
          <a:bodyPr>
            <a:noAutofit/>
          </a:bodyPr>
          <a:lstStyle/>
          <a:p>
            <a:pPr marL="0" indent="0">
              <a:buNone/>
            </a:pPr>
            <a:r>
              <a:rPr lang="en-US" sz="3200" b="1" dirty="0" smtClean="0"/>
              <a:t>Potential Implications</a:t>
            </a:r>
          </a:p>
          <a:p>
            <a:pPr marL="0" indent="0">
              <a:buNone/>
            </a:pPr>
            <a:endParaRPr lang="en-US" sz="3200" b="1" dirty="0" smtClean="0"/>
          </a:p>
          <a:p>
            <a:pPr lvl="1"/>
            <a:r>
              <a:rPr lang="en-US" sz="2800" dirty="0" smtClean="0"/>
              <a:t>CTE Employment Rate is consistently below the statewide </a:t>
            </a:r>
            <a:r>
              <a:rPr lang="en-US" sz="2800" dirty="0" smtClean="0"/>
              <a:t>average</a:t>
            </a:r>
          </a:p>
          <a:p>
            <a:pPr lvl="1"/>
            <a:endParaRPr lang="en-US" sz="2800" dirty="0" smtClean="0"/>
          </a:p>
          <a:p>
            <a:pPr lvl="1"/>
            <a:r>
              <a:rPr lang="en-US" sz="2800" dirty="0" smtClean="0"/>
              <a:t>Scorecard CDCP Rate is highly variable, but below the statewide average for the last two </a:t>
            </a:r>
            <a:r>
              <a:rPr lang="en-US" sz="2800" dirty="0" smtClean="0"/>
              <a:t>years</a:t>
            </a:r>
          </a:p>
          <a:p>
            <a:pPr lvl="1"/>
            <a:endParaRPr lang="en-US" sz="2800" dirty="0" smtClean="0"/>
          </a:p>
          <a:p>
            <a:pPr lvl="1"/>
            <a:r>
              <a:rPr lang="en-US" sz="2800" dirty="0" smtClean="0"/>
              <a:t>Achievement gaps are consistent across many indicators, particularly comparing Latino students and African American students with the general student population</a:t>
            </a:r>
            <a:endParaRPr lang="en-US" sz="2800" dirty="0" smtClean="0"/>
          </a:p>
          <a:p>
            <a:pPr lvl="1"/>
            <a:endParaRPr lang="en-US" sz="2400" dirty="0" smtClean="0">
              <a:solidFill>
                <a:schemeClr val="bg2">
                  <a:lumMod val="20000"/>
                  <a:lumOff val="80000"/>
                </a:schemeClr>
              </a:solidFill>
            </a:endParaRPr>
          </a:p>
          <a:p>
            <a:pPr lvl="4"/>
            <a:endParaRPr lang="en-US" sz="2400" dirty="0" smtClean="0"/>
          </a:p>
          <a:p>
            <a:pPr lvl="1"/>
            <a:endParaRPr lang="en-US" sz="2800" dirty="0"/>
          </a:p>
        </p:txBody>
      </p:sp>
    </p:spTree>
    <p:extLst>
      <p:ext uri="{BB962C8B-B14F-4D97-AF65-F5344CB8AC3E}">
        <p14:creationId xmlns:p14="http://schemas.microsoft.com/office/powerpoint/2010/main" val="13686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GCC Meeting Its Mission and Goals?</a:t>
            </a:r>
            <a:endParaRPr lang="en-US" dirty="0"/>
          </a:p>
        </p:txBody>
      </p:sp>
      <p:sp>
        <p:nvSpPr>
          <p:cNvPr id="3" name="Content Placeholder 2"/>
          <p:cNvSpPr>
            <a:spLocks noGrp="1"/>
          </p:cNvSpPr>
          <p:nvPr>
            <p:ph idx="1"/>
          </p:nvPr>
        </p:nvSpPr>
        <p:spPr>
          <a:xfrm>
            <a:off x="388883" y="2142067"/>
            <a:ext cx="11424745" cy="3649133"/>
          </a:xfrm>
        </p:spPr>
        <p:txBody>
          <a:bodyPr>
            <a:noAutofit/>
          </a:bodyPr>
          <a:lstStyle/>
          <a:p>
            <a:pPr marL="0" indent="0">
              <a:buNone/>
            </a:pPr>
            <a:r>
              <a:rPr lang="en-US" sz="3200" b="1" dirty="0" smtClean="0"/>
              <a:t>Accreditation Standard I.A.2:</a:t>
            </a:r>
          </a:p>
          <a:p>
            <a:pPr marL="0" indent="0">
              <a:buNone/>
            </a:pPr>
            <a:r>
              <a:rPr lang="en-US" sz="3200" dirty="0"/>
              <a:t>The institution uses data to determine how effectively it is accomplishing its mission, and whether the mission directs institutional priorities in meeting the educational needs of students.</a:t>
            </a:r>
          </a:p>
        </p:txBody>
      </p:sp>
    </p:spTree>
    <p:extLst>
      <p:ext uri="{BB962C8B-B14F-4D97-AF65-F5344CB8AC3E}">
        <p14:creationId xmlns:p14="http://schemas.microsoft.com/office/powerpoint/2010/main" val="3130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GCC Meeting Its Mission and Goals?</a:t>
            </a:r>
            <a:endParaRPr lang="en-US" dirty="0"/>
          </a:p>
        </p:txBody>
      </p:sp>
      <p:sp>
        <p:nvSpPr>
          <p:cNvPr id="3" name="Content Placeholder 2"/>
          <p:cNvSpPr>
            <a:spLocks noGrp="1"/>
          </p:cNvSpPr>
          <p:nvPr>
            <p:ph idx="1"/>
          </p:nvPr>
        </p:nvSpPr>
        <p:spPr>
          <a:xfrm>
            <a:off x="388883" y="2142067"/>
            <a:ext cx="11424745" cy="3649133"/>
          </a:xfrm>
        </p:spPr>
        <p:txBody>
          <a:bodyPr>
            <a:noAutofit/>
          </a:bodyPr>
          <a:lstStyle/>
          <a:p>
            <a:pPr marL="0" indent="0">
              <a:buNone/>
            </a:pPr>
            <a:r>
              <a:rPr lang="en-US" sz="3200" b="1" dirty="0" smtClean="0"/>
              <a:t>Institutional Effectiveness Report 2013-2014</a:t>
            </a:r>
          </a:p>
          <a:p>
            <a:pPr marL="0" indent="0">
              <a:buNone/>
            </a:pPr>
            <a:endParaRPr lang="en-US" sz="3200" b="1" dirty="0"/>
          </a:p>
          <a:p>
            <a:pPr marL="0" indent="0">
              <a:buNone/>
            </a:pPr>
            <a:r>
              <a:rPr lang="en-US" sz="3200" b="1" dirty="0" smtClean="0">
                <a:hlinkClick r:id="rId2"/>
              </a:rPr>
              <a:t>http://www.glendale.edu/researchplanning</a:t>
            </a:r>
            <a:endParaRPr lang="en-US" sz="3200" b="1" dirty="0" smtClean="0"/>
          </a:p>
          <a:p>
            <a:pPr marL="457200" lvl="1" indent="0">
              <a:buNone/>
            </a:pPr>
            <a:r>
              <a:rPr lang="en-US" sz="3000" b="1" dirty="0" smtClean="0"/>
              <a:t>&gt; Reports &amp; Publications</a:t>
            </a:r>
          </a:p>
        </p:txBody>
      </p:sp>
    </p:spTree>
    <p:extLst>
      <p:ext uri="{BB962C8B-B14F-4D97-AF65-F5344CB8AC3E}">
        <p14:creationId xmlns:p14="http://schemas.microsoft.com/office/powerpoint/2010/main" val="1722060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9191"/>
            <a:ext cx="10131425" cy="1456267"/>
          </a:xfrm>
        </p:spPr>
        <p:txBody>
          <a:bodyPr/>
          <a:lstStyle/>
          <a:p>
            <a:r>
              <a:rPr lang="en-US" dirty="0" smtClean="0"/>
              <a:t>Is GCC Meeting Its Mission?</a:t>
            </a:r>
            <a:endParaRPr lang="en-US" dirty="0"/>
          </a:p>
        </p:txBody>
      </p:sp>
      <p:sp>
        <p:nvSpPr>
          <p:cNvPr id="4" name="Content Placeholder 3"/>
          <p:cNvSpPr>
            <a:spLocks noGrp="1"/>
          </p:cNvSpPr>
          <p:nvPr>
            <p:ph idx="1"/>
          </p:nvPr>
        </p:nvSpPr>
        <p:spPr/>
        <p:txBody>
          <a:bodyPr>
            <a:noAutofit/>
          </a:bodyPr>
          <a:lstStyle/>
          <a:p>
            <a:pPr marL="342900" indent="-342900">
              <a:buFont typeface="+mj-lt"/>
              <a:buAutoNum type="arabicPeriod"/>
            </a:pPr>
            <a:r>
              <a:rPr lang="en-US" sz="2000" dirty="0"/>
              <a:t>Glendale Community College serves a diverse population of students</a:t>
            </a:r>
          </a:p>
          <a:p>
            <a:pPr marL="342900" indent="-342900">
              <a:buFont typeface="+mj-lt"/>
              <a:buAutoNum type="arabicPeriod"/>
            </a:pPr>
            <a:r>
              <a:rPr lang="en-US" sz="2000" dirty="0"/>
              <a:t>by providing the opportunities and support to achieve their educational and career goals.</a:t>
            </a:r>
          </a:p>
          <a:p>
            <a:pPr marL="342900" indent="-342900">
              <a:buFont typeface="+mj-lt"/>
              <a:buAutoNum type="arabicPeriod"/>
            </a:pPr>
            <a:r>
              <a:rPr lang="en-US" sz="2000" dirty="0"/>
              <a:t>We are committed to student learning and success</a:t>
            </a:r>
          </a:p>
          <a:p>
            <a:pPr marL="342900" indent="-342900">
              <a:buFont typeface="+mj-lt"/>
              <a:buAutoNum type="arabicPeriod"/>
            </a:pPr>
            <a:r>
              <a:rPr lang="en-US" sz="2000" dirty="0"/>
              <a:t>through transfer preparation,</a:t>
            </a:r>
          </a:p>
          <a:p>
            <a:pPr marL="342900" indent="-342900">
              <a:buFont typeface="+mj-lt"/>
              <a:buAutoNum type="arabicPeriod"/>
            </a:pPr>
            <a:r>
              <a:rPr lang="en-US" sz="2000" dirty="0"/>
              <a:t>certificates, associate degrees,</a:t>
            </a:r>
          </a:p>
          <a:p>
            <a:pPr marL="342900" indent="-342900">
              <a:buFont typeface="+mj-lt"/>
              <a:buAutoNum type="arabicPeriod"/>
            </a:pPr>
            <a:r>
              <a:rPr lang="en-US" sz="2000" dirty="0"/>
              <a:t>career development, technical training,</a:t>
            </a:r>
          </a:p>
          <a:p>
            <a:pPr marL="342900" indent="-342900">
              <a:buFont typeface="+mj-lt"/>
              <a:buAutoNum type="arabicPeriod"/>
            </a:pPr>
            <a:r>
              <a:rPr lang="en-US" sz="2000" dirty="0"/>
              <a:t>continuing education, and</a:t>
            </a:r>
          </a:p>
          <a:p>
            <a:pPr marL="342900" indent="-342900">
              <a:buFont typeface="+mj-lt"/>
              <a:buAutoNum type="arabicPeriod"/>
            </a:pPr>
            <a:r>
              <a:rPr lang="en-US" sz="2000" dirty="0"/>
              <a:t>basic skills instruction.</a:t>
            </a:r>
          </a:p>
          <a:p>
            <a:pPr marL="342900" indent="-342900">
              <a:buFont typeface="+mj-lt"/>
              <a:buAutoNum type="arabicPeriod"/>
            </a:pPr>
            <a:r>
              <a:rPr lang="en-US" sz="2000" dirty="0" smtClean="0"/>
              <a:t>The college is dedicated </a:t>
            </a:r>
            <a:r>
              <a:rPr lang="en-US" sz="2000" dirty="0"/>
              <a:t>to the importance of higher education in </a:t>
            </a:r>
            <a:r>
              <a:rPr lang="en-US" sz="2000" dirty="0" smtClean="0"/>
              <a:t>the evolving </a:t>
            </a:r>
            <a:r>
              <a:rPr lang="en-US" sz="2000" dirty="0"/>
              <a:t>urban </a:t>
            </a:r>
            <a:r>
              <a:rPr lang="en-US" sz="2000" dirty="0" smtClean="0"/>
              <a:t>environment of Glendale and the Greater Los Angeles area. Faculty </a:t>
            </a:r>
            <a:r>
              <a:rPr lang="en-US" sz="2000" dirty="0"/>
              <a:t>and staff engage students in rigorous and innovative learning experiences that</a:t>
            </a:r>
          </a:p>
          <a:p>
            <a:pPr marL="342900" indent="-342900">
              <a:buFont typeface="+mj-lt"/>
              <a:buAutoNum type="arabicPeriod"/>
            </a:pPr>
            <a:r>
              <a:rPr lang="en-US" sz="2000" dirty="0"/>
              <a:t>enhance and sustain the cultural, intellectual, and economic vitality of the community.</a:t>
            </a:r>
          </a:p>
        </p:txBody>
      </p:sp>
    </p:spTree>
    <p:extLst>
      <p:ext uri="{BB962C8B-B14F-4D97-AF65-F5344CB8AC3E}">
        <p14:creationId xmlns:p14="http://schemas.microsoft.com/office/powerpoint/2010/main" val="165503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1" y="1471448"/>
            <a:ext cx="4148959" cy="4981903"/>
          </a:xfrm>
        </p:spPr>
        <p:txBody>
          <a:bodyPr>
            <a:noAutofit/>
          </a:bodyPr>
          <a:lstStyle/>
          <a:p>
            <a:pPr marL="342900" indent="-342900">
              <a:buFont typeface="+mj-lt"/>
              <a:buAutoNum type="arabicPeriod"/>
            </a:pPr>
            <a:r>
              <a:rPr lang="en-US" b="1" dirty="0"/>
              <a:t>Glendale Community College serves a diverse population of </a:t>
            </a:r>
            <a:r>
              <a:rPr lang="en-US" b="1" dirty="0" smtClean="0"/>
              <a:t>students</a:t>
            </a:r>
          </a:p>
          <a:p>
            <a:pPr marL="0" indent="0">
              <a:buNone/>
            </a:pPr>
            <a:endParaRPr lang="en-US" dirty="0"/>
          </a:p>
          <a:p>
            <a:pPr marL="0" indent="0">
              <a:buNone/>
            </a:pPr>
            <a:endParaRPr lang="en-US" dirty="0"/>
          </a:p>
        </p:txBody>
      </p:sp>
      <p:pic>
        <p:nvPicPr>
          <p:cNvPr id="3" name="Picture 2"/>
          <p:cNvPicPr>
            <a:picLocks noChangeAspect="1"/>
          </p:cNvPicPr>
          <p:nvPr/>
        </p:nvPicPr>
        <p:blipFill>
          <a:blip r:embed="rId2"/>
          <a:stretch>
            <a:fillRect/>
          </a:stretch>
        </p:blipFill>
        <p:spPr>
          <a:xfrm>
            <a:off x="5603814" y="189191"/>
            <a:ext cx="6427470" cy="634746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008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1" y="1471448"/>
            <a:ext cx="4148959" cy="4981903"/>
          </a:xfrm>
        </p:spPr>
        <p:txBody>
          <a:bodyPr>
            <a:noAutofit/>
          </a:bodyPr>
          <a:lstStyle/>
          <a:p>
            <a:pPr marL="342900" indent="-342900">
              <a:buFont typeface="+mj-lt"/>
              <a:buAutoNum type="arabicPeriod" startAt="2"/>
            </a:pPr>
            <a:r>
              <a:rPr lang="en-US" b="1" dirty="0"/>
              <a:t>by providing the opportunities and support to achieve their educational and career goals.</a:t>
            </a:r>
          </a:p>
          <a:p>
            <a:pPr marL="0" indent="0">
              <a:buNone/>
            </a:pPr>
            <a:endParaRPr lang="en-US" b="1" dirty="0"/>
          </a:p>
          <a:p>
            <a:pPr marL="0" indent="0">
              <a:buNone/>
            </a:pPr>
            <a:endParaRPr lang="en-US" b="1" dirty="0"/>
          </a:p>
        </p:txBody>
      </p:sp>
      <p:pic>
        <p:nvPicPr>
          <p:cNvPr id="5" name="Picture 4"/>
          <p:cNvPicPr>
            <a:picLocks noChangeAspect="1"/>
          </p:cNvPicPr>
          <p:nvPr/>
        </p:nvPicPr>
        <p:blipFill>
          <a:blip r:embed="rId2"/>
          <a:stretch>
            <a:fillRect/>
          </a:stretch>
        </p:blipFill>
        <p:spPr>
          <a:xfrm>
            <a:off x="5512130" y="189191"/>
            <a:ext cx="6554470" cy="65544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727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3"/>
            </a:pPr>
            <a:r>
              <a:rPr lang="en-US" b="1" dirty="0"/>
              <a:t>We are committed to student learning and success</a:t>
            </a:r>
          </a:p>
          <a:p>
            <a:pPr marL="342900" indent="-342900">
              <a:buFont typeface="+mj-lt"/>
              <a:buAutoNum type="arabicPeriod" startAt="3"/>
            </a:pPr>
            <a:endParaRPr lang="en-US" b="1" dirty="0"/>
          </a:p>
          <a:p>
            <a:pPr marL="342900" indent="-342900">
              <a:buFont typeface="+mj-lt"/>
              <a:buAutoNum type="arabicPeriod" startAt="3"/>
            </a:pPr>
            <a:endParaRPr lang="en-US" b="1" dirty="0"/>
          </a:p>
        </p:txBody>
      </p:sp>
      <p:pic>
        <p:nvPicPr>
          <p:cNvPr id="3" name="Picture 2"/>
          <p:cNvPicPr>
            <a:picLocks noChangeAspect="1"/>
          </p:cNvPicPr>
          <p:nvPr/>
        </p:nvPicPr>
        <p:blipFill>
          <a:blip r:embed="rId2"/>
          <a:stretch>
            <a:fillRect/>
          </a:stretch>
        </p:blipFill>
        <p:spPr>
          <a:xfrm>
            <a:off x="4524500" y="1617492"/>
            <a:ext cx="7249239" cy="38489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127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89191"/>
            <a:ext cx="4148958" cy="2070533"/>
          </a:xfrm>
        </p:spPr>
        <p:txBody>
          <a:bodyPr/>
          <a:lstStyle/>
          <a:p>
            <a:r>
              <a:rPr lang="en-US" dirty="0" smtClean="0"/>
              <a:t>Is GCC Meeting Its Mission?</a:t>
            </a:r>
            <a:endParaRPr lang="en-US" dirty="0"/>
          </a:p>
        </p:txBody>
      </p:sp>
      <p:sp>
        <p:nvSpPr>
          <p:cNvPr id="4" name="Content Placeholder 3"/>
          <p:cNvSpPr>
            <a:spLocks noGrp="1"/>
          </p:cNvSpPr>
          <p:nvPr>
            <p:ph idx="1"/>
          </p:nvPr>
        </p:nvSpPr>
        <p:spPr>
          <a:xfrm>
            <a:off x="685802" y="1471448"/>
            <a:ext cx="3838698" cy="4981903"/>
          </a:xfrm>
        </p:spPr>
        <p:txBody>
          <a:bodyPr>
            <a:noAutofit/>
          </a:bodyPr>
          <a:lstStyle/>
          <a:p>
            <a:pPr marL="342900" indent="-342900">
              <a:buFont typeface="+mj-lt"/>
              <a:buAutoNum type="arabicPeriod" startAt="3"/>
            </a:pPr>
            <a:r>
              <a:rPr lang="en-US" b="1" dirty="0"/>
              <a:t>We are committed to student learning and success</a:t>
            </a:r>
          </a:p>
          <a:p>
            <a:pPr marL="342900" indent="-342900">
              <a:buFont typeface="+mj-lt"/>
              <a:buAutoNum type="arabicPeriod" startAt="3"/>
            </a:pPr>
            <a:endParaRPr lang="en-US" b="1" dirty="0"/>
          </a:p>
          <a:p>
            <a:pPr marL="342900" indent="-342900">
              <a:buFont typeface="+mj-lt"/>
              <a:buAutoNum type="arabicPeriod" startAt="3"/>
            </a:pPr>
            <a:endParaRPr lang="en-US" b="1" dirty="0"/>
          </a:p>
        </p:txBody>
      </p:sp>
      <p:pic>
        <p:nvPicPr>
          <p:cNvPr id="6" name="Picture 5"/>
          <p:cNvPicPr>
            <a:picLocks noChangeAspect="1"/>
          </p:cNvPicPr>
          <p:nvPr/>
        </p:nvPicPr>
        <p:blipFill>
          <a:blip r:embed="rId2"/>
          <a:stretch>
            <a:fillRect/>
          </a:stretch>
        </p:blipFill>
        <p:spPr>
          <a:xfrm>
            <a:off x="4664614" y="273133"/>
            <a:ext cx="7414260" cy="63919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6516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99</TotalTime>
  <Words>876</Words>
  <Application>Microsoft Macintosh PowerPoint</Application>
  <PresentationFormat>Widescreen</PresentationFormat>
  <Paragraphs>114</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Calibri Light</vt:lpstr>
      <vt:lpstr>Arial</vt:lpstr>
      <vt:lpstr>Celestial</vt:lpstr>
      <vt:lpstr>Is GCC Meeting Its Mission and Goals?</vt:lpstr>
      <vt:lpstr>Is GCC Meeting Its Mission and Goals?</vt:lpstr>
      <vt:lpstr>Is GCC Meeting Its Mission and Goals?</vt:lpstr>
      <vt:lpstr>Is GCC Meeting Its Mission and Goals?</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Mission?</vt:lpstr>
      <vt:lpstr>Is GCC Meeting Its GOALS?</vt:lpstr>
      <vt:lpstr>Is GCC Meeting Its GOALS?</vt:lpstr>
      <vt:lpstr>Is GCC Meeting Its GOALS?</vt:lpstr>
      <vt:lpstr>Is GCC Meeting Its GOALS?</vt:lpstr>
      <vt:lpstr>Is GCC Meeting Its GOALS?</vt:lpstr>
      <vt:lpstr>Is GCC Meeting Its GOALS?</vt:lpstr>
      <vt:lpstr>Is GCC Meeting Its GOALS?</vt:lpstr>
      <vt:lpstr>Is GCC Meeting Its Mission and Goals?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Karpp</dc:creator>
  <cp:lastModifiedBy>Edward Karpp</cp:lastModifiedBy>
  <cp:revision>75</cp:revision>
  <dcterms:created xsi:type="dcterms:W3CDTF">2015-05-06T17:24:44Z</dcterms:created>
  <dcterms:modified xsi:type="dcterms:W3CDTF">2015-05-08T17:21:40Z</dcterms:modified>
</cp:coreProperties>
</file>