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46"/>
  </p:notesMasterIdLst>
  <p:handoutMasterIdLst>
    <p:handoutMasterId r:id="rId47"/>
  </p:handoutMasterIdLst>
  <p:sldIdLst>
    <p:sldId id="256" r:id="rId2"/>
    <p:sldId id="285" r:id="rId3"/>
    <p:sldId id="290" r:id="rId4"/>
    <p:sldId id="258" r:id="rId5"/>
    <p:sldId id="259" r:id="rId6"/>
    <p:sldId id="260" r:id="rId7"/>
    <p:sldId id="261" r:id="rId8"/>
    <p:sldId id="267" r:id="rId9"/>
    <p:sldId id="279" r:id="rId10"/>
    <p:sldId id="273" r:id="rId11"/>
    <p:sldId id="262" r:id="rId12"/>
    <p:sldId id="268" r:id="rId13"/>
    <p:sldId id="278" r:id="rId14"/>
    <p:sldId id="274" r:id="rId15"/>
    <p:sldId id="263" r:id="rId16"/>
    <p:sldId id="269" r:id="rId17"/>
    <p:sldId id="272" r:id="rId18"/>
    <p:sldId id="275" r:id="rId19"/>
    <p:sldId id="264" r:id="rId20"/>
    <p:sldId id="270" r:id="rId21"/>
    <p:sldId id="280" r:id="rId22"/>
    <p:sldId id="276" r:id="rId23"/>
    <p:sldId id="265" r:id="rId24"/>
    <p:sldId id="271" r:id="rId25"/>
    <p:sldId id="281" r:id="rId26"/>
    <p:sldId id="277" r:id="rId27"/>
    <p:sldId id="266" r:id="rId28"/>
    <p:sldId id="283" r:id="rId29"/>
    <p:sldId id="282" r:id="rId30"/>
    <p:sldId id="289" r:id="rId31"/>
    <p:sldId id="286" r:id="rId32"/>
    <p:sldId id="287" r:id="rId33"/>
    <p:sldId id="288"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375B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6403" autoAdjust="0"/>
  </p:normalViewPr>
  <p:slideViewPr>
    <p:cSldViewPr snapToGrid="0" snapToObjects="1">
      <p:cViewPr varScale="1">
        <p:scale>
          <a:sx n="137" d="100"/>
          <a:sy n="137" d="100"/>
        </p:scale>
        <p:origin x="17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4FAA0-7191-5B49-9D42-818B0189A9B5}" type="doc">
      <dgm:prSet loTypeId="urn:microsoft.com/office/officeart/2005/8/layout/chevron1" loCatId="" qsTypeId="urn:microsoft.com/office/officeart/2005/8/quickstyle/simple3" qsCatId="simple" csTypeId="urn:microsoft.com/office/officeart/2005/8/colors/accent1_2" csCatId="accent1" phldr="1"/>
      <dgm:spPr/>
    </dgm:pt>
    <dgm:pt modelId="{0759AF98-6301-864F-80F4-B6ACE856EE70}">
      <dgm:prSet phldrT="[Text]"/>
      <dgm:spPr/>
      <dgm:t>
        <a:bodyPr/>
        <a:lstStyle/>
        <a:p>
          <a:r>
            <a:rPr lang="en-US" dirty="0" smtClean="0"/>
            <a:t>Persistence (3 Terms)	</a:t>
          </a:r>
        </a:p>
      </dgm:t>
    </dgm:pt>
    <dgm:pt modelId="{6E3C8764-6AA6-914A-80AE-C0BA8DE3B2A9}" type="parTrans" cxnId="{70ECACF8-E1AD-2745-AD2E-A506E5306DB1}">
      <dgm:prSet/>
      <dgm:spPr/>
      <dgm:t>
        <a:bodyPr/>
        <a:lstStyle/>
        <a:p>
          <a:endParaRPr lang="en-US"/>
        </a:p>
      </dgm:t>
    </dgm:pt>
    <dgm:pt modelId="{643A2D59-3F14-9943-AEA7-D4205C9AFFC3}" type="sibTrans" cxnId="{70ECACF8-E1AD-2745-AD2E-A506E5306DB1}">
      <dgm:prSet/>
      <dgm:spPr/>
      <dgm:t>
        <a:bodyPr/>
        <a:lstStyle/>
        <a:p>
          <a:endParaRPr lang="en-US"/>
        </a:p>
      </dgm:t>
    </dgm:pt>
    <dgm:pt modelId="{1A8F8B0B-425B-9840-B4EB-FB03AE6C5EE9}">
      <dgm:prSet phldrT="[Text]"/>
      <dgm:spPr/>
      <dgm:t>
        <a:bodyPr/>
        <a:lstStyle/>
        <a:p>
          <a:r>
            <a:rPr lang="en-US" dirty="0" smtClean="0"/>
            <a:t>30 Units</a:t>
          </a:r>
          <a:endParaRPr lang="en-US" dirty="0"/>
        </a:p>
      </dgm:t>
    </dgm:pt>
    <dgm:pt modelId="{842389F9-BF0D-794F-93F9-D0EA191C1A6D}" type="parTrans" cxnId="{813306E2-6DB5-1047-9364-55537F3C99F4}">
      <dgm:prSet/>
      <dgm:spPr/>
      <dgm:t>
        <a:bodyPr/>
        <a:lstStyle/>
        <a:p>
          <a:endParaRPr lang="en-US"/>
        </a:p>
      </dgm:t>
    </dgm:pt>
    <dgm:pt modelId="{C54EDF81-D66C-7340-8761-8E27AEB29B72}" type="sibTrans" cxnId="{813306E2-6DB5-1047-9364-55537F3C99F4}">
      <dgm:prSet/>
      <dgm:spPr/>
      <dgm:t>
        <a:bodyPr/>
        <a:lstStyle/>
        <a:p>
          <a:endParaRPr lang="en-US"/>
        </a:p>
      </dgm:t>
    </dgm:pt>
    <dgm:pt modelId="{BE617C7A-178F-C14A-BB4F-C658514EFD52}">
      <dgm:prSet phldrT="[Text]"/>
      <dgm:spPr/>
      <dgm:t>
        <a:bodyPr/>
        <a:lstStyle/>
        <a:p>
          <a:r>
            <a:rPr lang="en-US" dirty="0" smtClean="0"/>
            <a:t>Completion</a:t>
          </a:r>
          <a:endParaRPr lang="en-US" dirty="0"/>
        </a:p>
      </dgm:t>
    </dgm:pt>
    <dgm:pt modelId="{346F2E22-7C49-5443-95F9-F8E061B86227}" type="parTrans" cxnId="{9BA650D5-1F85-954F-B9FC-727C6E03C19C}">
      <dgm:prSet/>
      <dgm:spPr/>
      <dgm:t>
        <a:bodyPr/>
        <a:lstStyle/>
        <a:p>
          <a:endParaRPr lang="en-US"/>
        </a:p>
      </dgm:t>
    </dgm:pt>
    <dgm:pt modelId="{8E24EF22-AD48-7B4F-AB7E-821E78836752}" type="sibTrans" cxnId="{9BA650D5-1F85-954F-B9FC-727C6E03C19C}">
      <dgm:prSet/>
      <dgm:spPr/>
      <dgm:t>
        <a:bodyPr/>
        <a:lstStyle/>
        <a:p>
          <a:endParaRPr lang="en-US"/>
        </a:p>
      </dgm:t>
    </dgm:pt>
    <dgm:pt modelId="{7D2109B8-96EA-494B-AE21-88E6F8EF68E8}" type="pres">
      <dgm:prSet presAssocID="{2934FAA0-7191-5B49-9D42-818B0189A9B5}" presName="Name0" presStyleCnt="0">
        <dgm:presLayoutVars>
          <dgm:dir/>
          <dgm:animLvl val="lvl"/>
          <dgm:resizeHandles val="exact"/>
        </dgm:presLayoutVars>
      </dgm:prSet>
      <dgm:spPr/>
    </dgm:pt>
    <dgm:pt modelId="{45748492-4A79-AE4E-B8C1-C6695AA43532}" type="pres">
      <dgm:prSet presAssocID="{0759AF98-6301-864F-80F4-B6ACE856EE70}" presName="parTxOnly" presStyleLbl="node1" presStyleIdx="0" presStyleCnt="3">
        <dgm:presLayoutVars>
          <dgm:chMax val="0"/>
          <dgm:chPref val="0"/>
          <dgm:bulletEnabled val="1"/>
        </dgm:presLayoutVars>
      </dgm:prSet>
      <dgm:spPr/>
      <dgm:t>
        <a:bodyPr/>
        <a:lstStyle/>
        <a:p>
          <a:endParaRPr lang="en-US"/>
        </a:p>
      </dgm:t>
    </dgm:pt>
    <dgm:pt modelId="{8B56FE73-D912-1541-A02A-E704AE150A93}" type="pres">
      <dgm:prSet presAssocID="{643A2D59-3F14-9943-AEA7-D4205C9AFFC3}" presName="parTxOnlySpace" presStyleCnt="0"/>
      <dgm:spPr/>
    </dgm:pt>
    <dgm:pt modelId="{944EC1DF-35B7-6C48-BB72-2F49FE2F8354}" type="pres">
      <dgm:prSet presAssocID="{1A8F8B0B-425B-9840-B4EB-FB03AE6C5EE9}" presName="parTxOnly" presStyleLbl="node1" presStyleIdx="1" presStyleCnt="3">
        <dgm:presLayoutVars>
          <dgm:chMax val="0"/>
          <dgm:chPref val="0"/>
          <dgm:bulletEnabled val="1"/>
        </dgm:presLayoutVars>
      </dgm:prSet>
      <dgm:spPr/>
      <dgm:t>
        <a:bodyPr/>
        <a:lstStyle/>
        <a:p>
          <a:endParaRPr lang="en-US"/>
        </a:p>
      </dgm:t>
    </dgm:pt>
    <dgm:pt modelId="{EE0A52F4-370D-654B-9F15-E41B253D9783}" type="pres">
      <dgm:prSet presAssocID="{C54EDF81-D66C-7340-8761-8E27AEB29B72}" presName="parTxOnlySpace" presStyleCnt="0"/>
      <dgm:spPr/>
    </dgm:pt>
    <dgm:pt modelId="{65A19162-861B-2B42-8953-6DA041F0F0D0}" type="pres">
      <dgm:prSet presAssocID="{BE617C7A-178F-C14A-BB4F-C658514EFD52}" presName="parTxOnly" presStyleLbl="node1" presStyleIdx="2" presStyleCnt="3" custLinFactNeighborY="1267">
        <dgm:presLayoutVars>
          <dgm:chMax val="0"/>
          <dgm:chPref val="0"/>
          <dgm:bulletEnabled val="1"/>
        </dgm:presLayoutVars>
      </dgm:prSet>
      <dgm:spPr/>
      <dgm:t>
        <a:bodyPr/>
        <a:lstStyle/>
        <a:p>
          <a:endParaRPr lang="en-US"/>
        </a:p>
      </dgm:t>
    </dgm:pt>
  </dgm:ptLst>
  <dgm:cxnLst>
    <dgm:cxn modelId="{C8A265CE-2534-F149-A17D-21956504DB2B}" type="presOf" srcId="{1A8F8B0B-425B-9840-B4EB-FB03AE6C5EE9}" destId="{944EC1DF-35B7-6C48-BB72-2F49FE2F8354}" srcOrd="0" destOrd="0" presId="urn:microsoft.com/office/officeart/2005/8/layout/chevron1"/>
    <dgm:cxn modelId="{C2E3C247-749A-3740-8DC2-A7EBF529C2E0}" type="presOf" srcId="{2934FAA0-7191-5B49-9D42-818B0189A9B5}" destId="{7D2109B8-96EA-494B-AE21-88E6F8EF68E8}" srcOrd="0" destOrd="0" presId="urn:microsoft.com/office/officeart/2005/8/layout/chevron1"/>
    <dgm:cxn modelId="{9BA650D5-1F85-954F-B9FC-727C6E03C19C}" srcId="{2934FAA0-7191-5B49-9D42-818B0189A9B5}" destId="{BE617C7A-178F-C14A-BB4F-C658514EFD52}" srcOrd="2" destOrd="0" parTransId="{346F2E22-7C49-5443-95F9-F8E061B86227}" sibTransId="{8E24EF22-AD48-7B4F-AB7E-821E78836752}"/>
    <dgm:cxn modelId="{70ECACF8-E1AD-2745-AD2E-A506E5306DB1}" srcId="{2934FAA0-7191-5B49-9D42-818B0189A9B5}" destId="{0759AF98-6301-864F-80F4-B6ACE856EE70}" srcOrd="0" destOrd="0" parTransId="{6E3C8764-6AA6-914A-80AE-C0BA8DE3B2A9}" sibTransId="{643A2D59-3F14-9943-AEA7-D4205C9AFFC3}"/>
    <dgm:cxn modelId="{813306E2-6DB5-1047-9364-55537F3C99F4}" srcId="{2934FAA0-7191-5B49-9D42-818B0189A9B5}" destId="{1A8F8B0B-425B-9840-B4EB-FB03AE6C5EE9}" srcOrd="1" destOrd="0" parTransId="{842389F9-BF0D-794F-93F9-D0EA191C1A6D}" sibTransId="{C54EDF81-D66C-7340-8761-8E27AEB29B72}"/>
    <dgm:cxn modelId="{FC9C3F9C-26FF-0E4C-9B9F-E7F0E5823544}" type="presOf" srcId="{0759AF98-6301-864F-80F4-B6ACE856EE70}" destId="{45748492-4A79-AE4E-B8C1-C6695AA43532}" srcOrd="0" destOrd="0" presId="urn:microsoft.com/office/officeart/2005/8/layout/chevron1"/>
    <dgm:cxn modelId="{CAED1C3F-35B8-2A46-9E8E-0D596A88844A}" type="presOf" srcId="{BE617C7A-178F-C14A-BB4F-C658514EFD52}" destId="{65A19162-861B-2B42-8953-6DA041F0F0D0}" srcOrd="0" destOrd="0" presId="urn:microsoft.com/office/officeart/2005/8/layout/chevron1"/>
    <dgm:cxn modelId="{4F3E7C9D-673A-784D-8996-FB60259D7DF6}" type="presParOf" srcId="{7D2109B8-96EA-494B-AE21-88E6F8EF68E8}" destId="{45748492-4A79-AE4E-B8C1-C6695AA43532}" srcOrd="0" destOrd="0" presId="urn:microsoft.com/office/officeart/2005/8/layout/chevron1"/>
    <dgm:cxn modelId="{D59B421A-D380-7B4A-9BAE-F8AEA701E297}" type="presParOf" srcId="{7D2109B8-96EA-494B-AE21-88E6F8EF68E8}" destId="{8B56FE73-D912-1541-A02A-E704AE150A93}" srcOrd="1" destOrd="0" presId="urn:microsoft.com/office/officeart/2005/8/layout/chevron1"/>
    <dgm:cxn modelId="{CA9A6BBA-EFEB-4944-8303-298B4D309B00}" type="presParOf" srcId="{7D2109B8-96EA-494B-AE21-88E6F8EF68E8}" destId="{944EC1DF-35B7-6C48-BB72-2F49FE2F8354}" srcOrd="2" destOrd="0" presId="urn:microsoft.com/office/officeart/2005/8/layout/chevron1"/>
    <dgm:cxn modelId="{C96F8542-0E0A-724B-8495-406C2FF8B4B9}" type="presParOf" srcId="{7D2109B8-96EA-494B-AE21-88E6F8EF68E8}" destId="{EE0A52F4-370D-654B-9F15-E41B253D9783}" srcOrd="3" destOrd="0" presId="urn:microsoft.com/office/officeart/2005/8/layout/chevron1"/>
    <dgm:cxn modelId="{FC740BD3-1689-F747-9164-2FAF1B702C05}" type="presParOf" srcId="{7D2109B8-96EA-494B-AE21-88E6F8EF68E8}" destId="{65A19162-861B-2B42-8953-6DA041F0F0D0}" srcOrd="4"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48492-4A79-AE4E-B8C1-C6695AA43532}">
      <dsp:nvSpPr>
        <dsp:cNvPr id="0" name=""/>
        <dsp:cNvSpPr/>
      </dsp:nvSpPr>
      <dsp:spPr>
        <a:xfrm>
          <a:off x="1553" y="0"/>
          <a:ext cx="1892485" cy="71620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Persistence (3 Terms)	</a:t>
          </a:r>
        </a:p>
      </dsp:txBody>
      <dsp:txXfrm>
        <a:off x="359658" y="0"/>
        <a:ext cx="1176276" cy="716209"/>
      </dsp:txXfrm>
    </dsp:sp>
    <dsp:sp modelId="{944EC1DF-35B7-6C48-BB72-2F49FE2F8354}">
      <dsp:nvSpPr>
        <dsp:cNvPr id="0" name=""/>
        <dsp:cNvSpPr/>
      </dsp:nvSpPr>
      <dsp:spPr>
        <a:xfrm>
          <a:off x="1704789" y="0"/>
          <a:ext cx="1892485" cy="71620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30 Units</a:t>
          </a:r>
          <a:endParaRPr lang="en-US" sz="1600" kern="1200" dirty="0"/>
        </a:p>
      </dsp:txBody>
      <dsp:txXfrm>
        <a:off x="2062894" y="0"/>
        <a:ext cx="1176276" cy="716209"/>
      </dsp:txXfrm>
    </dsp:sp>
    <dsp:sp modelId="{65A19162-861B-2B42-8953-6DA041F0F0D0}">
      <dsp:nvSpPr>
        <dsp:cNvPr id="0" name=""/>
        <dsp:cNvSpPr/>
      </dsp:nvSpPr>
      <dsp:spPr>
        <a:xfrm>
          <a:off x="3408026" y="0"/>
          <a:ext cx="1892485" cy="71620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Completion</a:t>
          </a:r>
          <a:endParaRPr lang="en-US" sz="1600" kern="1200" dirty="0"/>
        </a:p>
      </dsp:txBody>
      <dsp:txXfrm>
        <a:off x="3766131" y="0"/>
        <a:ext cx="1176276" cy="7162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DCC66A-3215-A747-84B7-BB38CA363BC9}" type="datetimeFigureOut">
              <a:rPr lang="en-US" smtClean="0"/>
              <a:t>12/7/15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6B699-CF15-1842-B424-986D8DF49CAB}" type="slidenum">
              <a:rPr lang="en-US" smtClean="0"/>
              <a:t>‹#›</a:t>
            </a:fld>
            <a:endParaRPr lang="en-US"/>
          </a:p>
        </p:txBody>
      </p:sp>
    </p:spTree>
    <p:extLst>
      <p:ext uri="{BB962C8B-B14F-4D97-AF65-F5344CB8AC3E}">
        <p14:creationId xmlns:p14="http://schemas.microsoft.com/office/powerpoint/2010/main" val="2121238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675C3-3348-F546-A96F-4451E5F43413}" type="datetimeFigureOut">
              <a:rPr lang="en-US" smtClean="0"/>
              <a:t>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57BA0-9F94-5049-AD97-645AD33A345C}" type="slidenum">
              <a:rPr lang="en-US" smtClean="0"/>
              <a:t>‹#›</a:t>
            </a:fld>
            <a:endParaRPr lang="en-US"/>
          </a:p>
        </p:txBody>
      </p:sp>
    </p:spTree>
    <p:extLst>
      <p:ext uri="{BB962C8B-B14F-4D97-AF65-F5344CB8AC3E}">
        <p14:creationId xmlns:p14="http://schemas.microsoft.com/office/powerpoint/2010/main" val="4193907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BCFC0-5B3E-1442-A553-CD9C1050A706}" type="datetime1">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119849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BFA51-DB4F-9847-9484-AB7AB1E360EE}" type="datetime1">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190421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1B22E-CB62-5A43-9D1B-3B4F01E62205}" type="datetime1">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326596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FBF16-5C5F-614D-9BDD-FDCF3363481A}" type="datetime1">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129657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D3E8BD-9308-4645-9B33-23280D9A6EF4}" type="datetime1">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12306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7FA24-1FE2-1C46-818A-A627AB9F4CDB}" type="datetime1">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40968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46F1C-EB2F-A245-8F84-2AD64B6FB488}" type="datetime1">
              <a:rPr lang="en-US" smtClean="0"/>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102937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D3B2C0-CAA6-E44C-B271-267B1F6127A7}" type="datetime1">
              <a:rPr lang="en-US" smtClean="0"/>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429105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B503B-F25F-5B4E-B9F5-D411EC731603}" type="datetime1">
              <a:rPr lang="en-US" smtClean="0"/>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388559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5A390-0BCB-F84D-8EAA-6E3FEB199350}" type="datetime1">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94527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F4E2E-DAD1-B849-ABD4-F0292F4DF91D}" type="datetime1">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49694-847F-E747-8EA9-27B102C4A498}" type="slidenum">
              <a:rPr lang="en-US" smtClean="0"/>
              <a:t>‹#›</a:t>
            </a:fld>
            <a:endParaRPr lang="en-US"/>
          </a:p>
        </p:txBody>
      </p:sp>
    </p:spTree>
    <p:extLst>
      <p:ext uri="{BB962C8B-B14F-4D97-AF65-F5344CB8AC3E}">
        <p14:creationId xmlns:p14="http://schemas.microsoft.com/office/powerpoint/2010/main" val="3232453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C9F99-AC19-6E40-8F67-24AB5F1B73AB}" type="datetime1">
              <a:rPr lang="en-US" smtClean="0"/>
              <a:t>12/7/15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49694-847F-E747-8EA9-27B102C4A498}" type="slidenum">
              <a:rPr lang="en-US" smtClean="0"/>
              <a:t>‹#›</a:t>
            </a:fld>
            <a:endParaRPr lang="en-US"/>
          </a:p>
        </p:txBody>
      </p:sp>
    </p:spTree>
    <p:extLst>
      <p:ext uri="{BB962C8B-B14F-4D97-AF65-F5344CB8AC3E}">
        <p14:creationId xmlns:p14="http://schemas.microsoft.com/office/powerpoint/2010/main" val="23885810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 Id="rId3"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594" y="5756947"/>
            <a:ext cx="3625910" cy="882119"/>
          </a:xfrm>
        </p:spPr>
        <p:txBody>
          <a:bodyPr>
            <a:normAutofit/>
          </a:bodyPr>
          <a:lstStyle/>
          <a:p>
            <a:pPr algn="l"/>
            <a:r>
              <a:rPr lang="en-US" sz="1800" dirty="0" smtClean="0">
                <a:solidFill>
                  <a:schemeClr val="accent1"/>
                </a:solidFill>
              </a:rPr>
              <a:t>Board of Trustees Retreat</a:t>
            </a:r>
          </a:p>
          <a:p>
            <a:pPr algn="l"/>
            <a:r>
              <a:rPr lang="en-US" sz="1800" dirty="0" smtClean="0">
                <a:solidFill>
                  <a:schemeClr val="accent1"/>
                </a:solidFill>
              </a:rPr>
              <a:t>December 9, 2015</a:t>
            </a:r>
            <a:endParaRPr lang="en-US" sz="1800" dirty="0">
              <a:solidFill>
                <a:schemeClr val="accent1"/>
              </a:solidFill>
            </a:endParaRPr>
          </a:p>
        </p:txBody>
      </p:sp>
      <p:sp>
        <p:nvSpPr>
          <p:cNvPr id="5" name="Subtitle 2"/>
          <p:cNvSpPr txBox="1">
            <a:spLocks/>
          </p:cNvSpPr>
          <p:nvPr/>
        </p:nvSpPr>
        <p:spPr>
          <a:xfrm>
            <a:off x="4643312" y="5756947"/>
            <a:ext cx="4319473" cy="88211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r"/>
            <a:r>
              <a:rPr lang="en-US" sz="1800" dirty="0" smtClean="0">
                <a:solidFill>
                  <a:schemeClr val="accent1"/>
                </a:solidFill>
              </a:rPr>
              <a:t>Edward Karpp</a:t>
            </a:r>
          </a:p>
          <a:p>
            <a:pPr algn="r"/>
            <a:r>
              <a:rPr lang="en-US" sz="1800" dirty="0" smtClean="0">
                <a:solidFill>
                  <a:schemeClr val="accent1"/>
                </a:solidFill>
              </a:rPr>
              <a:t>Dean of Research, Planning &amp; Grants</a:t>
            </a:r>
            <a:endParaRPr lang="en-US" sz="1800" dirty="0">
              <a:solidFill>
                <a:schemeClr val="accent1"/>
              </a:solidFill>
            </a:endParaRPr>
          </a:p>
        </p:txBody>
      </p:sp>
      <p:pic>
        <p:nvPicPr>
          <p:cNvPr id="6" name="Picture 5" descr="logogray.jpg"/>
          <p:cNvPicPr>
            <a:picLocks noChangeAspect="1"/>
          </p:cNvPicPr>
          <p:nvPr/>
        </p:nvPicPr>
        <p:blipFill>
          <a:blip r:embed="rId2">
            <a:clrChange>
              <a:clrFrom>
                <a:srgbClr val="FFFFFF"/>
              </a:clrFrom>
              <a:clrTo>
                <a:srgbClr val="FFFFFF">
                  <a:alpha val="0"/>
                </a:srgbClr>
              </a:clrTo>
            </a:clrChange>
            <a:duotone>
              <a:prstClr val="black"/>
              <a:srgbClr val="375B54">
                <a:tint val="45000"/>
                <a:satMod val="400000"/>
              </a:srgbClr>
            </a:duotone>
            <a:extLst>
              <a:ext uri="{28A0092B-C50C-407E-A947-70E740481C1C}">
                <a14:useLocalDpi xmlns:a14="http://schemas.microsoft.com/office/drawing/2010/main" val="0"/>
              </a:ext>
            </a:extLst>
          </a:blip>
          <a:stretch>
            <a:fillRect/>
          </a:stretch>
        </p:blipFill>
        <p:spPr>
          <a:xfrm>
            <a:off x="7790175" y="112313"/>
            <a:ext cx="1207008" cy="1164336"/>
          </a:xfrm>
          <a:prstGeom prst="rect">
            <a:avLst/>
          </a:prstGeom>
        </p:spPr>
      </p:pic>
      <p:sp>
        <p:nvSpPr>
          <p:cNvPr id="4" name="Title 3"/>
          <p:cNvSpPr>
            <a:spLocks noGrp="1"/>
          </p:cNvSpPr>
          <p:nvPr>
            <p:ph type="ctrTitle"/>
          </p:nvPr>
        </p:nvSpPr>
        <p:spPr>
          <a:xfrm>
            <a:off x="685800" y="1732643"/>
            <a:ext cx="7772400" cy="3011714"/>
          </a:xfrm>
        </p:spPr>
        <p:txBody>
          <a:bodyPr>
            <a:normAutofit fontScale="90000"/>
          </a:bodyPr>
          <a:lstStyle/>
          <a:p>
            <a:r>
              <a:rPr lang="en-US" dirty="0" smtClean="0">
                <a:solidFill>
                  <a:schemeClr val="accent1"/>
                </a:solidFill>
                <a:latin typeface="Avenir Black"/>
                <a:cs typeface="Avenir Black"/>
              </a:rPr>
              <a:t>Success Indicators</a:t>
            </a:r>
            <a:br>
              <a:rPr lang="en-US" dirty="0" smtClean="0">
                <a:solidFill>
                  <a:schemeClr val="accent1"/>
                </a:solidFill>
                <a:latin typeface="Avenir Black"/>
                <a:cs typeface="Avenir Black"/>
              </a:rPr>
            </a:br>
            <a:r>
              <a:rPr lang="en-US" dirty="0" smtClean="0">
                <a:solidFill>
                  <a:schemeClr val="accent1"/>
                </a:solidFill>
                <a:latin typeface="Avenir Black"/>
                <a:cs typeface="Avenir Black"/>
              </a:rPr>
              <a:t>and</a:t>
            </a:r>
            <a:br>
              <a:rPr lang="en-US" dirty="0" smtClean="0">
                <a:solidFill>
                  <a:schemeClr val="accent1"/>
                </a:solidFill>
                <a:latin typeface="Avenir Black"/>
                <a:cs typeface="Avenir Black"/>
              </a:rPr>
            </a:br>
            <a:r>
              <a:rPr lang="en-US" dirty="0" smtClean="0">
                <a:solidFill>
                  <a:schemeClr val="accent1"/>
                </a:solidFill>
                <a:latin typeface="Avenir Black"/>
                <a:cs typeface="Avenir Black"/>
              </a:rPr>
              <a:t>Key College Profile Data</a:t>
            </a:r>
            <a:br>
              <a:rPr lang="en-US" dirty="0" smtClean="0">
                <a:solidFill>
                  <a:schemeClr val="accent1"/>
                </a:solidFill>
                <a:latin typeface="Avenir Black"/>
                <a:cs typeface="Avenir Black"/>
              </a:rPr>
            </a:br>
            <a:r>
              <a:rPr lang="en-US" dirty="0" smtClean="0">
                <a:solidFill>
                  <a:schemeClr val="accent1"/>
                </a:solidFill>
                <a:latin typeface="Avenir Black"/>
                <a:cs typeface="Avenir Black"/>
              </a:rPr>
              <a:t/>
            </a:r>
            <a:br>
              <a:rPr lang="en-US" dirty="0" smtClean="0">
                <a:solidFill>
                  <a:schemeClr val="accent1"/>
                </a:solidFill>
                <a:latin typeface="Avenir Black"/>
                <a:cs typeface="Avenir Black"/>
              </a:rPr>
            </a:br>
            <a:r>
              <a:rPr lang="en-US" dirty="0" smtClean="0">
                <a:solidFill>
                  <a:schemeClr val="accent1"/>
                </a:solidFill>
                <a:latin typeface="Avenir Black"/>
                <a:cs typeface="Avenir Black"/>
              </a:rPr>
              <a:t>2015</a:t>
            </a:r>
            <a:endParaRPr lang="en-US" dirty="0">
              <a:solidFill>
                <a:schemeClr val="accent1"/>
              </a:solidFill>
              <a:latin typeface="Avenir Black"/>
              <a:cs typeface="Avenir Black"/>
            </a:endParaRPr>
          </a:p>
        </p:txBody>
      </p:sp>
    </p:spTree>
    <p:extLst>
      <p:ext uri="{BB962C8B-B14F-4D97-AF65-F5344CB8AC3E}">
        <p14:creationId xmlns:p14="http://schemas.microsoft.com/office/powerpoint/2010/main" val="213975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093" y="654796"/>
            <a:ext cx="2739788"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30 Units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10</a:t>
            </a:fld>
            <a:endParaRPr lang="en-US" dirty="0"/>
          </a:p>
        </p:txBody>
      </p:sp>
      <p:sp>
        <p:nvSpPr>
          <p:cNvPr id="4" name="TextBox 3"/>
          <p:cNvSpPr txBox="1"/>
          <p:nvPr/>
        </p:nvSpPr>
        <p:spPr>
          <a:xfrm>
            <a:off x="942553" y="1825492"/>
            <a:ext cx="7272537" cy="4401205"/>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rgbClr val="7F7F7F"/>
                </a:solidFill>
              </a:rPr>
              <a:t>Cohort Tracked</a:t>
            </a:r>
            <a:r>
              <a:rPr lang="en-US" sz="2000" b="1" dirty="0" smtClean="0">
                <a:solidFill>
                  <a:srgbClr val="595959"/>
                </a:solidFill>
              </a:rPr>
              <a:t>: </a:t>
            </a:r>
            <a:r>
              <a:rPr lang="en-US" sz="2000" dirty="0" smtClean="0"/>
              <a:t>Entering students who, within three years of entry, completed at least 6 units and attempted any Math or English course</a:t>
            </a:r>
          </a:p>
          <a:p>
            <a:pPr marL="285750" indent="-285750">
              <a:spcAft>
                <a:spcPts val="2400"/>
              </a:spcAft>
              <a:buFont typeface="Arial"/>
              <a:buChar char="•"/>
            </a:pPr>
            <a:r>
              <a:rPr lang="en-US" sz="2000" dirty="0" smtClean="0">
                <a:solidFill>
                  <a:srgbClr val="595959"/>
                </a:solidFill>
              </a:rPr>
              <a:t> </a:t>
            </a:r>
            <a:r>
              <a:rPr lang="en-US" sz="2000" b="1" dirty="0" smtClean="0">
                <a:solidFill>
                  <a:srgbClr val="7F7F7F"/>
                </a:solidFill>
              </a:rPr>
              <a:t>Outcome: </a:t>
            </a:r>
            <a:r>
              <a:rPr lang="en-US" sz="2000" dirty="0" smtClean="0"/>
              <a:t>Student earned at least 30 units in the California Community College system</a:t>
            </a:r>
          </a:p>
          <a:p>
            <a:pPr marL="285750" indent="-285750">
              <a:spcAft>
                <a:spcPts val="2400"/>
              </a:spcAft>
              <a:buFont typeface="Arial"/>
              <a:buChar char="•"/>
            </a:pPr>
            <a:endParaRPr lang="en-US" sz="2000" dirty="0"/>
          </a:p>
          <a:p>
            <a:pPr marL="285750" indent="-285750">
              <a:spcAft>
                <a:spcPts val="2400"/>
              </a:spcAft>
              <a:buFont typeface="Arial"/>
              <a:buChar char="•"/>
            </a:pPr>
            <a:r>
              <a:rPr lang="en-US" sz="2000" b="1" dirty="0" smtClean="0">
                <a:solidFill>
                  <a:srgbClr val="7F7F7F"/>
                </a:solidFill>
              </a:rPr>
              <a:t>Prepared Students: </a:t>
            </a:r>
            <a:r>
              <a:rPr lang="en-US" sz="2000" dirty="0" smtClean="0"/>
              <a:t>First Math and English courses attempted were college-level courses</a:t>
            </a:r>
          </a:p>
          <a:p>
            <a:pPr marL="285750" indent="-285750">
              <a:spcAft>
                <a:spcPts val="2400"/>
              </a:spcAft>
              <a:buFont typeface="Arial"/>
              <a:buChar char="•"/>
            </a:pPr>
            <a:r>
              <a:rPr lang="en-US" sz="2000" b="1" dirty="0" smtClean="0">
                <a:solidFill>
                  <a:srgbClr val="7F7F7F"/>
                </a:solidFill>
              </a:rPr>
              <a:t>Unprepared Students: </a:t>
            </a:r>
            <a:r>
              <a:rPr lang="en-US" sz="2000" dirty="0" smtClean="0"/>
              <a:t>First Math or English course attempted was below college level</a:t>
            </a:r>
            <a:endParaRPr lang="en-US" sz="2000" dirty="0"/>
          </a:p>
        </p:txBody>
      </p:sp>
    </p:spTree>
    <p:extLst>
      <p:ext uri="{BB962C8B-B14F-4D97-AF65-F5344CB8AC3E}">
        <p14:creationId xmlns:p14="http://schemas.microsoft.com/office/powerpoint/2010/main" val="353576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093" y="654796"/>
            <a:ext cx="2739788"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30 Units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11</a:t>
            </a:fld>
            <a:endParaRPr lang="en-US" dirty="0"/>
          </a:p>
        </p:txBody>
      </p:sp>
      <p:sp>
        <p:nvSpPr>
          <p:cNvPr id="5" name="TextBox 4"/>
          <p:cNvSpPr txBox="1"/>
          <p:nvPr/>
        </p:nvSpPr>
        <p:spPr>
          <a:xfrm>
            <a:off x="942553" y="1438566"/>
            <a:ext cx="7272537" cy="400110"/>
          </a:xfrm>
          <a:prstGeom prst="rect">
            <a:avLst/>
          </a:prstGeom>
          <a:noFill/>
        </p:spPr>
        <p:txBody>
          <a:bodyPr wrap="square" rtlCol="0">
            <a:spAutoFit/>
          </a:bodyPr>
          <a:lstStyle/>
          <a:p>
            <a:pPr algn="ctr">
              <a:spcAft>
                <a:spcPts val="2400"/>
              </a:spcAft>
            </a:pPr>
            <a:r>
              <a:rPr lang="en-US" sz="2000" dirty="0" smtClean="0"/>
              <a:t>Cohort tracked from 2008-2009 to 2013-2014</a:t>
            </a:r>
          </a:p>
        </p:txBody>
      </p:sp>
      <p:graphicFrame>
        <p:nvGraphicFramePr>
          <p:cNvPr id="7" name="Table 6"/>
          <p:cNvGraphicFramePr>
            <a:graphicFrameLocks noGrp="1"/>
          </p:cNvGraphicFramePr>
          <p:nvPr>
            <p:extLst>
              <p:ext uri="{D42A27DB-BD31-4B8C-83A1-F6EECF244321}">
                <p14:modId xmlns:p14="http://schemas.microsoft.com/office/powerpoint/2010/main" val="1977983775"/>
              </p:ext>
            </p:extLst>
          </p:nvPr>
        </p:nvGraphicFramePr>
        <p:xfrm>
          <a:off x="396866" y="2133050"/>
          <a:ext cx="8353990" cy="3859330"/>
        </p:xfrm>
        <a:graphic>
          <a:graphicData uri="http://schemas.openxmlformats.org/drawingml/2006/table">
            <a:tbl>
              <a:tblPr firstRow="1" bandRow="1">
                <a:tableStyleId>{72833802-FEF1-4C79-8D5D-14CF1EAF98D9}</a:tableStyleId>
              </a:tblPr>
              <a:tblGrid>
                <a:gridCol w="1974398"/>
                <a:gridCol w="1706516"/>
                <a:gridCol w="1508084"/>
                <a:gridCol w="1607300"/>
                <a:gridCol w="1557692"/>
              </a:tblGrid>
              <a:tr h="578503">
                <a:tc>
                  <a:txBody>
                    <a:bodyPr/>
                    <a:lstStyle/>
                    <a:p>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chemeClr val="tx1"/>
                          </a:solidFill>
                        </a:rPr>
                        <a:t>Glendale</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chemeClr val="tx1"/>
                          </a:solidFill>
                        </a:rPr>
                        <a:t>Statewide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chemeClr val="tx1"/>
                          </a:solidFill>
                        </a:rPr>
                        <a:t>Peer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chemeClr val="tx1"/>
                          </a:solidFill>
                        </a:rPr>
                        <a:t>Region 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093609">
                <a:tc>
                  <a:txBody>
                    <a:bodyPr/>
                    <a:lstStyle/>
                    <a:p>
                      <a:r>
                        <a:rPr lang="en-US" sz="2400" dirty="0" smtClean="0">
                          <a:solidFill>
                            <a:schemeClr val="tx1"/>
                          </a:solidFill>
                        </a:rPr>
                        <a:t>Overall</a:t>
                      </a:r>
                      <a:endParaRPr lang="en-US" sz="2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chemeClr val="tx1"/>
                          </a:solidFill>
                        </a:rPr>
                        <a:t>77%</a:t>
                      </a:r>
                      <a:endParaRPr lang="en-US" sz="4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67%</a:t>
                      </a:r>
                    </a:p>
                    <a:p>
                      <a:pPr algn="ctr"/>
                      <a:r>
                        <a:rPr lang="en-US" sz="1400" baseline="0" dirty="0" smtClean="0">
                          <a:solidFill>
                            <a:schemeClr val="tx1"/>
                          </a:solidFill>
                        </a:rPr>
                        <a:t>2</a:t>
                      </a:r>
                      <a:r>
                        <a:rPr lang="en-US" sz="1400" baseline="30000" dirty="0" smtClean="0">
                          <a:solidFill>
                            <a:schemeClr val="tx1"/>
                          </a:solidFill>
                        </a:rPr>
                        <a:t>nd</a:t>
                      </a:r>
                      <a:r>
                        <a:rPr lang="en-US" sz="1400" dirty="0" smtClean="0">
                          <a:solidFill>
                            <a:schemeClr val="tx1"/>
                          </a:solidFill>
                        </a:rPr>
                        <a:t> of</a:t>
                      </a:r>
                      <a:r>
                        <a:rPr lang="en-US" sz="1400" baseline="0" dirty="0" smtClean="0">
                          <a:solidFill>
                            <a:schemeClr val="tx1"/>
                          </a:solidFill>
                        </a:rPr>
                        <a:t> 112</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70%</a:t>
                      </a:r>
                    </a:p>
                    <a:p>
                      <a:pPr algn="ctr"/>
                      <a:r>
                        <a:rPr lang="en-US" sz="1400" dirty="0" smtClean="0">
                          <a:solidFill>
                            <a:schemeClr val="tx1"/>
                          </a:solidFill>
                        </a:rPr>
                        <a:t>2</a:t>
                      </a:r>
                      <a:r>
                        <a:rPr lang="en-US" sz="1400" baseline="30000" dirty="0" smtClean="0">
                          <a:solidFill>
                            <a:schemeClr val="tx1"/>
                          </a:solidFill>
                        </a:rPr>
                        <a:t>nd</a:t>
                      </a:r>
                      <a:r>
                        <a:rPr lang="en-US" sz="1400" dirty="0" smtClean="0">
                          <a:solidFill>
                            <a:schemeClr val="tx1"/>
                          </a:solidFill>
                        </a:rPr>
                        <a:t> of 24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D79CA"/>
                          </a:solidFill>
                        </a:rPr>
                        <a:t>(after De Anza)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64%</a:t>
                      </a:r>
                    </a:p>
                    <a:p>
                      <a:pPr algn="ctr"/>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of 14</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3609">
                <a:tc>
                  <a:txBody>
                    <a:bodyPr/>
                    <a:lstStyle/>
                    <a:p>
                      <a:r>
                        <a:rPr lang="en-US" sz="2400" dirty="0" smtClean="0">
                          <a:solidFill>
                            <a:schemeClr val="tx1"/>
                          </a:solidFill>
                        </a:rPr>
                        <a:t>Prepared</a:t>
                      </a:r>
                    </a:p>
                    <a:p>
                      <a:r>
                        <a:rPr lang="en-US" sz="2400" dirty="0" smtClean="0">
                          <a:solidFill>
                            <a:schemeClr val="tx1"/>
                          </a:solidFill>
                        </a:rPr>
                        <a:t>Students</a:t>
                      </a:r>
                      <a:endParaRPr lang="en-US" sz="2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chemeClr val="tx1"/>
                          </a:solidFill>
                        </a:rPr>
                        <a:t>83%</a:t>
                      </a:r>
                      <a:endParaRPr lang="en-US" sz="4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71%</a:t>
                      </a:r>
                    </a:p>
                    <a:p>
                      <a:pPr algn="ctr"/>
                      <a:r>
                        <a:rPr lang="en-US" sz="1400" b="1" dirty="0" smtClean="0">
                          <a:solidFill>
                            <a:srgbClr val="00B050"/>
                          </a:solidFill>
                        </a:rPr>
                        <a:t>1</a:t>
                      </a:r>
                      <a:r>
                        <a:rPr lang="en-US" sz="1400" b="1" baseline="30000" dirty="0" smtClean="0">
                          <a:solidFill>
                            <a:srgbClr val="00B050"/>
                          </a:solidFill>
                        </a:rPr>
                        <a:t>st</a:t>
                      </a:r>
                      <a:r>
                        <a:rPr lang="en-US" sz="1400" b="1" dirty="0" smtClean="0">
                          <a:solidFill>
                            <a:srgbClr val="00B050"/>
                          </a:solidFill>
                        </a:rPr>
                        <a:t> of 112</a:t>
                      </a:r>
                      <a:endParaRPr lang="en-US" sz="1400" b="1" dirty="0">
                        <a:solidFill>
                          <a:srgbClr val="00B05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rPr>
                        <a:t>72%</a:t>
                      </a:r>
                    </a:p>
                    <a:p>
                      <a:pPr algn="ctr"/>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of 24</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rPr>
                        <a:t>67%</a:t>
                      </a:r>
                    </a:p>
                    <a:p>
                      <a:pPr algn="ctr"/>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of 14</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093609">
                <a:tc>
                  <a:txBody>
                    <a:bodyPr/>
                    <a:lstStyle/>
                    <a:p>
                      <a:r>
                        <a:rPr lang="en-US" sz="2400" dirty="0" smtClean="0">
                          <a:solidFill>
                            <a:schemeClr val="tx1"/>
                          </a:solidFill>
                        </a:rPr>
                        <a:t>Unprepared</a:t>
                      </a:r>
                    </a:p>
                    <a:p>
                      <a:r>
                        <a:rPr lang="en-US" sz="2400" dirty="0" smtClean="0">
                          <a:solidFill>
                            <a:schemeClr val="tx1"/>
                          </a:solidFill>
                        </a:rPr>
                        <a:t>Students</a:t>
                      </a:r>
                      <a:endParaRPr lang="en-US" sz="2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chemeClr val="tx1"/>
                          </a:solidFill>
                        </a:rPr>
                        <a:t>73%</a:t>
                      </a:r>
                      <a:endParaRPr lang="en-US" sz="4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65%</a:t>
                      </a:r>
                    </a:p>
                    <a:p>
                      <a:pPr algn="ctr"/>
                      <a:r>
                        <a:rPr lang="en-US" sz="1400" baseline="0" dirty="0" smtClean="0">
                          <a:solidFill>
                            <a:schemeClr val="tx1"/>
                          </a:solidFill>
                        </a:rPr>
                        <a:t>6</a:t>
                      </a:r>
                      <a:r>
                        <a:rPr lang="en-US" sz="1400" baseline="30000" dirty="0" smtClean="0">
                          <a:solidFill>
                            <a:schemeClr val="tx1"/>
                          </a:solidFill>
                        </a:rPr>
                        <a:t>th</a:t>
                      </a:r>
                      <a:r>
                        <a:rPr lang="en-US" sz="1400" dirty="0" smtClean="0">
                          <a:solidFill>
                            <a:schemeClr val="tx1"/>
                          </a:solidFill>
                        </a:rPr>
                        <a:t> of 112</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68%</a:t>
                      </a:r>
                    </a:p>
                    <a:p>
                      <a:pPr algn="ctr"/>
                      <a:r>
                        <a:rPr lang="en-US" sz="1400" baseline="0" dirty="0" smtClean="0">
                          <a:solidFill>
                            <a:schemeClr val="tx1"/>
                          </a:solidFill>
                        </a:rPr>
                        <a:t>3</a:t>
                      </a:r>
                      <a:r>
                        <a:rPr lang="en-US" sz="1400" baseline="30000" dirty="0" smtClean="0">
                          <a:solidFill>
                            <a:schemeClr val="tx1"/>
                          </a:solidFill>
                        </a:rPr>
                        <a:t>rd</a:t>
                      </a:r>
                      <a:r>
                        <a:rPr lang="en-US" sz="1400" dirty="0" smtClean="0">
                          <a:solidFill>
                            <a:schemeClr val="tx1"/>
                          </a:solidFill>
                        </a:rPr>
                        <a:t> of 24</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63%</a:t>
                      </a:r>
                    </a:p>
                    <a:p>
                      <a:pPr algn="ctr"/>
                      <a:r>
                        <a:rPr lang="en-US" sz="1400" dirty="0" smtClean="0">
                          <a:solidFill>
                            <a:schemeClr val="tx1"/>
                          </a:solidFill>
                        </a:rPr>
                        <a:t>2</a:t>
                      </a:r>
                      <a:r>
                        <a:rPr lang="en-US" sz="1400" baseline="30000" dirty="0" smtClean="0">
                          <a:solidFill>
                            <a:schemeClr val="tx1"/>
                          </a:solidFill>
                        </a:rPr>
                        <a:t>nd</a:t>
                      </a:r>
                      <a:r>
                        <a:rPr lang="en-US" sz="1400" dirty="0" smtClean="0">
                          <a:solidFill>
                            <a:schemeClr val="tx1"/>
                          </a:solidFill>
                        </a:rPr>
                        <a:t> of 14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D79CA"/>
                          </a:solidFill>
                        </a:rPr>
                        <a:t>(after Pasadena)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2437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12</a:t>
            </a:fld>
            <a:endParaRPr lang="en-US"/>
          </a:p>
        </p:txBody>
      </p:sp>
      <p:sp>
        <p:nvSpPr>
          <p:cNvPr id="4" name="TextBox 3"/>
          <p:cNvSpPr txBox="1"/>
          <p:nvPr/>
        </p:nvSpPr>
        <p:spPr>
          <a:xfrm>
            <a:off x="3203093" y="654796"/>
            <a:ext cx="2739788"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30 Units Rate</a:t>
            </a:r>
            <a:endParaRPr lang="en-US" sz="3600" b="1" dirty="0">
              <a:solidFill>
                <a:schemeClr val="accent1"/>
              </a:solidFill>
              <a:effectLst>
                <a:reflection blurRad="6350" stA="15000" endA="300" endPos="45500" dir="5400000" sy="-100000" algn="bl" rotWithShape="0"/>
              </a:effectLst>
            </a:endParaRPr>
          </a:p>
        </p:txBody>
      </p:sp>
      <p:pic>
        <p:nvPicPr>
          <p:cNvPr id="3" name="Picture 2"/>
          <p:cNvPicPr>
            <a:picLocks noChangeAspect="1"/>
          </p:cNvPicPr>
          <p:nvPr/>
        </p:nvPicPr>
        <p:blipFill>
          <a:blip r:embed="rId2"/>
          <a:stretch>
            <a:fillRect/>
          </a:stretch>
        </p:blipFill>
        <p:spPr>
          <a:xfrm>
            <a:off x="0" y="1410220"/>
            <a:ext cx="9144000" cy="4946130"/>
          </a:xfrm>
          <a:prstGeom prst="rect">
            <a:avLst/>
          </a:prstGeom>
        </p:spPr>
      </p:pic>
    </p:spTree>
    <p:extLst>
      <p:ext uri="{BB962C8B-B14F-4D97-AF65-F5344CB8AC3E}">
        <p14:creationId xmlns:p14="http://schemas.microsoft.com/office/powerpoint/2010/main" val="355439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13</a:t>
            </a:fld>
            <a:endParaRPr lang="en-US"/>
          </a:p>
        </p:txBody>
      </p:sp>
      <p:pic>
        <p:nvPicPr>
          <p:cNvPr id="3" name="Picture 2"/>
          <p:cNvPicPr>
            <a:picLocks noChangeAspect="1"/>
          </p:cNvPicPr>
          <p:nvPr/>
        </p:nvPicPr>
        <p:blipFill>
          <a:blip r:embed="rId2"/>
          <a:stretch>
            <a:fillRect/>
          </a:stretch>
        </p:blipFill>
        <p:spPr>
          <a:xfrm>
            <a:off x="914400" y="150628"/>
            <a:ext cx="7315200" cy="2133600"/>
          </a:xfrm>
          <a:prstGeom prst="rect">
            <a:avLst/>
          </a:prstGeom>
        </p:spPr>
      </p:pic>
      <p:pic>
        <p:nvPicPr>
          <p:cNvPr id="4" name="Picture 3"/>
          <p:cNvPicPr>
            <a:picLocks noChangeAspect="1"/>
          </p:cNvPicPr>
          <p:nvPr/>
        </p:nvPicPr>
        <p:blipFill>
          <a:blip r:embed="rId3"/>
          <a:stretch>
            <a:fillRect/>
          </a:stretch>
        </p:blipFill>
        <p:spPr>
          <a:xfrm>
            <a:off x="914400" y="2362200"/>
            <a:ext cx="7315200" cy="2133600"/>
          </a:xfrm>
          <a:prstGeom prst="rect">
            <a:avLst/>
          </a:prstGeom>
        </p:spPr>
      </p:pic>
      <p:pic>
        <p:nvPicPr>
          <p:cNvPr id="5" name="Picture 4"/>
          <p:cNvPicPr>
            <a:picLocks noChangeAspect="1"/>
          </p:cNvPicPr>
          <p:nvPr/>
        </p:nvPicPr>
        <p:blipFill>
          <a:blip r:embed="rId4"/>
          <a:stretch>
            <a:fillRect/>
          </a:stretch>
        </p:blipFill>
        <p:spPr>
          <a:xfrm>
            <a:off x="914400" y="4573772"/>
            <a:ext cx="7315200" cy="2133600"/>
          </a:xfrm>
          <a:prstGeom prst="rect">
            <a:avLst/>
          </a:prstGeom>
        </p:spPr>
      </p:pic>
    </p:spTree>
    <p:extLst>
      <p:ext uri="{BB962C8B-B14F-4D97-AF65-F5344CB8AC3E}">
        <p14:creationId xmlns:p14="http://schemas.microsoft.com/office/powerpoint/2010/main" val="142573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263" y="654796"/>
            <a:ext cx="3389453"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Completion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14</a:t>
            </a:fld>
            <a:endParaRPr lang="en-US" dirty="0"/>
          </a:p>
        </p:txBody>
      </p:sp>
      <p:sp>
        <p:nvSpPr>
          <p:cNvPr id="4" name="TextBox 3"/>
          <p:cNvSpPr txBox="1"/>
          <p:nvPr/>
        </p:nvSpPr>
        <p:spPr>
          <a:xfrm>
            <a:off x="942553" y="1825492"/>
            <a:ext cx="7272537" cy="4401205"/>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rgbClr val="7F7F7F"/>
                </a:solidFill>
              </a:rPr>
              <a:t>Cohort Tracked: </a:t>
            </a:r>
            <a:r>
              <a:rPr lang="en-US" sz="2000" dirty="0" smtClean="0"/>
              <a:t>Entering students who, within three years of entry, completed at least 6 units and attempted any Math or English course</a:t>
            </a:r>
          </a:p>
          <a:p>
            <a:pPr marL="285750" indent="-285750">
              <a:spcAft>
                <a:spcPts val="2400"/>
              </a:spcAft>
              <a:buFont typeface="Arial"/>
              <a:buChar char="•"/>
            </a:pPr>
            <a:r>
              <a:rPr lang="en-US" sz="2000" dirty="0" smtClean="0">
                <a:solidFill>
                  <a:srgbClr val="7F7F7F"/>
                </a:solidFill>
              </a:rPr>
              <a:t> </a:t>
            </a:r>
            <a:r>
              <a:rPr lang="en-US" sz="2000" b="1" dirty="0" smtClean="0">
                <a:solidFill>
                  <a:srgbClr val="7F7F7F"/>
                </a:solidFill>
              </a:rPr>
              <a:t>Outcome: </a:t>
            </a:r>
            <a:r>
              <a:rPr lang="en-US" sz="2000" dirty="0" smtClean="0"/>
              <a:t>Student earned an AA degree, AS degree, or credit certificate; or transferred to a four-year institution; or became transfer prepared (by earning 60 or more transferable units with a GPA of 2.0 or higher) within six years of entry</a:t>
            </a:r>
            <a:endParaRPr lang="en-US" sz="2000" dirty="0"/>
          </a:p>
          <a:p>
            <a:pPr marL="285750" indent="-285750">
              <a:spcAft>
                <a:spcPts val="2400"/>
              </a:spcAft>
              <a:buFont typeface="Arial"/>
              <a:buChar char="•"/>
            </a:pPr>
            <a:r>
              <a:rPr lang="en-US" sz="2000" b="1" dirty="0" smtClean="0">
                <a:solidFill>
                  <a:srgbClr val="7F7F7F"/>
                </a:solidFill>
              </a:rPr>
              <a:t>Prepared Students: </a:t>
            </a:r>
            <a:r>
              <a:rPr lang="en-US" sz="2000" dirty="0" smtClean="0"/>
              <a:t>First Math and English courses attempted were college-level courses</a:t>
            </a:r>
          </a:p>
          <a:p>
            <a:pPr marL="285750" indent="-285750">
              <a:spcAft>
                <a:spcPts val="2400"/>
              </a:spcAft>
              <a:buFont typeface="Arial"/>
              <a:buChar char="•"/>
            </a:pPr>
            <a:r>
              <a:rPr lang="en-US" sz="2000" b="1" dirty="0" smtClean="0">
                <a:solidFill>
                  <a:srgbClr val="7F7F7F"/>
                </a:solidFill>
              </a:rPr>
              <a:t>Unprepared Students: </a:t>
            </a:r>
            <a:r>
              <a:rPr lang="en-US" sz="2000" dirty="0" smtClean="0"/>
              <a:t>First Math or English course attempted was below college level</a:t>
            </a:r>
            <a:endParaRPr lang="en-US" sz="2000" dirty="0"/>
          </a:p>
        </p:txBody>
      </p:sp>
    </p:spTree>
    <p:extLst>
      <p:ext uri="{BB962C8B-B14F-4D97-AF65-F5344CB8AC3E}">
        <p14:creationId xmlns:p14="http://schemas.microsoft.com/office/powerpoint/2010/main" val="92204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264" y="654796"/>
            <a:ext cx="3389453"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Completion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15</a:t>
            </a:fld>
            <a:endParaRPr lang="en-US" dirty="0"/>
          </a:p>
        </p:txBody>
      </p:sp>
      <p:sp>
        <p:nvSpPr>
          <p:cNvPr id="5" name="TextBox 4"/>
          <p:cNvSpPr txBox="1"/>
          <p:nvPr/>
        </p:nvSpPr>
        <p:spPr>
          <a:xfrm>
            <a:off x="942553" y="1438566"/>
            <a:ext cx="7272537" cy="400110"/>
          </a:xfrm>
          <a:prstGeom prst="rect">
            <a:avLst/>
          </a:prstGeom>
          <a:noFill/>
        </p:spPr>
        <p:txBody>
          <a:bodyPr wrap="square" rtlCol="0">
            <a:spAutoFit/>
          </a:bodyPr>
          <a:lstStyle/>
          <a:p>
            <a:pPr algn="ctr">
              <a:spcAft>
                <a:spcPts val="2400"/>
              </a:spcAft>
            </a:pPr>
            <a:r>
              <a:rPr lang="en-US" sz="2000" dirty="0" smtClean="0"/>
              <a:t>Cohort tracked from 2008-2009 to 2013-2014</a:t>
            </a:r>
          </a:p>
        </p:txBody>
      </p:sp>
      <p:graphicFrame>
        <p:nvGraphicFramePr>
          <p:cNvPr id="7" name="Table 6"/>
          <p:cNvGraphicFramePr>
            <a:graphicFrameLocks noGrp="1"/>
          </p:cNvGraphicFramePr>
          <p:nvPr>
            <p:extLst>
              <p:ext uri="{D42A27DB-BD31-4B8C-83A1-F6EECF244321}">
                <p14:modId xmlns:p14="http://schemas.microsoft.com/office/powerpoint/2010/main" val="1258522945"/>
              </p:ext>
            </p:extLst>
          </p:nvPr>
        </p:nvGraphicFramePr>
        <p:xfrm>
          <a:off x="396866" y="2133050"/>
          <a:ext cx="8353990" cy="3859330"/>
        </p:xfrm>
        <a:graphic>
          <a:graphicData uri="http://schemas.openxmlformats.org/drawingml/2006/table">
            <a:tbl>
              <a:tblPr firstRow="1" bandRow="1">
                <a:tableStyleId>{72833802-FEF1-4C79-8D5D-14CF1EAF98D9}</a:tableStyleId>
              </a:tblPr>
              <a:tblGrid>
                <a:gridCol w="1974398"/>
                <a:gridCol w="1706516"/>
                <a:gridCol w="1508084"/>
                <a:gridCol w="1607300"/>
                <a:gridCol w="1557692"/>
              </a:tblGrid>
              <a:tr h="578503">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Glendale</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Statewide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Peer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Region 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093609">
                <a:tc>
                  <a:txBody>
                    <a:bodyPr/>
                    <a:lstStyle/>
                    <a:p>
                      <a:r>
                        <a:rPr lang="en-US" sz="2400" dirty="0" smtClean="0">
                          <a:solidFill>
                            <a:srgbClr val="000000"/>
                          </a:solidFill>
                        </a:rPr>
                        <a:t>Overall</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56%</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47%</a:t>
                      </a:r>
                    </a:p>
                    <a:p>
                      <a:pPr algn="ctr"/>
                      <a:r>
                        <a:rPr lang="en-US" sz="1400" baseline="0" dirty="0" smtClean="0">
                          <a:solidFill>
                            <a:srgbClr val="000000"/>
                          </a:solidFill>
                        </a:rPr>
                        <a:t>14</a:t>
                      </a:r>
                      <a:r>
                        <a:rPr lang="en-US" sz="1400" baseline="30000" dirty="0" smtClean="0">
                          <a:solidFill>
                            <a:srgbClr val="000000"/>
                          </a:solidFill>
                        </a:rPr>
                        <a:t>th</a:t>
                      </a:r>
                      <a:r>
                        <a:rPr lang="en-US" sz="1400" dirty="0" smtClean="0">
                          <a:solidFill>
                            <a:srgbClr val="000000"/>
                          </a:solidFill>
                        </a:rPr>
                        <a:t> of</a:t>
                      </a:r>
                      <a:r>
                        <a:rPr lang="en-US" sz="1400" baseline="0" dirty="0" smtClean="0">
                          <a:solidFill>
                            <a:srgbClr val="000000"/>
                          </a:solidFill>
                        </a:rPr>
                        <a:t> 112</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53%</a:t>
                      </a:r>
                    </a:p>
                    <a:p>
                      <a:pPr algn="ctr"/>
                      <a:r>
                        <a:rPr lang="en-US" sz="1400" baseline="0" dirty="0" smtClean="0">
                          <a:solidFill>
                            <a:srgbClr val="000000"/>
                          </a:solidFill>
                        </a:rPr>
                        <a:t>9</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dirty="0" smtClean="0">
                          <a:solidFill>
                            <a:srgbClr val="000000"/>
                          </a:solidFill>
                        </a:rPr>
                        <a:t>41%</a:t>
                      </a:r>
                    </a:p>
                    <a:p>
                      <a:pPr algn="ctr"/>
                      <a:r>
                        <a:rPr lang="en-US" sz="1400" dirty="0" smtClean="0">
                          <a:solidFill>
                            <a:srgbClr val="000000"/>
                          </a:solidFill>
                        </a:rPr>
                        <a:t>1</a:t>
                      </a:r>
                      <a:r>
                        <a:rPr lang="en-US" sz="1400" baseline="30000" dirty="0" smtClean="0">
                          <a:solidFill>
                            <a:srgbClr val="000000"/>
                          </a:solidFill>
                        </a:rPr>
                        <a:t>st</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3609">
                <a:tc>
                  <a:txBody>
                    <a:bodyPr/>
                    <a:lstStyle/>
                    <a:p>
                      <a:r>
                        <a:rPr lang="en-US" sz="2400" dirty="0" smtClean="0">
                          <a:solidFill>
                            <a:srgbClr val="000000"/>
                          </a:solidFill>
                        </a:rPr>
                        <a:t>Prepared</a:t>
                      </a:r>
                    </a:p>
                    <a:p>
                      <a:r>
                        <a:rPr lang="en-US" sz="2400" dirty="0" smtClean="0">
                          <a:solidFill>
                            <a:srgbClr val="000000"/>
                          </a:solidFill>
                        </a:rPr>
                        <a:t>Students</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78%</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70%</a:t>
                      </a:r>
                    </a:p>
                    <a:p>
                      <a:pPr algn="ctr"/>
                      <a:r>
                        <a:rPr lang="en-US" sz="1400" dirty="0" smtClean="0">
                          <a:solidFill>
                            <a:srgbClr val="000000"/>
                          </a:solidFill>
                        </a:rPr>
                        <a:t>9</a:t>
                      </a:r>
                      <a:r>
                        <a:rPr lang="en-US" sz="1400" baseline="30000" dirty="0" smtClean="0">
                          <a:solidFill>
                            <a:srgbClr val="000000"/>
                          </a:solidFill>
                        </a:rPr>
                        <a:t>th</a:t>
                      </a:r>
                      <a:r>
                        <a:rPr lang="en-US" sz="1400" dirty="0" smtClean="0">
                          <a:solidFill>
                            <a:srgbClr val="000000"/>
                          </a:solidFill>
                        </a:rPr>
                        <a:t> of 112</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000000"/>
                          </a:solidFill>
                        </a:rPr>
                        <a:t>72%</a:t>
                      </a:r>
                    </a:p>
                    <a:p>
                      <a:pPr algn="ctr"/>
                      <a:r>
                        <a:rPr lang="en-US" sz="1400" baseline="0" dirty="0" smtClean="0">
                          <a:solidFill>
                            <a:srgbClr val="000000"/>
                          </a:solidFill>
                        </a:rPr>
                        <a:t>5</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66%</a:t>
                      </a:r>
                    </a:p>
                    <a:p>
                      <a:pPr algn="ctr"/>
                      <a:r>
                        <a:rPr lang="en-US" sz="1400" dirty="0" smtClean="0">
                          <a:solidFill>
                            <a:srgbClr val="000000"/>
                          </a:solidFill>
                        </a:rPr>
                        <a:t>1</a:t>
                      </a:r>
                      <a:r>
                        <a:rPr lang="en-US" sz="1400" baseline="30000" dirty="0" smtClean="0">
                          <a:solidFill>
                            <a:srgbClr val="000000"/>
                          </a:solidFill>
                        </a:rPr>
                        <a:t>st</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3609">
                <a:tc>
                  <a:txBody>
                    <a:bodyPr/>
                    <a:lstStyle/>
                    <a:p>
                      <a:r>
                        <a:rPr lang="en-US" sz="2400" dirty="0" smtClean="0">
                          <a:solidFill>
                            <a:srgbClr val="000000"/>
                          </a:solidFill>
                        </a:rPr>
                        <a:t>Unprepared</a:t>
                      </a:r>
                    </a:p>
                    <a:p>
                      <a:r>
                        <a:rPr lang="en-US" sz="2400" dirty="0" smtClean="0">
                          <a:solidFill>
                            <a:srgbClr val="000000"/>
                          </a:solidFill>
                        </a:rPr>
                        <a:t>Students</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40%</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39%</a:t>
                      </a:r>
                    </a:p>
                    <a:p>
                      <a:pPr algn="ctr"/>
                      <a:r>
                        <a:rPr lang="en-US" sz="1400" baseline="0" dirty="0" smtClean="0">
                          <a:solidFill>
                            <a:srgbClr val="000000"/>
                          </a:solidFill>
                        </a:rPr>
                        <a:t>39</a:t>
                      </a:r>
                      <a:r>
                        <a:rPr lang="en-US" sz="1400" baseline="30000" dirty="0" smtClean="0">
                          <a:solidFill>
                            <a:srgbClr val="000000"/>
                          </a:solidFill>
                        </a:rPr>
                        <a:t>th</a:t>
                      </a:r>
                      <a:r>
                        <a:rPr lang="en-US" sz="1400" dirty="0" smtClean="0">
                          <a:solidFill>
                            <a:srgbClr val="000000"/>
                          </a:solidFill>
                        </a:rPr>
                        <a:t> of 112</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42%</a:t>
                      </a:r>
                    </a:p>
                    <a:p>
                      <a:pPr algn="ctr"/>
                      <a:r>
                        <a:rPr lang="en-US" sz="1400" baseline="0" dirty="0" smtClean="0">
                          <a:solidFill>
                            <a:srgbClr val="000000"/>
                          </a:solidFill>
                        </a:rPr>
                        <a:t>15</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35%</a:t>
                      </a:r>
                    </a:p>
                    <a:p>
                      <a:pPr algn="ct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063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16</a:t>
            </a:fld>
            <a:endParaRPr lang="en-US"/>
          </a:p>
        </p:txBody>
      </p:sp>
      <p:sp>
        <p:nvSpPr>
          <p:cNvPr id="4" name="TextBox 3"/>
          <p:cNvSpPr txBox="1"/>
          <p:nvPr/>
        </p:nvSpPr>
        <p:spPr>
          <a:xfrm>
            <a:off x="2878263" y="654796"/>
            <a:ext cx="3389453"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Completion Rate</a:t>
            </a:r>
            <a:endParaRPr lang="en-US" sz="3600" b="1" dirty="0">
              <a:solidFill>
                <a:schemeClr val="accent1"/>
              </a:solidFill>
              <a:effectLst>
                <a:reflection blurRad="6350" stA="15000" endA="300" endPos="45500" dir="5400000" sy="-100000" algn="bl" rotWithShape="0"/>
              </a:effectLst>
            </a:endParaRPr>
          </a:p>
        </p:txBody>
      </p:sp>
      <p:pic>
        <p:nvPicPr>
          <p:cNvPr id="3" name="Picture 2"/>
          <p:cNvPicPr>
            <a:picLocks noChangeAspect="1"/>
          </p:cNvPicPr>
          <p:nvPr/>
        </p:nvPicPr>
        <p:blipFill>
          <a:blip r:embed="rId2"/>
          <a:stretch>
            <a:fillRect/>
          </a:stretch>
        </p:blipFill>
        <p:spPr>
          <a:xfrm>
            <a:off x="0" y="1410220"/>
            <a:ext cx="9144000" cy="4946130"/>
          </a:xfrm>
          <a:prstGeom prst="rect">
            <a:avLst/>
          </a:prstGeom>
        </p:spPr>
      </p:pic>
    </p:spTree>
    <p:extLst>
      <p:ext uri="{BB962C8B-B14F-4D97-AF65-F5344CB8AC3E}">
        <p14:creationId xmlns:p14="http://schemas.microsoft.com/office/powerpoint/2010/main" val="291034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17</a:t>
            </a:fld>
            <a:endParaRPr lang="en-US"/>
          </a:p>
        </p:txBody>
      </p:sp>
      <p:pic>
        <p:nvPicPr>
          <p:cNvPr id="3" name="Picture 2"/>
          <p:cNvPicPr>
            <a:picLocks noChangeAspect="1"/>
          </p:cNvPicPr>
          <p:nvPr/>
        </p:nvPicPr>
        <p:blipFill>
          <a:blip r:embed="rId2"/>
          <a:stretch>
            <a:fillRect/>
          </a:stretch>
        </p:blipFill>
        <p:spPr>
          <a:xfrm>
            <a:off x="914400" y="0"/>
            <a:ext cx="7315200" cy="2133600"/>
          </a:xfrm>
          <a:prstGeom prst="rect">
            <a:avLst/>
          </a:prstGeom>
        </p:spPr>
      </p:pic>
      <p:pic>
        <p:nvPicPr>
          <p:cNvPr id="11" name="Picture 10"/>
          <p:cNvPicPr>
            <a:picLocks noChangeAspect="1"/>
          </p:cNvPicPr>
          <p:nvPr/>
        </p:nvPicPr>
        <p:blipFill>
          <a:blip r:embed="rId3"/>
          <a:stretch>
            <a:fillRect/>
          </a:stretch>
        </p:blipFill>
        <p:spPr>
          <a:xfrm>
            <a:off x="914400" y="2362200"/>
            <a:ext cx="7315200" cy="2133600"/>
          </a:xfrm>
          <a:prstGeom prst="rect">
            <a:avLst/>
          </a:prstGeom>
        </p:spPr>
      </p:pic>
      <p:pic>
        <p:nvPicPr>
          <p:cNvPr id="4" name="Picture 3"/>
          <p:cNvPicPr>
            <a:picLocks noChangeAspect="1"/>
          </p:cNvPicPr>
          <p:nvPr/>
        </p:nvPicPr>
        <p:blipFill>
          <a:blip r:embed="rId4"/>
          <a:stretch>
            <a:fillRect/>
          </a:stretch>
        </p:blipFill>
        <p:spPr>
          <a:xfrm>
            <a:off x="914400" y="4359275"/>
            <a:ext cx="7315200" cy="2133600"/>
          </a:xfrm>
          <a:prstGeom prst="rect">
            <a:avLst/>
          </a:prstGeom>
        </p:spPr>
      </p:pic>
      <p:sp>
        <p:nvSpPr>
          <p:cNvPr id="5" name="TextBox 4"/>
          <p:cNvSpPr txBox="1"/>
          <p:nvPr/>
        </p:nvSpPr>
        <p:spPr>
          <a:xfrm>
            <a:off x="7677" y="6385023"/>
            <a:ext cx="906723" cy="307777"/>
          </a:xfrm>
          <a:prstGeom prst="rect">
            <a:avLst/>
          </a:prstGeom>
          <a:noFill/>
        </p:spPr>
        <p:txBody>
          <a:bodyPr wrap="none" rtlCol="0">
            <a:spAutoFit/>
          </a:bodyPr>
          <a:lstStyle/>
          <a:p>
            <a:r>
              <a:rPr lang="en-US" sz="1400" dirty="0" smtClean="0">
                <a:solidFill>
                  <a:schemeClr val="tx1">
                    <a:lumMod val="50000"/>
                    <a:lumOff val="50000"/>
                  </a:schemeClr>
                </a:solidFill>
              </a:rPr>
              <a:t>Corrected</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52720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211" y="654796"/>
            <a:ext cx="4875565"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Remedial Progress Rates</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18</a:t>
            </a:fld>
            <a:endParaRPr lang="en-US" dirty="0"/>
          </a:p>
        </p:txBody>
      </p:sp>
      <p:sp>
        <p:nvSpPr>
          <p:cNvPr id="4" name="TextBox 3"/>
          <p:cNvSpPr txBox="1"/>
          <p:nvPr/>
        </p:nvSpPr>
        <p:spPr>
          <a:xfrm>
            <a:off x="942553" y="1825492"/>
            <a:ext cx="7272537" cy="1631216"/>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rgbClr val="7F7F7F"/>
                </a:solidFill>
              </a:rPr>
              <a:t>Cohort Tracked</a:t>
            </a:r>
            <a:r>
              <a:rPr lang="en-US" sz="2000" b="1" dirty="0" smtClean="0">
                <a:solidFill>
                  <a:srgbClr val="595959"/>
                </a:solidFill>
              </a:rPr>
              <a:t>: </a:t>
            </a:r>
            <a:r>
              <a:rPr lang="en-US" sz="2000" dirty="0" smtClean="0"/>
              <a:t>Students attempting a course below transfer level in Math, English,</a:t>
            </a:r>
            <a:r>
              <a:rPr lang="en-US" sz="2000" dirty="0"/>
              <a:t> </a:t>
            </a:r>
            <a:r>
              <a:rPr lang="en-US" sz="2000" dirty="0" smtClean="0"/>
              <a:t>or ESL</a:t>
            </a:r>
          </a:p>
          <a:p>
            <a:pPr marL="285750" indent="-285750">
              <a:spcAft>
                <a:spcPts val="2400"/>
              </a:spcAft>
              <a:buFont typeface="Arial"/>
              <a:buChar char="•"/>
            </a:pPr>
            <a:r>
              <a:rPr lang="en-US" sz="2000" dirty="0" smtClean="0">
                <a:solidFill>
                  <a:srgbClr val="7F7F7F"/>
                </a:solidFill>
              </a:rPr>
              <a:t> </a:t>
            </a:r>
            <a:r>
              <a:rPr lang="en-US" sz="2000" b="1" dirty="0" smtClean="0">
                <a:solidFill>
                  <a:srgbClr val="7F7F7F"/>
                </a:solidFill>
              </a:rPr>
              <a:t>Outcome: </a:t>
            </a:r>
            <a:r>
              <a:rPr lang="en-US" sz="2000" dirty="0" smtClean="0"/>
              <a:t>Student successfully completed a college-level course in the same discipline</a:t>
            </a:r>
            <a:endParaRPr lang="en-US" sz="2000" dirty="0"/>
          </a:p>
        </p:txBody>
      </p:sp>
    </p:spTree>
    <p:extLst>
      <p:ext uri="{BB962C8B-B14F-4D97-AF65-F5344CB8AC3E}">
        <p14:creationId xmlns:p14="http://schemas.microsoft.com/office/powerpoint/2010/main" val="1872377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214" y="654796"/>
            <a:ext cx="4875565"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Remedial Progress Rates</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19</a:t>
            </a:fld>
            <a:endParaRPr lang="en-US" dirty="0"/>
          </a:p>
        </p:txBody>
      </p:sp>
      <p:sp>
        <p:nvSpPr>
          <p:cNvPr id="5" name="TextBox 4"/>
          <p:cNvSpPr txBox="1"/>
          <p:nvPr/>
        </p:nvSpPr>
        <p:spPr>
          <a:xfrm>
            <a:off x="942553" y="1438566"/>
            <a:ext cx="7272537" cy="400110"/>
          </a:xfrm>
          <a:prstGeom prst="rect">
            <a:avLst/>
          </a:prstGeom>
          <a:noFill/>
        </p:spPr>
        <p:txBody>
          <a:bodyPr wrap="square" rtlCol="0">
            <a:spAutoFit/>
          </a:bodyPr>
          <a:lstStyle/>
          <a:p>
            <a:pPr algn="ctr">
              <a:spcAft>
                <a:spcPts val="2400"/>
              </a:spcAft>
            </a:pPr>
            <a:r>
              <a:rPr lang="en-US" sz="2000" dirty="0" smtClean="0"/>
              <a:t>Cohort tracked from 2008-2009 to 2013-2014</a:t>
            </a:r>
          </a:p>
        </p:txBody>
      </p:sp>
      <p:graphicFrame>
        <p:nvGraphicFramePr>
          <p:cNvPr id="7" name="Table 6"/>
          <p:cNvGraphicFramePr>
            <a:graphicFrameLocks noGrp="1"/>
          </p:cNvGraphicFramePr>
          <p:nvPr>
            <p:extLst>
              <p:ext uri="{D42A27DB-BD31-4B8C-83A1-F6EECF244321}">
                <p14:modId xmlns:p14="http://schemas.microsoft.com/office/powerpoint/2010/main" val="1438866013"/>
              </p:ext>
            </p:extLst>
          </p:nvPr>
        </p:nvGraphicFramePr>
        <p:xfrm>
          <a:off x="396866" y="2133050"/>
          <a:ext cx="8353990" cy="3859330"/>
        </p:xfrm>
        <a:graphic>
          <a:graphicData uri="http://schemas.openxmlformats.org/drawingml/2006/table">
            <a:tbl>
              <a:tblPr firstRow="1" bandRow="1">
                <a:tableStyleId>{72833802-FEF1-4C79-8D5D-14CF1EAF98D9}</a:tableStyleId>
              </a:tblPr>
              <a:tblGrid>
                <a:gridCol w="1974398"/>
                <a:gridCol w="1706516"/>
                <a:gridCol w="1508084"/>
                <a:gridCol w="1607300"/>
                <a:gridCol w="1557692"/>
              </a:tblGrid>
              <a:tr h="578503">
                <a:tc>
                  <a:txBody>
                    <a:bodyPr/>
                    <a:lstStyle/>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Glendale</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Statewide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Peer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Region 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093609">
                <a:tc>
                  <a:txBody>
                    <a:bodyPr/>
                    <a:lstStyle/>
                    <a:p>
                      <a:r>
                        <a:rPr lang="en-US" sz="2400" dirty="0" smtClean="0">
                          <a:solidFill>
                            <a:srgbClr val="000000"/>
                          </a:solidFill>
                        </a:rPr>
                        <a:t>Math</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34%</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31%</a:t>
                      </a:r>
                    </a:p>
                    <a:p>
                      <a:pPr algn="ctr"/>
                      <a:r>
                        <a:rPr lang="en-US" sz="1400" baseline="0" dirty="0" smtClean="0">
                          <a:solidFill>
                            <a:srgbClr val="000000"/>
                          </a:solidFill>
                        </a:rPr>
                        <a:t>39</a:t>
                      </a:r>
                      <a:r>
                        <a:rPr lang="en-US" sz="1400" baseline="30000" dirty="0" smtClean="0">
                          <a:solidFill>
                            <a:srgbClr val="000000"/>
                          </a:solidFill>
                        </a:rPr>
                        <a:t>th</a:t>
                      </a:r>
                      <a:r>
                        <a:rPr lang="en-US" sz="1400" dirty="0" smtClean="0">
                          <a:solidFill>
                            <a:srgbClr val="000000"/>
                          </a:solidFill>
                        </a:rPr>
                        <a:t> of</a:t>
                      </a:r>
                      <a:r>
                        <a:rPr lang="en-US" sz="1400" baseline="0" dirty="0" smtClean="0">
                          <a:solidFill>
                            <a:srgbClr val="000000"/>
                          </a:solidFill>
                        </a:rPr>
                        <a:t> 111</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36%</a:t>
                      </a:r>
                    </a:p>
                    <a:p>
                      <a:pPr algn="ctr"/>
                      <a:r>
                        <a:rPr lang="en-US" sz="1400" baseline="0" dirty="0" smtClean="0">
                          <a:solidFill>
                            <a:srgbClr val="000000"/>
                          </a:solidFill>
                        </a:rPr>
                        <a:t>16</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27%</a:t>
                      </a:r>
                    </a:p>
                    <a:p>
                      <a:pPr algn="ctr"/>
                      <a:r>
                        <a:rPr lang="en-US" sz="1400" dirty="0" smtClean="0">
                          <a:solidFill>
                            <a:srgbClr val="000000"/>
                          </a:solidFill>
                        </a:rPr>
                        <a:t>5</a:t>
                      </a:r>
                      <a:r>
                        <a:rPr lang="en-US" sz="1400" baseline="30000" dirty="0" smtClean="0">
                          <a:solidFill>
                            <a:srgbClr val="000000"/>
                          </a:solidFill>
                        </a:rPr>
                        <a:t>th</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3609">
                <a:tc>
                  <a:txBody>
                    <a:bodyPr/>
                    <a:lstStyle/>
                    <a:p>
                      <a:r>
                        <a:rPr lang="en-US" sz="2400" dirty="0" smtClean="0">
                          <a:solidFill>
                            <a:srgbClr val="000000"/>
                          </a:solidFill>
                        </a:rPr>
                        <a:t>English</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50%</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43%</a:t>
                      </a:r>
                    </a:p>
                    <a:p>
                      <a:pPr algn="ctr"/>
                      <a:r>
                        <a:rPr lang="en-US" sz="1400" dirty="0" smtClean="0">
                          <a:solidFill>
                            <a:srgbClr val="000000"/>
                          </a:solidFill>
                        </a:rPr>
                        <a:t>32</a:t>
                      </a:r>
                      <a:r>
                        <a:rPr lang="en-US" sz="1400" baseline="30000" dirty="0" smtClean="0">
                          <a:solidFill>
                            <a:srgbClr val="000000"/>
                          </a:solidFill>
                        </a:rPr>
                        <a:t>nd</a:t>
                      </a:r>
                      <a:r>
                        <a:rPr lang="en-US" sz="1400" dirty="0" smtClean="0">
                          <a:solidFill>
                            <a:srgbClr val="000000"/>
                          </a:solidFill>
                        </a:rPr>
                        <a:t> of 111</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000000"/>
                          </a:solidFill>
                        </a:rPr>
                        <a:t>50%</a:t>
                      </a:r>
                    </a:p>
                    <a:p>
                      <a:pPr algn="ctr"/>
                      <a:r>
                        <a:rPr lang="en-US" sz="1400" baseline="0" dirty="0" smtClean="0">
                          <a:solidFill>
                            <a:srgbClr val="000000"/>
                          </a:solidFill>
                        </a:rPr>
                        <a:t>15</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38%</a:t>
                      </a:r>
                    </a:p>
                    <a:p>
                      <a:pPr algn="ct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3609">
                <a:tc>
                  <a:txBody>
                    <a:bodyPr/>
                    <a:lstStyle/>
                    <a:p>
                      <a:r>
                        <a:rPr lang="en-US" sz="2400" dirty="0" smtClean="0">
                          <a:solidFill>
                            <a:srgbClr val="000000"/>
                          </a:solidFill>
                        </a:rPr>
                        <a:t>ESL</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35%</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28%</a:t>
                      </a:r>
                    </a:p>
                    <a:p>
                      <a:pPr algn="ctr"/>
                      <a:r>
                        <a:rPr lang="en-US" sz="1400" baseline="0" dirty="0" smtClean="0">
                          <a:solidFill>
                            <a:srgbClr val="000000"/>
                          </a:solidFill>
                        </a:rPr>
                        <a:t>24</a:t>
                      </a:r>
                      <a:r>
                        <a:rPr lang="en-US" sz="1400" baseline="30000" dirty="0" smtClean="0">
                          <a:solidFill>
                            <a:srgbClr val="000000"/>
                          </a:solidFill>
                        </a:rPr>
                        <a:t>th</a:t>
                      </a:r>
                      <a:r>
                        <a:rPr lang="en-US" sz="1400" dirty="0" smtClean="0">
                          <a:solidFill>
                            <a:srgbClr val="000000"/>
                          </a:solidFill>
                        </a:rPr>
                        <a:t> of 104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30%</a:t>
                      </a:r>
                    </a:p>
                    <a:p>
                      <a:pPr algn="ctr"/>
                      <a:r>
                        <a:rPr lang="en-US" sz="1400" baseline="0" dirty="0" smtClean="0">
                          <a:solidFill>
                            <a:srgbClr val="000000"/>
                          </a:solidFill>
                        </a:rPr>
                        <a:t>8</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26%</a:t>
                      </a:r>
                    </a:p>
                    <a:p>
                      <a:pPr algn="ct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08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64" y="654796"/>
            <a:ext cx="7631448" cy="553998"/>
          </a:xfrm>
          <a:prstGeom prst="rect">
            <a:avLst/>
          </a:prstGeom>
          <a:noFill/>
        </p:spPr>
        <p:txBody>
          <a:bodyPr wrap="none" rtlCol="0">
            <a:spAutoFit/>
          </a:bodyPr>
          <a:lstStyle/>
          <a:p>
            <a:pPr algn="ctr"/>
            <a:r>
              <a:rPr lang="en-US" sz="3000" b="1" dirty="0" smtClean="0">
                <a:solidFill>
                  <a:schemeClr val="accent1"/>
                </a:solidFill>
                <a:effectLst>
                  <a:reflection blurRad="6350" stA="15000" endA="300" endPos="45500" dir="5400000" sy="-100000" algn="bl" rotWithShape="0"/>
                </a:effectLst>
              </a:rPr>
              <a:t>Success Indicators and Key College Profile Data</a:t>
            </a:r>
            <a:endParaRPr lang="en-US" sz="30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2</a:t>
            </a:fld>
            <a:endParaRPr lang="en-US" dirty="0"/>
          </a:p>
        </p:txBody>
      </p:sp>
      <p:sp>
        <p:nvSpPr>
          <p:cNvPr id="4" name="TextBox 3"/>
          <p:cNvSpPr txBox="1"/>
          <p:nvPr/>
        </p:nvSpPr>
        <p:spPr>
          <a:xfrm>
            <a:off x="936717" y="2521059"/>
            <a:ext cx="7272537" cy="1815882"/>
          </a:xfrm>
          <a:prstGeom prst="rect">
            <a:avLst/>
          </a:prstGeom>
          <a:noFill/>
        </p:spPr>
        <p:txBody>
          <a:bodyPr wrap="square" rtlCol="0">
            <a:spAutoFit/>
          </a:bodyPr>
          <a:lstStyle/>
          <a:p>
            <a:pPr marL="285750" indent="-285750">
              <a:spcAft>
                <a:spcPts val="2400"/>
              </a:spcAft>
              <a:buFont typeface="Arial"/>
              <a:buChar char="•"/>
            </a:pPr>
            <a:r>
              <a:rPr lang="en-US" sz="2400" dirty="0" smtClean="0"/>
              <a:t>Student Success Scorecard</a:t>
            </a:r>
          </a:p>
          <a:p>
            <a:pPr marL="285750" indent="-285750">
              <a:spcAft>
                <a:spcPts val="2400"/>
              </a:spcAft>
              <a:buFont typeface="Arial"/>
              <a:buChar char="•"/>
            </a:pPr>
            <a:r>
              <a:rPr lang="en-US" sz="2400" dirty="0" smtClean="0"/>
              <a:t>Shorter-Term Outcome Measures</a:t>
            </a:r>
          </a:p>
          <a:p>
            <a:pPr marL="285750" indent="-285750">
              <a:spcAft>
                <a:spcPts val="2400"/>
              </a:spcAft>
              <a:buFont typeface="Arial"/>
              <a:buChar char="•"/>
            </a:pPr>
            <a:r>
              <a:rPr lang="en-US" sz="2400" dirty="0" smtClean="0"/>
              <a:t>Key College Profile Data</a:t>
            </a:r>
            <a:endParaRPr lang="en-US" sz="2400" dirty="0"/>
          </a:p>
        </p:txBody>
      </p:sp>
    </p:spTree>
    <p:extLst>
      <p:ext uri="{BB962C8B-B14F-4D97-AF65-F5344CB8AC3E}">
        <p14:creationId xmlns:p14="http://schemas.microsoft.com/office/powerpoint/2010/main" val="1517309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20</a:t>
            </a:fld>
            <a:endParaRPr lang="en-US"/>
          </a:p>
        </p:txBody>
      </p:sp>
      <p:sp>
        <p:nvSpPr>
          <p:cNvPr id="4" name="TextBox 3"/>
          <p:cNvSpPr txBox="1"/>
          <p:nvPr/>
        </p:nvSpPr>
        <p:spPr>
          <a:xfrm>
            <a:off x="2135211" y="654796"/>
            <a:ext cx="4875565"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Remedial Progress Rates</a:t>
            </a:r>
            <a:endParaRPr lang="en-US" sz="3600" b="1" dirty="0">
              <a:solidFill>
                <a:schemeClr val="accent1"/>
              </a:solidFill>
              <a:effectLst>
                <a:reflection blurRad="6350" stA="15000" endA="300" endPos="45500" dir="5400000" sy="-100000" algn="bl" rotWithShape="0"/>
              </a:effectLst>
            </a:endParaRPr>
          </a:p>
        </p:txBody>
      </p:sp>
      <p:pic>
        <p:nvPicPr>
          <p:cNvPr id="3" name="Picture 2"/>
          <p:cNvPicPr>
            <a:picLocks noChangeAspect="1"/>
          </p:cNvPicPr>
          <p:nvPr/>
        </p:nvPicPr>
        <p:blipFill>
          <a:blip r:embed="rId2"/>
          <a:stretch>
            <a:fillRect/>
          </a:stretch>
        </p:blipFill>
        <p:spPr>
          <a:xfrm>
            <a:off x="993" y="1410220"/>
            <a:ext cx="9144000" cy="4946130"/>
          </a:xfrm>
          <a:prstGeom prst="rect">
            <a:avLst/>
          </a:prstGeom>
        </p:spPr>
      </p:pic>
    </p:spTree>
    <p:extLst>
      <p:ext uri="{BB962C8B-B14F-4D97-AF65-F5344CB8AC3E}">
        <p14:creationId xmlns:p14="http://schemas.microsoft.com/office/powerpoint/2010/main" val="315122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21</a:t>
            </a:fld>
            <a:endParaRPr lang="en-US"/>
          </a:p>
        </p:txBody>
      </p:sp>
      <p:pic>
        <p:nvPicPr>
          <p:cNvPr id="3" name="Picture 2"/>
          <p:cNvPicPr>
            <a:picLocks noChangeAspect="1"/>
          </p:cNvPicPr>
          <p:nvPr/>
        </p:nvPicPr>
        <p:blipFill>
          <a:blip r:embed="rId2"/>
          <a:stretch>
            <a:fillRect/>
          </a:stretch>
        </p:blipFill>
        <p:spPr>
          <a:xfrm>
            <a:off x="914400" y="0"/>
            <a:ext cx="7315200" cy="2133600"/>
          </a:xfrm>
          <a:prstGeom prst="rect">
            <a:avLst/>
          </a:prstGeom>
        </p:spPr>
      </p:pic>
      <p:pic>
        <p:nvPicPr>
          <p:cNvPr id="4" name="Picture 3"/>
          <p:cNvPicPr>
            <a:picLocks noChangeAspect="1"/>
          </p:cNvPicPr>
          <p:nvPr/>
        </p:nvPicPr>
        <p:blipFill>
          <a:blip r:embed="rId3"/>
          <a:stretch>
            <a:fillRect/>
          </a:stretch>
        </p:blipFill>
        <p:spPr>
          <a:xfrm>
            <a:off x="914400" y="2362200"/>
            <a:ext cx="7315200" cy="2133600"/>
          </a:xfrm>
          <a:prstGeom prst="rect">
            <a:avLst/>
          </a:prstGeom>
        </p:spPr>
      </p:pic>
      <p:pic>
        <p:nvPicPr>
          <p:cNvPr id="7" name="Picture 6"/>
          <p:cNvPicPr>
            <a:picLocks noChangeAspect="1"/>
          </p:cNvPicPr>
          <p:nvPr/>
        </p:nvPicPr>
        <p:blipFill>
          <a:blip r:embed="rId4"/>
          <a:stretch>
            <a:fillRect/>
          </a:stretch>
        </p:blipFill>
        <p:spPr>
          <a:xfrm>
            <a:off x="914400" y="4724400"/>
            <a:ext cx="7315200" cy="2133600"/>
          </a:xfrm>
          <a:prstGeom prst="rect">
            <a:avLst/>
          </a:prstGeom>
        </p:spPr>
      </p:pic>
    </p:spTree>
    <p:extLst>
      <p:ext uri="{BB962C8B-B14F-4D97-AF65-F5344CB8AC3E}">
        <p14:creationId xmlns:p14="http://schemas.microsoft.com/office/powerpoint/2010/main" val="99230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22</a:t>
            </a:fld>
            <a:endParaRPr lang="en-US" dirty="0"/>
          </a:p>
        </p:txBody>
      </p:sp>
      <p:sp>
        <p:nvSpPr>
          <p:cNvPr id="4" name="TextBox 3"/>
          <p:cNvSpPr txBox="1"/>
          <p:nvPr/>
        </p:nvSpPr>
        <p:spPr>
          <a:xfrm>
            <a:off x="942553" y="1825492"/>
            <a:ext cx="7272537" cy="2554545"/>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rgbClr val="7F7F7F"/>
                </a:solidFill>
              </a:rPr>
              <a:t>Cohort Tracked</a:t>
            </a:r>
            <a:r>
              <a:rPr lang="en-US" sz="2000" b="1" dirty="0" smtClean="0">
                <a:solidFill>
                  <a:srgbClr val="595959"/>
                </a:solidFill>
              </a:rPr>
              <a:t>: </a:t>
            </a:r>
            <a:r>
              <a:rPr lang="en-US" sz="2000" dirty="0" smtClean="0"/>
              <a:t>Students attempting a CTE course and completing at least 8 units in the same CTE discipline within three years</a:t>
            </a:r>
          </a:p>
          <a:p>
            <a:pPr marL="285750" indent="-285750">
              <a:spcAft>
                <a:spcPts val="2400"/>
              </a:spcAft>
              <a:buFont typeface="Arial"/>
              <a:buChar char="•"/>
            </a:pPr>
            <a:r>
              <a:rPr lang="en-US" sz="2000" dirty="0" smtClean="0">
                <a:solidFill>
                  <a:srgbClr val="7F7F7F"/>
                </a:solidFill>
              </a:rPr>
              <a:t> </a:t>
            </a:r>
            <a:r>
              <a:rPr lang="en-US" sz="2000" b="1" dirty="0" smtClean="0">
                <a:solidFill>
                  <a:srgbClr val="7F7F7F"/>
                </a:solidFill>
              </a:rPr>
              <a:t>Outcome: </a:t>
            </a:r>
            <a:r>
              <a:rPr lang="en-US" sz="2000" dirty="0"/>
              <a:t>Student earned an AA degree, AS degree, or credit certificate; or transferred to a four-year institution; or became transfer prepared (by earning 60 or more transferable units with a GPA of 2.0 or higher) within six years of </a:t>
            </a:r>
            <a:r>
              <a:rPr lang="en-US" sz="2000" dirty="0" smtClean="0"/>
              <a:t>entry</a:t>
            </a:r>
            <a:endParaRPr lang="en-US" sz="2000" dirty="0"/>
          </a:p>
        </p:txBody>
      </p:sp>
      <p:sp>
        <p:nvSpPr>
          <p:cNvPr id="5" name="TextBox 4"/>
          <p:cNvSpPr txBox="1"/>
          <p:nvPr/>
        </p:nvSpPr>
        <p:spPr>
          <a:xfrm>
            <a:off x="883787" y="654796"/>
            <a:ext cx="7378430"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Career Technical Education (CTE) Rate</a:t>
            </a:r>
            <a:endParaRPr lang="en-US" sz="3600" b="1" dirty="0">
              <a:solidFill>
                <a:schemeClr val="accent1"/>
              </a:solidFill>
              <a:effectLst>
                <a:reflection blurRad="6350" stA="15000" endA="300" endPos="45500" dir="5400000" sy="-100000" algn="bl" rotWithShape="0"/>
              </a:effectLst>
            </a:endParaRPr>
          </a:p>
        </p:txBody>
      </p:sp>
    </p:spTree>
    <p:extLst>
      <p:ext uri="{BB962C8B-B14F-4D97-AF65-F5344CB8AC3E}">
        <p14:creationId xmlns:p14="http://schemas.microsoft.com/office/powerpoint/2010/main" val="3344086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787" y="654796"/>
            <a:ext cx="7378430"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Career Technical Education (CTE)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23</a:t>
            </a:fld>
            <a:endParaRPr lang="en-US" dirty="0"/>
          </a:p>
        </p:txBody>
      </p:sp>
      <p:sp>
        <p:nvSpPr>
          <p:cNvPr id="5" name="TextBox 4"/>
          <p:cNvSpPr txBox="1"/>
          <p:nvPr/>
        </p:nvSpPr>
        <p:spPr>
          <a:xfrm>
            <a:off x="942553" y="1438566"/>
            <a:ext cx="7272537" cy="400110"/>
          </a:xfrm>
          <a:prstGeom prst="rect">
            <a:avLst/>
          </a:prstGeom>
          <a:noFill/>
        </p:spPr>
        <p:txBody>
          <a:bodyPr wrap="square" rtlCol="0">
            <a:spAutoFit/>
          </a:bodyPr>
          <a:lstStyle/>
          <a:p>
            <a:pPr algn="ctr">
              <a:spcAft>
                <a:spcPts val="2400"/>
              </a:spcAft>
            </a:pPr>
            <a:r>
              <a:rPr lang="en-US" sz="2000" dirty="0" smtClean="0"/>
              <a:t>Cohort tracked from 2007-2008 to 2012-2013</a:t>
            </a:r>
          </a:p>
        </p:txBody>
      </p:sp>
      <p:graphicFrame>
        <p:nvGraphicFramePr>
          <p:cNvPr id="7" name="Table 6"/>
          <p:cNvGraphicFramePr>
            <a:graphicFrameLocks noGrp="1"/>
          </p:cNvGraphicFramePr>
          <p:nvPr>
            <p:extLst>
              <p:ext uri="{D42A27DB-BD31-4B8C-83A1-F6EECF244321}">
                <p14:modId xmlns:p14="http://schemas.microsoft.com/office/powerpoint/2010/main" val="6186168"/>
              </p:ext>
            </p:extLst>
          </p:nvPr>
        </p:nvGraphicFramePr>
        <p:xfrm>
          <a:off x="396866" y="2133050"/>
          <a:ext cx="8353990" cy="1672112"/>
        </p:xfrm>
        <a:graphic>
          <a:graphicData uri="http://schemas.openxmlformats.org/drawingml/2006/table">
            <a:tbl>
              <a:tblPr firstRow="1" bandRow="1">
                <a:tableStyleId>{72833802-FEF1-4C79-8D5D-14CF1EAF98D9}</a:tableStyleId>
              </a:tblPr>
              <a:tblGrid>
                <a:gridCol w="1974398"/>
                <a:gridCol w="1706516"/>
                <a:gridCol w="1508084"/>
                <a:gridCol w="1607300"/>
                <a:gridCol w="1557692"/>
              </a:tblGrid>
              <a:tr h="578503">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Glendale</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Statewide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Peer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Region 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093609">
                <a:tc>
                  <a:txBody>
                    <a:bodyPr/>
                    <a:lstStyle/>
                    <a:p>
                      <a:r>
                        <a:rPr lang="en-US" sz="2400" dirty="0" smtClean="0">
                          <a:solidFill>
                            <a:srgbClr val="000000"/>
                          </a:solidFill>
                        </a:rPr>
                        <a:t>CTE</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55%</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50%</a:t>
                      </a:r>
                    </a:p>
                    <a:p>
                      <a:pPr algn="ctr"/>
                      <a:r>
                        <a:rPr lang="en-US" sz="1400" baseline="0" dirty="0" smtClean="0">
                          <a:solidFill>
                            <a:srgbClr val="000000"/>
                          </a:solidFill>
                        </a:rPr>
                        <a:t>21</a:t>
                      </a:r>
                      <a:r>
                        <a:rPr lang="en-US" sz="1400" baseline="30000" dirty="0" smtClean="0">
                          <a:solidFill>
                            <a:srgbClr val="000000"/>
                          </a:solidFill>
                        </a:rPr>
                        <a:t>st</a:t>
                      </a:r>
                      <a:r>
                        <a:rPr lang="en-US" sz="1400" dirty="0" smtClean="0">
                          <a:solidFill>
                            <a:srgbClr val="000000"/>
                          </a:solidFill>
                        </a:rPr>
                        <a:t> of</a:t>
                      </a:r>
                      <a:r>
                        <a:rPr lang="en-US" sz="1400" baseline="0" dirty="0" smtClean="0">
                          <a:solidFill>
                            <a:srgbClr val="000000"/>
                          </a:solidFill>
                        </a:rPr>
                        <a:t> 111</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53%</a:t>
                      </a:r>
                    </a:p>
                    <a:p>
                      <a:pPr algn="ctr"/>
                      <a:r>
                        <a:rPr lang="en-US" sz="1400" baseline="0" dirty="0" smtClean="0">
                          <a:solidFill>
                            <a:srgbClr val="000000"/>
                          </a:solidFill>
                        </a:rPr>
                        <a:t>10</a:t>
                      </a:r>
                      <a:r>
                        <a:rPr lang="en-US" sz="1400" baseline="30000" dirty="0" smtClean="0">
                          <a:solidFill>
                            <a:srgbClr val="000000"/>
                          </a:solidFill>
                        </a:rPr>
                        <a:t>th</a:t>
                      </a:r>
                      <a:r>
                        <a:rPr lang="en-US" sz="1400" dirty="0" smtClean="0">
                          <a:solidFill>
                            <a:srgbClr val="000000"/>
                          </a:solidFill>
                        </a:rPr>
                        <a:t> of 24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50%</a:t>
                      </a:r>
                    </a:p>
                    <a:p>
                      <a:pPr algn="ct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of 14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5175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24</a:t>
            </a:fld>
            <a:endParaRPr lang="en-US"/>
          </a:p>
        </p:txBody>
      </p:sp>
      <p:sp>
        <p:nvSpPr>
          <p:cNvPr id="4" name="TextBox 3"/>
          <p:cNvSpPr txBox="1"/>
          <p:nvPr/>
        </p:nvSpPr>
        <p:spPr>
          <a:xfrm>
            <a:off x="883779" y="654796"/>
            <a:ext cx="7378430" cy="646331"/>
          </a:xfrm>
          <a:prstGeom prst="rect">
            <a:avLst/>
          </a:prstGeom>
          <a:noFill/>
        </p:spPr>
        <p:txBody>
          <a:bodyPr wrap="none" rtlCol="0">
            <a:spAutoFit/>
          </a:bodyPr>
          <a:lstStyle/>
          <a:p>
            <a:pPr algn="ctr"/>
            <a:r>
              <a:rPr lang="en-US" sz="3600" b="1" dirty="0">
                <a:solidFill>
                  <a:schemeClr val="accent1"/>
                </a:solidFill>
                <a:effectLst>
                  <a:reflection blurRad="6350" stA="15000" endA="300" endPos="45500" dir="5400000" sy="-100000" algn="bl" rotWithShape="0"/>
                </a:effectLst>
              </a:rPr>
              <a:t>Career Technical Education (CTE) Rate</a:t>
            </a:r>
          </a:p>
        </p:txBody>
      </p:sp>
      <p:pic>
        <p:nvPicPr>
          <p:cNvPr id="3" name="Picture 2"/>
          <p:cNvPicPr>
            <a:picLocks noChangeAspect="1"/>
          </p:cNvPicPr>
          <p:nvPr/>
        </p:nvPicPr>
        <p:blipFill>
          <a:blip r:embed="rId2"/>
          <a:stretch>
            <a:fillRect/>
          </a:stretch>
        </p:blipFill>
        <p:spPr>
          <a:xfrm>
            <a:off x="994" y="1410220"/>
            <a:ext cx="9144000" cy="4946130"/>
          </a:xfrm>
          <a:prstGeom prst="rect">
            <a:avLst/>
          </a:prstGeom>
        </p:spPr>
      </p:pic>
    </p:spTree>
    <p:extLst>
      <p:ext uri="{BB962C8B-B14F-4D97-AF65-F5344CB8AC3E}">
        <p14:creationId xmlns:p14="http://schemas.microsoft.com/office/powerpoint/2010/main" val="76236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25</a:t>
            </a:fld>
            <a:endParaRPr lang="en-US"/>
          </a:p>
        </p:txBody>
      </p:sp>
      <p:sp>
        <p:nvSpPr>
          <p:cNvPr id="8" name="TextBox 7"/>
          <p:cNvSpPr txBox="1"/>
          <p:nvPr/>
        </p:nvSpPr>
        <p:spPr>
          <a:xfrm>
            <a:off x="883779" y="654796"/>
            <a:ext cx="7378430" cy="646331"/>
          </a:xfrm>
          <a:prstGeom prst="rect">
            <a:avLst/>
          </a:prstGeom>
          <a:noFill/>
        </p:spPr>
        <p:txBody>
          <a:bodyPr wrap="none" rtlCol="0">
            <a:spAutoFit/>
          </a:bodyPr>
          <a:lstStyle/>
          <a:p>
            <a:pPr algn="ctr"/>
            <a:r>
              <a:rPr lang="en-US" sz="3600" b="1" dirty="0">
                <a:solidFill>
                  <a:schemeClr val="accent1"/>
                </a:solidFill>
                <a:effectLst>
                  <a:reflection blurRad="6350" stA="15000" endA="300" endPos="45500" dir="5400000" sy="-100000" algn="bl" rotWithShape="0"/>
                </a:effectLst>
              </a:rPr>
              <a:t>Career Technical Education (CTE) Rate</a:t>
            </a:r>
          </a:p>
        </p:txBody>
      </p:sp>
      <p:pic>
        <p:nvPicPr>
          <p:cNvPr id="4" name="Picture 3"/>
          <p:cNvPicPr>
            <a:picLocks noChangeAspect="1"/>
          </p:cNvPicPr>
          <p:nvPr/>
        </p:nvPicPr>
        <p:blipFill>
          <a:blip r:embed="rId2"/>
          <a:stretch>
            <a:fillRect/>
          </a:stretch>
        </p:blipFill>
        <p:spPr>
          <a:xfrm>
            <a:off x="1536700" y="1905000"/>
            <a:ext cx="6070600" cy="3048000"/>
          </a:xfrm>
          <a:prstGeom prst="rect">
            <a:avLst/>
          </a:prstGeom>
        </p:spPr>
      </p:pic>
    </p:spTree>
    <p:extLst>
      <p:ext uri="{BB962C8B-B14F-4D97-AF65-F5344CB8AC3E}">
        <p14:creationId xmlns:p14="http://schemas.microsoft.com/office/powerpoint/2010/main" val="34752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26</a:t>
            </a:fld>
            <a:endParaRPr lang="en-US" dirty="0"/>
          </a:p>
        </p:txBody>
      </p:sp>
      <p:sp>
        <p:nvSpPr>
          <p:cNvPr id="4" name="TextBox 3"/>
          <p:cNvSpPr txBox="1"/>
          <p:nvPr/>
        </p:nvSpPr>
        <p:spPr>
          <a:xfrm>
            <a:off x="942553" y="1825492"/>
            <a:ext cx="7272537" cy="2862322"/>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rgbClr val="7F7F7F"/>
                </a:solidFill>
              </a:rPr>
              <a:t>Cohort Tracked: </a:t>
            </a:r>
            <a:r>
              <a:rPr lang="en-US" sz="2000" dirty="0" smtClean="0"/>
              <a:t>Students attempting two or more noncredit CDCP courses with a minimum of 4 attendance hours in each course within three years</a:t>
            </a:r>
          </a:p>
          <a:p>
            <a:pPr marL="285750" indent="-285750">
              <a:spcAft>
                <a:spcPts val="2400"/>
              </a:spcAft>
              <a:buFont typeface="Arial"/>
              <a:buChar char="•"/>
            </a:pPr>
            <a:r>
              <a:rPr lang="en-US" sz="2000" dirty="0" smtClean="0">
                <a:solidFill>
                  <a:srgbClr val="7F7F7F"/>
                </a:solidFill>
              </a:rPr>
              <a:t> </a:t>
            </a:r>
            <a:r>
              <a:rPr lang="en-US" sz="2000" b="1" dirty="0" smtClean="0">
                <a:solidFill>
                  <a:srgbClr val="7F7F7F"/>
                </a:solidFill>
              </a:rPr>
              <a:t>Outcome: </a:t>
            </a:r>
            <a:r>
              <a:rPr lang="en-US" sz="2000" dirty="0"/>
              <a:t>Student earned </a:t>
            </a:r>
            <a:r>
              <a:rPr lang="en-US" sz="2000" dirty="0" smtClean="0"/>
              <a:t>a CDCP certificate, </a:t>
            </a:r>
            <a:r>
              <a:rPr lang="en-US" sz="2000" dirty="0"/>
              <a:t>AA degree, AS degree, or credit certificate; or transferred to a four-year institution; or became transfer prepared (by earning 60 or more transferable units with a GPA of 2.0 or higher) within six years of </a:t>
            </a:r>
            <a:r>
              <a:rPr lang="en-US" sz="2000" dirty="0" smtClean="0"/>
              <a:t>entry</a:t>
            </a:r>
            <a:endParaRPr lang="en-US" sz="2000" dirty="0"/>
          </a:p>
        </p:txBody>
      </p:sp>
      <p:sp>
        <p:nvSpPr>
          <p:cNvPr id="6" name="TextBox 5"/>
          <p:cNvSpPr txBox="1"/>
          <p:nvPr/>
        </p:nvSpPr>
        <p:spPr>
          <a:xfrm>
            <a:off x="1268096" y="654796"/>
            <a:ext cx="6609823" cy="954107"/>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Career Development &amp; College Preparation</a:t>
            </a:r>
          </a:p>
          <a:p>
            <a:pPr algn="ctr"/>
            <a:r>
              <a:rPr lang="en-US" sz="2800" b="1" dirty="0" smtClean="0">
                <a:solidFill>
                  <a:schemeClr val="accent1"/>
                </a:solidFill>
                <a:effectLst>
                  <a:reflection blurRad="6350" stA="15000" endA="300" endPos="45500" dir="5400000" sy="-100000" algn="bl" rotWithShape="0"/>
                </a:effectLst>
              </a:rPr>
              <a:t>(CDCP) Rate</a:t>
            </a:r>
            <a:endParaRPr lang="en-US" sz="2800" b="1" dirty="0">
              <a:solidFill>
                <a:schemeClr val="accent1"/>
              </a:solidFill>
              <a:effectLst>
                <a:reflection blurRad="6350" stA="15000" endA="300" endPos="45500" dir="5400000" sy="-100000" algn="bl" rotWithShape="0"/>
              </a:effectLst>
            </a:endParaRPr>
          </a:p>
        </p:txBody>
      </p:sp>
    </p:spTree>
    <p:extLst>
      <p:ext uri="{BB962C8B-B14F-4D97-AF65-F5344CB8AC3E}">
        <p14:creationId xmlns:p14="http://schemas.microsoft.com/office/powerpoint/2010/main" val="3397577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8096" y="654796"/>
            <a:ext cx="6609823" cy="954107"/>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Career Development &amp; College Preparation</a:t>
            </a:r>
          </a:p>
          <a:p>
            <a:pPr algn="ctr"/>
            <a:r>
              <a:rPr lang="en-US" sz="2800" b="1" dirty="0" smtClean="0">
                <a:solidFill>
                  <a:schemeClr val="accent1"/>
                </a:solidFill>
                <a:effectLst>
                  <a:reflection blurRad="6350" stA="15000" endA="300" endPos="45500" dir="5400000" sy="-100000" algn="bl" rotWithShape="0"/>
                </a:effectLst>
              </a:rPr>
              <a:t>(CDCP) Rate</a:t>
            </a:r>
            <a:endParaRPr lang="en-US" sz="28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27</a:t>
            </a:fld>
            <a:endParaRPr lang="en-US" dirty="0"/>
          </a:p>
        </p:txBody>
      </p:sp>
      <p:sp>
        <p:nvSpPr>
          <p:cNvPr id="5" name="TextBox 4"/>
          <p:cNvSpPr txBox="1"/>
          <p:nvPr/>
        </p:nvSpPr>
        <p:spPr>
          <a:xfrm>
            <a:off x="942553" y="2162815"/>
            <a:ext cx="7272537" cy="400110"/>
          </a:xfrm>
          <a:prstGeom prst="rect">
            <a:avLst/>
          </a:prstGeom>
          <a:noFill/>
        </p:spPr>
        <p:txBody>
          <a:bodyPr wrap="square" rtlCol="0">
            <a:spAutoFit/>
          </a:bodyPr>
          <a:lstStyle/>
          <a:p>
            <a:pPr algn="ctr">
              <a:spcAft>
                <a:spcPts val="2400"/>
              </a:spcAft>
            </a:pPr>
            <a:r>
              <a:rPr lang="en-US" sz="2000" dirty="0" smtClean="0"/>
              <a:t>Cohort tracked from 2007-2008 to 2012-2013</a:t>
            </a:r>
          </a:p>
        </p:txBody>
      </p:sp>
      <p:graphicFrame>
        <p:nvGraphicFramePr>
          <p:cNvPr id="7" name="Table 6"/>
          <p:cNvGraphicFramePr>
            <a:graphicFrameLocks noGrp="1"/>
          </p:cNvGraphicFramePr>
          <p:nvPr>
            <p:extLst>
              <p:ext uri="{D42A27DB-BD31-4B8C-83A1-F6EECF244321}">
                <p14:modId xmlns:p14="http://schemas.microsoft.com/office/powerpoint/2010/main" val="161583245"/>
              </p:ext>
            </p:extLst>
          </p:nvPr>
        </p:nvGraphicFramePr>
        <p:xfrm>
          <a:off x="396866" y="2857299"/>
          <a:ext cx="8353990" cy="1672112"/>
        </p:xfrm>
        <a:graphic>
          <a:graphicData uri="http://schemas.openxmlformats.org/drawingml/2006/table">
            <a:tbl>
              <a:tblPr firstRow="1" bandRow="1">
                <a:tableStyleId>{72833802-FEF1-4C79-8D5D-14CF1EAF98D9}</a:tableStyleId>
              </a:tblPr>
              <a:tblGrid>
                <a:gridCol w="1974398"/>
                <a:gridCol w="1706516"/>
                <a:gridCol w="1508084"/>
                <a:gridCol w="1607300"/>
                <a:gridCol w="1557692"/>
              </a:tblGrid>
              <a:tr h="578503">
                <a:tc>
                  <a:txBody>
                    <a:bodyPr/>
                    <a:lstStyle/>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Glendale</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Statewide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Peer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b="0" dirty="0" smtClean="0">
                          <a:solidFill>
                            <a:srgbClr val="000000"/>
                          </a:solidFill>
                        </a:rPr>
                        <a:t>Region 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093609">
                <a:tc>
                  <a:txBody>
                    <a:bodyPr/>
                    <a:lstStyle/>
                    <a:p>
                      <a:r>
                        <a:rPr lang="en-US" sz="2400" dirty="0" smtClean="0">
                          <a:solidFill>
                            <a:srgbClr val="000000"/>
                          </a:solidFill>
                        </a:rPr>
                        <a:t>CDCP</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smtClean="0">
                          <a:solidFill>
                            <a:srgbClr val="000000"/>
                          </a:solidFill>
                        </a:rPr>
                        <a:t>7%</a:t>
                      </a:r>
                      <a:endParaRPr lang="en-US" sz="4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rPr>
                        <a:t>8%</a:t>
                      </a:r>
                    </a:p>
                    <a:p>
                      <a:pPr algn="ctr"/>
                      <a:r>
                        <a:rPr lang="en-US" sz="1400" baseline="0" dirty="0" smtClean="0">
                          <a:solidFill>
                            <a:srgbClr val="000000"/>
                          </a:solidFill>
                        </a:rPr>
                        <a:t>14</a:t>
                      </a:r>
                      <a:r>
                        <a:rPr lang="en-US" sz="1400" baseline="30000" dirty="0" smtClean="0">
                          <a:solidFill>
                            <a:srgbClr val="000000"/>
                          </a:solidFill>
                        </a:rPr>
                        <a:t>th</a:t>
                      </a:r>
                      <a:r>
                        <a:rPr lang="en-US" sz="1400" baseline="0" dirty="0" smtClean="0">
                          <a:solidFill>
                            <a:srgbClr val="000000"/>
                          </a:solidFill>
                        </a:rPr>
                        <a:t> of 43</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6%</a:t>
                      </a:r>
                    </a:p>
                    <a:p>
                      <a:pPr algn="ctr"/>
                      <a:r>
                        <a:rPr lang="en-US" sz="1400" baseline="0" dirty="0" smtClean="0">
                          <a:solidFill>
                            <a:srgbClr val="000000"/>
                          </a:solidFill>
                        </a:rPr>
                        <a:t>2</a:t>
                      </a:r>
                      <a:r>
                        <a:rPr lang="en-US" sz="1400" baseline="30000" dirty="0" smtClean="0">
                          <a:solidFill>
                            <a:srgbClr val="000000"/>
                          </a:solidFill>
                        </a:rPr>
                        <a:t>nd</a:t>
                      </a:r>
                      <a:r>
                        <a:rPr lang="en-US" sz="1400" baseline="0" dirty="0" smtClean="0">
                          <a:solidFill>
                            <a:srgbClr val="000000"/>
                          </a:solidFill>
                        </a:rPr>
                        <a:t> of 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D79CA"/>
                          </a:solidFill>
                        </a:rPr>
                        <a:t>(after Santa Barbara)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algn="ctr"/>
                      <a:r>
                        <a:rPr lang="en-US" sz="2400" dirty="0" smtClean="0">
                          <a:solidFill>
                            <a:srgbClr val="000000"/>
                          </a:solidFill>
                        </a:rPr>
                        <a:t>6%</a:t>
                      </a:r>
                    </a:p>
                    <a:p>
                      <a:pPr algn="ct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of 9</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9567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28</a:t>
            </a:fld>
            <a:endParaRPr lang="en-US"/>
          </a:p>
        </p:txBody>
      </p:sp>
      <p:sp>
        <p:nvSpPr>
          <p:cNvPr id="4" name="TextBox 3"/>
          <p:cNvSpPr txBox="1"/>
          <p:nvPr/>
        </p:nvSpPr>
        <p:spPr>
          <a:xfrm>
            <a:off x="337399" y="654796"/>
            <a:ext cx="8471189" cy="1200329"/>
          </a:xfrm>
          <a:prstGeom prst="rect">
            <a:avLst/>
          </a:prstGeom>
          <a:noFill/>
        </p:spPr>
        <p:txBody>
          <a:bodyPr wrap="none" rtlCol="0">
            <a:spAutoFit/>
          </a:bodyPr>
          <a:lstStyle/>
          <a:p>
            <a:pPr algn="ctr"/>
            <a:r>
              <a:rPr lang="en-US" sz="3600" b="1" dirty="0">
                <a:solidFill>
                  <a:schemeClr val="accent1"/>
                </a:solidFill>
                <a:effectLst>
                  <a:reflection blurRad="6350" stA="15000" endA="300" endPos="45500" dir="5400000" sy="-100000" algn="bl" rotWithShape="0"/>
                </a:effectLst>
              </a:rPr>
              <a:t>Career Development &amp; College Preparation</a:t>
            </a:r>
          </a:p>
          <a:p>
            <a:pPr algn="ctr"/>
            <a:r>
              <a:rPr lang="en-US" sz="3600" b="1" dirty="0">
                <a:solidFill>
                  <a:schemeClr val="accent1"/>
                </a:solidFill>
                <a:effectLst>
                  <a:reflection blurRad="6350" stA="15000" endA="300" endPos="45500" dir="5400000" sy="-100000" algn="bl" rotWithShape="0"/>
                </a:effectLst>
              </a:rPr>
              <a:t>(CDCP) Rate</a:t>
            </a:r>
          </a:p>
        </p:txBody>
      </p:sp>
      <p:pic>
        <p:nvPicPr>
          <p:cNvPr id="3" name="Picture 2"/>
          <p:cNvPicPr>
            <a:picLocks noChangeAspect="1"/>
          </p:cNvPicPr>
          <p:nvPr/>
        </p:nvPicPr>
        <p:blipFill>
          <a:blip r:embed="rId2"/>
          <a:stretch>
            <a:fillRect/>
          </a:stretch>
        </p:blipFill>
        <p:spPr>
          <a:xfrm>
            <a:off x="472965" y="1888507"/>
            <a:ext cx="8198069" cy="4434461"/>
          </a:xfrm>
          <a:prstGeom prst="rect">
            <a:avLst/>
          </a:prstGeom>
        </p:spPr>
      </p:pic>
    </p:spTree>
    <p:extLst>
      <p:ext uri="{BB962C8B-B14F-4D97-AF65-F5344CB8AC3E}">
        <p14:creationId xmlns:p14="http://schemas.microsoft.com/office/powerpoint/2010/main" val="1376345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29</a:t>
            </a:fld>
            <a:endParaRPr lang="en-US"/>
          </a:p>
        </p:txBody>
      </p:sp>
      <p:sp>
        <p:nvSpPr>
          <p:cNvPr id="5" name="TextBox 4"/>
          <p:cNvSpPr txBox="1"/>
          <p:nvPr/>
        </p:nvSpPr>
        <p:spPr>
          <a:xfrm>
            <a:off x="1268096" y="654796"/>
            <a:ext cx="6609823" cy="954107"/>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Career Development &amp; College Preparation</a:t>
            </a:r>
          </a:p>
          <a:p>
            <a:pPr algn="ctr"/>
            <a:r>
              <a:rPr lang="en-US" sz="2800" b="1" dirty="0" smtClean="0">
                <a:solidFill>
                  <a:schemeClr val="accent1"/>
                </a:solidFill>
                <a:effectLst>
                  <a:reflection blurRad="6350" stA="15000" endA="300" endPos="45500" dir="5400000" sy="-100000" algn="bl" rotWithShape="0"/>
                </a:effectLst>
              </a:rPr>
              <a:t>(CDCP) Rate</a:t>
            </a:r>
            <a:endParaRPr lang="en-US" sz="2800" b="1" dirty="0">
              <a:solidFill>
                <a:schemeClr val="accent1"/>
              </a:solidFill>
              <a:effectLst>
                <a:reflection blurRad="6350" stA="15000" endA="300" endPos="45500" dir="5400000" sy="-100000" algn="bl" rotWithShape="0"/>
              </a:effectLst>
            </a:endParaRPr>
          </a:p>
        </p:txBody>
      </p:sp>
      <p:pic>
        <p:nvPicPr>
          <p:cNvPr id="4" name="Picture 3"/>
          <p:cNvPicPr>
            <a:picLocks noChangeAspect="1"/>
          </p:cNvPicPr>
          <p:nvPr/>
        </p:nvPicPr>
        <p:blipFill>
          <a:blip r:embed="rId2"/>
          <a:stretch>
            <a:fillRect/>
          </a:stretch>
        </p:blipFill>
        <p:spPr>
          <a:xfrm>
            <a:off x="1536700" y="2241331"/>
            <a:ext cx="6070600" cy="3048000"/>
          </a:xfrm>
          <a:prstGeom prst="rect">
            <a:avLst/>
          </a:prstGeom>
        </p:spPr>
      </p:pic>
    </p:spTree>
    <p:extLst>
      <p:ext uri="{BB962C8B-B14F-4D97-AF65-F5344CB8AC3E}">
        <p14:creationId xmlns:p14="http://schemas.microsoft.com/office/powerpoint/2010/main" val="5570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953" y="654796"/>
            <a:ext cx="5236049"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Student Success Scorecard</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3</a:t>
            </a:fld>
            <a:endParaRPr lang="en-US" dirty="0"/>
          </a:p>
        </p:txBody>
      </p:sp>
      <p:sp>
        <p:nvSpPr>
          <p:cNvPr id="4" name="TextBox 3"/>
          <p:cNvSpPr txBox="1"/>
          <p:nvPr/>
        </p:nvSpPr>
        <p:spPr>
          <a:xfrm>
            <a:off x="942553" y="1825492"/>
            <a:ext cx="7272537" cy="3785652"/>
          </a:xfrm>
          <a:prstGeom prst="rect">
            <a:avLst/>
          </a:prstGeom>
          <a:noFill/>
        </p:spPr>
        <p:txBody>
          <a:bodyPr wrap="square" rtlCol="0">
            <a:spAutoFit/>
          </a:bodyPr>
          <a:lstStyle/>
          <a:p>
            <a:pPr marL="285750" indent="-285750">
              <a:spcAft>
                <a:spcPts val="2400"/>
              </a:spcAft>
              <a:buFont typeface="Arial"/>
              <a:buChar char="•"/>
            </a:pPr>
            <a:r>
              <a:rPr lang="en-US" sz="2000" dirty="0" smtClean="0"/>
              <a:t>In 2013, the Student Success Scorecard replaced ARCC (Accountability Reporting for the Community Colleges)</a:t>
            </a:r>
          </a:p>
          <a:p>
            <a:pPr marL="285750" indent="-285750">
              <a:spcAft>
                <a:spcPts val="2400"/>
              </a:spcAft>
              <a:buFont typeface="Arial"/>
              <a:buChar char="•"/>
            </a:pPr>
            <a:r>
              <a:rPr lang="en-US" sz="2000" dirty="0" smtClean="0"/>
              <a:t>The Scorecard was included in the Student Success Task Force recommendations as Recommendation 7.3</a:t>
            </a:r>
          </a:p>
          <a:p>
            <a:pPr marL="285750" indent="-285750">
              <a:spcAft>
                <a:spcPts val="2400"/>
              </a:spcAft>
              <a:buFont typeface="Arial"/>
              <a:buChar char="•"/>
            </a:pPr>
            <a:r>
              <a:rPr lang="en-US" sz="2000" dirty="0" smtClean="0"/>
              <a:t>Scorecard indicators are similar to the ARCC indicators but include more detail</a:t>
            </a:r>
          </a:p>
          <a:p>
            <a:pPr marL="742950" lvl="1" indent="-285750">
              <a:spcAft>
                <a:spcPts val="2400"/>
              </a:spcAft>
              <a:buFont typeface="Arial"/>
              <a:buChar char="•"/>
            </a:pPr>
            <a:r>
              <a:rPr lang="en-US" sz="2000" dirty="0" smtClean="0"/>
              <a:t>Outcomes by student preparedness</a:t>
            </a:r>
          </a:p>
          <a:p>
            <a:pPr marL="742950" lvl="1" indent="-285750">
              <a:spcAft>
                <a:spcPts val="2400"/>
              </a:spcAft>
              <a:buFont typeface="Arial"/>
              <a:buChar char="•"/>
            </a:pPr>
            <a:r>
              <a:rPr lang="en-US" sz="2000" dirty="0" smtClean="0"/>
              <a:t>Outcomes by gender, age, and ethnic group</a:t>
            </a:r>
            <a:endParaRPr lang="en-US" sz="2000" dirty="0"/>
          </a:p>
        </p:txBody>
      </p:sp>
    </p:spTree>
    <p:extLst>
      <p:ext uri="{BB962C8B-B14F-4D97-AF65-F5344CB8AC3E}">
        <p14:creationId xmlns:p14="http://schemas.microsoft.com/office/powerpoint/2010/main" val="212322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Most Scorecard indicators require six years of data</a:t>
            </a:r>
          </a:p>
          <a:p>
            <a:endParaRPr lang="en-US" dirty="0"/>
          </a:p>
          <a:p>
            <a:r>
              <a:rPr lang="en-US" dirty="0" smtClean="0"/>
              <a:t>Additional shorter-term measures:</a:t>
            </a:r>
          </a:p>
          <a:p>
            <a:pPr lvl="1"/>
            <a:r>
              <a:rPr lang="en-US" dirty="0" smtClean="0"/>
              <a:t>Transfer rates</a:t>
            </a:r>
          </a:p>
          <a:p>
            <a:pPr lvl="1"/>
            <a:r>
              <a:rPr lang="en-US" dirty="0" smtClean="0"/>
              <a:t>Basic skills improvement rates</a:t>
            </a:r>
          </a:p>
          <a:p>
            <a:pPr lvl="1"/>
            <a:r>
              <a:rPr lang="en-US" smtClean="0"/>
              <a:t>Fall-to-Spring persistence rates</a:t>
            </a:r>
            <a:endParaRPr lang="en-US" dirty="0"/>
          </a:p>
        </p:txBody>
      </p:sp>
      <p:sp>
        <p:nvSpPr>
          <p:cNvPr id="4" name="Slide Number Placeholder 3"/>
          <p:cNvSpPr>
            <a:spLocks noGrp="1"/>
          </p:cNvSpPr>
          <p:nvPr>
            <p:ph type="sldNum" sz="quarter" idx="12"/>
          </p:nvPr>
        </p:nvSpPr>
        <p:spPr/>
        <p:txBody>
          <a:bodyPr/>
          <a:lstStyle/>
          <a:p>
            <a:fld id="{B8449694-847F-E747-8EA9-27B102C4A498}" type="slidenum">
              <a:rPr lang="en-US" smtClean="0"/>
              <a:t>30</a:t>
            </a:fld>
            <a:endParaRPr lang="en-US"/>
          </a:p>
        </p:txBody>
      </p:sp>
      <p:sp>
        <p:nvSpPr>
          <p:cNvPr id="8" name="Title 7"/>
          <p:cNvSpPr txBox="1">
            <a:spLocks noGrp="1"/>
          </p:cNvSpPr>
          <p:nvPr>
            <p:ph type="title"/>
          </p:nvPr>
        </p:nvSpPr>
        <p:spPr>
          <a:xfrm>
            <a:off x="1473587" y="538361"/>
            <a:ext cx="6196825" cy="615553"/>
          </a:xfrm>
          <a:prstGeom prst="rect">
            <a:avLst/>
          </a:prstGeom>
          <a:noFill/>
        </p:spPr>
        <p:txBody>
          <a:bodyPr wrap="none" rtlCol="0">
            <a:spAutoFit/>
          </a:bodyPr>
          <a:lstStyle/>
          <a:p>
            <a:pPr algn="ctr"/>
            <a:r>
              <a:rPr lang="en-US" sz="3400" b="1" dirty="0" smtClean="0">
                <a:solidFill>
                  <a:schemeClr val="accent1"/>
                </a:solidFill>
                <a:effectLst>
                  <a:reflection blurRad="6350" stA="15000" endA="300" endPos="45500" dir="5400000" sy="-100000" algn="bl" rotWithShape="0"/>
                </a:effectLst>
              </a:rPr>
              <a:t>Shorter-Term Outcome Measures</a:t>
            </a:r>
            <a:endParaRPr lang="en-US" sz="3400" b="1" dirty="0">
              <a:solidFill>
                <a:schemeClr val="accent1"/>
              </a:solidFill>
              <a:effectLst>
                <a:reflection blurRad="6350" stA="15000" endA="300" endPos="45500" dir="5400000" sy="-100000" algn="bl" rotWithShape="0"/>
              </a:effectLst>
            </a:endParaRPr>
          </a:p>
        </p:txBody>
      </p:sp>
    </p:spTree>
    <p:extLst>
      <p:ext uri="{BB962C8B-B14F-4D97-AF65-F5344CB8AC3E}">
        <p14:creationId xmlns:p14="http://schemas.microsoft.com/office/powerpoint/2010/main" val="18280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31</a:t>
            </a:fld>
            <a:endParaRPr lang="en-US"/>
          </a:p>
        </p:txBody>
      </p:sp>
      <p:sp>
        <p:nvSpPr>
          <p:cNvPr id="5" name="TextBox 4"/>
          <p:cNvSpPr txBox="1"/>
          <p:nvPr/>
        </p:nvSpPr>
        <p:spPr>
          <a:xfrm>
            <a:off x="2402098" y="654796"/>
            <a:ext cx="4341830"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Shorter-Term Transfer Rates</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381000" y="1295400"/>
            <a:ext cx="8382000" cy="4267200"/>
          </a:xfrm>
          <a:prstGeom prst="rect">
            <a:avLst/>
          </a:prstGeom>
        </p:spPr>
      </p:pic>
      <p:sp>
        <p:nvSpPr>
          <p:cNvPr id="7" name="TextBox 6"/>
          <p:cNvSpPr txBox="1"/>
          <p:nvPr/>
        </p:nvSpPr>
        <p:spPr>
          <a:xfrm>
            <a:off x="381000" y="5833130"/>
            <a:ext cx="8382000" cy="523220"/>
          </a:xfrm>
          <a:prstGeom prst="rect">
            <a:avLst/>
          </a:prstGeom>
          <a:noFill/>
        </p:spPr>
        <p:txBody>
          <a:bodyPr wrap="square" rtlCol="0">
            <a:spAutoFit/>
          </a:bodyPr>
          <a:lstStyle/>
          <a:p>
            <a:r>
              <a:rPr lang="en-US" sz="1400" dirty="0" smtClean="0">
                <a:solidFill>
                  <a:schemeClr val="accent1"/>
                </a:solidFill>
              </a:rPr>
              <a:t>Note: These rates define student cohorts over shorter time periods than the six-year standard shown on the Chancellor’s Office data mart.</a:t>
            </a:r>
            <a:endParaRPr lang="en-US" sz="1400" dirty="0">
              <a:solidFill>
                <a:schemeClr val="accent1"/>
              </a:solidFill>
            </a:endParaRPr>
          </a:p>
        </p:txBody>
      </p:sp>
    </p:spTree>
    <p:extLst>
      <p:ext uri="{BB962C8B-B14F-4D97-AF65-F5344CB8AC3E}">
        <p14:creationId xmlns:p14="http://schemas.microsoft.com/office/powerpoint/2010/main" val="107568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32</a:t>
            </a:fld>
            <a:endParaRPr lang="en-US"/>
          </a:p>
        </p:txBody>
      </p:sp>
      <p:sp>
        <p:nvSpPr>
          <p:cNvPr id="5" name="TextBox 4"/>
          <p:cNvSpPr txBox="1"/>
          <p:nvPr/>
        </p:nvSpPr>
        <p:spPr>
          <a:xfrm>
            <a:off x="1152854" y="66215"/>
            <a:ext cx="6840334"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Shorter-Term Basic Skills Improvement Rates</a:t>
            </a:r>
            <a:endParaRPr lang="en-US" sz="2800" b="1" dirty="0">
              <a:solidFill>
                <a:schemeClr val="accent1"/>
              </a:solidFill>
              <a:effectLst>
                <a:reflection blurRad="6350" stA="15000" endA="300" endPos="45500" dir="5400000" sy="-100000" algn="bl" rotWithShape="0"/>
              </a:effectLst>
            </a:endParaRPr>
          </a:p>
        </p:txBody>
      </p:sp>
      <p:pic>
        <p:nvPicPr>
          <p:cNvPr id="4" name="Picture 3"/>
          <p:cNvPicPr>
            <a:picLocks noChangeAspect="1"/>
          </p:cNvPicPr>
          <p:nvPr/>
        </p:nvPicPr>
        <p:blipFill>
          <a:blip r:embed="rId2"/>
          <a:stretch>
            <a:fillRect/>
          </a:stretch>
        </p:blipFill>
        <p:spPr>
          <a:xfrm>
            <a:off x="1562100" y="589435"/>
            <a:ext cx="6057900" cy="1625600"/>
          </a:xfrm>
          <a:prstGeom prst="rect">
            <a:avLst/>
          </a:prstGeom>
        </p:spPr>
      </p:pic>
      <p:pic>
        <p:nvPicPr>
          <p:cNvPr id="9" name="Picture 8"/>
          <p:cNvPicPr>
            <a:picLocks noChangeAspect="1"/>
          </p:cNvPicPr>
          <p:nvPr/>
        </p:nvPicPr>
        <p:blipFill>
          <a:blip r:embed="rId3"/>
          <a:stretch>
            <a:fillRect/>
          </a:stretch>
        </p:blipFill>
        <p:spPr>
          <a:xfrm>
            <a:off x="1543050" y="4932558"/>
            <a:ext cx="6057900" cy="1625600"/>
          </a:xfrm>
          <a:prstGeom prst="rect">
            <a:avLst/>
          </a:prstGeom>
        </p:spPr>
      </p:pic>
      <p:pic>
        <p:nvPicPr>
          <p:cNvPr id="10" name="Picture 9"/>
          <p:cNvPicPr>
            <a:picLocks noChangeAspect="1"/>
          </p:cNvPicPr>
          <p:nvPr/>
        </p:nvPicPr>
        <p:blipFill>
          <a:blip r:embed="rId4"/>
          <a:stretch>
            <a:fillRect/>
          </a:stretch>
        </p:blipFill>
        <p:spPr>
          <a:xfrm>
            <a:off x="1543050" y="2616200"/>
            <a:ext cx="6057900" cy="1625600"/>
          </a:xfrm>
          <a:prstGeom prst="rect">
            <a:avLst/>
          </a:prstGeom>
        </p:spPr>
      </p:pic>
    </p:spTree>
    <p:extLst>
      <p:ext uri="{BB962C8B-B14F-4D97-AF65-F5344CB8AC3E}">
        <p14:creationId xmlns:p14="http://schemas.microsoft.com/office/powerpoint/2010/main" val="511473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33</a:t>
            </a:fld>
            <a:endParaRPr lang="en-US"/>
          </a:p>
        </p:txBody>
      </p:sp>
      <p:sp>
        <p:nvSpPr>
          <p:cNvPr id="5" name="TextBox 4"/>
          <p:cNvSpPr txBox="1"/>
          <p:nvPr/>
        </p:nvSpPr>
        <p:spPr>
          <a:xfrm>
            <a:off x="2152461" y="76725"/>
            <a:ext cx="4841133"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Fall-to-Spring Persistence Rates</a:t>
            </a:r>
            <a:endParaRPr lang="en-US" sz="2800" b="1" dirty="0">
              <a:solidFill>
                <a:schemeClr val="accent1"/>
              </a:solidFill>
              <a:effectLst>
                <a:reflection blurRad="6350" stA="15000" endA="300" endPos="45500" dir="5400000" sy="-100000" algn="bl" rotWithShape="0"/>
              </a:effectLst>
            </a:endParaRPr>
          </a:p>
        </p:txBody>
      </p:sp>
      <p:pic>
        <p:nvPicPr>
          <p:cNvPr id="8" name="Picture 7"/>
          <p:cNvPicPr>
            <a:picLocks noChangeAspect="1"/>
          </p:cNvPicPr>
          <p:nvPr/>
        </p:nvPicPr>
        <p:blipFill>
          <a:blip r:embed="rId2"/>
          <a:stretch>
            <a:fillRect/>
          </a:stretch>
        </p:blipFill>
        <p:spPr>
          <a:xfrm>
            <a:off x="1063625" y="704875"/>
            <a:ext cx="7016750" cy="2590800"/>
          </a:xfrm>
          <a:prstGeom prst="rect">
            <a:avLst/>
          </a:prstGeom>
        </p:spPr>
      </p:pic>
      <p:pic>
        <p:nvPicPr>
          <p:cNvPr id="11" name="Picture 10"/>
          <p:cNvPicPr>
            <a:picLocks noChangeAspect="1"/>
          </p:cNvPicPr>
          <p:nvPr/>
        </p:nvPicPr>
        <p:blipFill>
          <a:blip r:embed="rId3"/>
          <a:stretch>
            <a:fillRect/>
          </a:stretch>
        </p:blipFill>
        <p:spPr>
          <a:xfrm>
            <a:off x="1063625" y="3948112"/>
            <a:ext cx="7016750" cy="2590800"/>
          </a:xfrm>
          <a:prstGeom prst="rect">
            <a:avLst/>
          </a:prstGeom>
        </p:spPr>
      </p:pic>
    </p:spTree>
    <p:extLst>
      <p:ext uri="{BB962C8B-B14F-4D97-AF65-F5344CB8AC3E}">
        <p14:creationId xmlns:p14="http://schemas.microsoft.com/office/powerpoint/2010/main" val="7073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College Profile </a:t>
            </a:r>
            <a:r>
              <a:rPr lang="en-US" dirty="0" smtClean="0"/>
              <a:t>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449694-847F-E747-8EA9-27B102C4A498}" type="slidenum">
              <a:rPr lang="en-US" smtClean="0"/>
              <a:t>34</a:t>
            </a:fld>
            <a:endParaRPr lang="en-US"/>
          </a:p>
        </p:txBody>
      </p:sp>
    </p:spTree>
    <p:extLst>
      <p:ext uri="{BB962C8B-B14F-4D97-AF65-F5344CB8AC3E}">
        <p14:creationId xmlns:p14="http://schemas.microsoft.com/office/powerpoint/2010/main" val="213885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35</a:t>
            </a:fld>
            <a:endParaRPr lang="en-US"/>
          </a:p>
        </p:txBody>
      </p:sp>
      <p:sp>
        <p:nvSpPr>
          <p:cNvPr id="5" name="TextBox 4"/>
          <p:cNvSpPr txBox="1"/>
          <p:nvPr/>
        </p:nvSpPr>
        <p:spPr>
          <a:xfrm>
            <a:off x="1438168" y="76725"/>
            <a:ext cx="6269730"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Gender of Credit and Noncredit Students</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502920" y="1649347"/>
            <a:ext cx="8183880" cy="3657600"/>
          </a:xfrm>
          <a:prstGeom prst="rect">
            <a:avLst/>
          </a:prstGeom>
        </p:spPr>
      </p:pic>
    </p:spTree>
    <p:extLst>
      <p:ext uri="{BB962C8B-B14F-4D97-AF65-F5344CB8AC3E}">
        <p14:creationId xmlns:p14="http://schemas.microsoft.com/office/powerpoint/2010/main" val="163252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36</a:t>
            </a:fld>
            <a:endParaRPr lang="en-US"/>
          </a:p>
        </p:txBody>
      </p:sp>
      <p:sp>
        <p:nvSpPr>
          <p:cNvPr id="5" name="TextBox 4"/>
          <p:cNvSpPr txBox="1"/>
          <p:nvPr/>
        </p:nvSpPr>
        <p:spPr>
          <a:xfrm>
            <a:off x="1707666" y="76725"/>
            <a:ext cx="5730736"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Age of Credit and Noncredit Students</a:t>
            </a:r>
            <a:endParaRPr lang="en-US" sz="2800" b="1" dirty="0">
              <a:solidFill>
                <a:schemeClr val="accent1"/>
              </a:solidFill>
              <a:effectLst>
                <a:reflection blurRad="6350" stA="15000" endA="300" endPos="45500" dir="5400000" sy="-100000" algn="bl" rotWithShape="0"/>
              </a:effectLst>
            </a:endParaRPr>
          </a:p>
        </p:txBody>
      </p:sp>
      <p:pic>
        <p:nvPicPr>
          <p:cNvPr id="7" name="Picture 6"/>
          <p:cNvPicPr>
            <a:picLocks noChangeAspect="1"/>
          </p:cNvPicPr>
          <p:nvPr/>
        </p:nvPicPr>
        <p:blipFill>
          <a:blip r:embed="rId2"/>
          <a:stretch>
            <a:fillRect/>
          </a:stretch>
        </p:blipFill>
        <p:spPr>
          <a:xfrm>
            <a:off x="579120" y="1100707"/>
            <a:ext cx="8107680" cy="4754880"/>
          </a:xfrm>
          <a:prstGeom prst="rect">
            <a:avLst/>
          </a:prstGeom>
        </p:spPr>
      </p:pic>
    </p:spTree>
    <p:extLst>
      <p:ext uri="{BB962C8B-B14F-4D97-AF65-F5344CB8AC3E}">
        <p14:creationId xmlns:p14="http://schemas.microsoft.com/office/powerpoint/2010/main" val="162389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37</a:t>
            </a:fld>
            <a:endParaRPr lang="en-US"/>
          </a:p>
        </p:txBody>
      </p:sp>
      <p:sp>
        <p:nvSpPr>
          <p:cNvPr id="5" name="TextBox 4"/>
          <p:cNvSpPr txBox="1"/>
          <p:nvPr/>
        </p:nvSpPr>
        <p:spPr>
          <a:xfrm>
            <a:off x="1339683" y="76725"/>
            <a:ext cx="6466707"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Ethnicity of Credit and Noncredit Students</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772561" y="837817"/>
            <a:ext cx="7600950" cy="5280660"/>
          </a:xfrm>
          <a:prstGeom prst="rect">
            <a:avLst/>
          </a:prstGeom>
        </p:spPr>
      </p:pic>
    </p:spTree>
    <p:extLst>
      <p:ext uri="{BB962C8B-B14F-4D97-AF65-F5344CB8AC3E}">
        <p14:creationId xmlns:p14="http://schemas.microsoft.com/office/powerpoint/2010/main" val="1588775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38</a:t>
            </a:fld>
            <a:endParaRPr lang="en-US"/>
          </a:p>
        </p:txBody>
      </p:sp>
      <p:sp>
        <p:nvSpPr>
          <p:cNvPr id="5" name="TextBox 4"/>
          <p:cNvSpPr txBox="1"/>
          <p:nvPr/>
        </p:nvSpPr>
        <p:spPr>
          <a:xfrm>
            <a:off x="1877240" y="76725"/>
            <a:ext cx="5391605"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Employed Hours of Credit Students</a:t>
            </a:r>
            <a:endParaRPr lang="en-US" sz="2800" b="1" dirty="0">
              <a:solidFill>
                <a:schemeClr val="accent1"/>
              </a:solidFill>
              <a:effectLst>
                <a:reflection blurRad="6350" stA="15000" endA="300" endPos="45500" dir="5400000" sy="-100000" algn="bl" rotWithShape="0"/>
              </a:effectLst>
            </a:endParaRPr>
          </a:p>
        </p:txBody>
      </p:sp>
      <p:pic>
        <p:nvPicPr>
          <p:cNvPr id="7" name="Picture 6"/>
          <p:cNvPicPr>
            <a:picLocks noChangeAspect="1"/>
          </p:cNvPicPr>
          <p:nvPr/>
        </p:nvPicPr>
        <p:blipFill>
          <a:blip r:embed="rId2"/>
          <a:stretch>
            <a:fillRect/>
          </a:stretch>
        </p:blipFill>
        <p:spPr>
          <a:xfrm>
            <a:off x="12441" y="1001647"/>
            <a:ext cx="9258300" cy="4953000"/>
          </a:xfrm>
          <a:prstGeom prst="rect">
            <a:avLst/>
          </a:prstGeom>
        </p:spPr>
      </p:pic>
    </p:spTree>
    <p:extLst>
      <p:ext uri="{BB962C8B-B14F-4D97-AF65-F5344CB8AC3E}">
        <p14:creationId xmlns:p14="http://schemas.microsoft.com/office/powerpoint/2010/main" val="445793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39</a:t>
            </a:fld>
            <a:endParaRPr lang="en-US"/>
          </a:p>
        </p:txBody>
      </p:sp>
      <p:sp>
        <p:nvSpPr>
          <p:cNvPr id="5" name="TextBox 4"/>
          <p:cNvSpPr txBox="1"/>
          <p:nvPr/>
        </p:nvSpPr>
        <p:spPr>
          <a:xfrm>
            <a:off x="1837942" y="76725"/>
            <a:ext cx="5470216"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Credit Student Language and Origin</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354330" y="1249297"/>
            <a:ext cx="8332470" cy="4457700"/>
          </a:xfrm>
          <a:prstGeom prst="rect">
            <a:avLst/>
          </a:prstGeom>
        </p:spPr>
      </p:pic>
    </p:spTree>
    <p:extLst>
      <p:ext uri="{BB962C8B-B14F-4D97-AF65-F5344CB8AC3E}">
        <p14:creationId xmlns:p14="http://schemas.microsoft.com/office/powerpoint/2010/main" val="139098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535" y="654796"/>
            <a:ext cx="2080891"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Indicators</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4</a:t>
            </a:fld>
            <a:endParaRPr lang="en-US" dirty="0"/>
          </a:p>
        </p:txBody>
      </p:sp>
      <p:sp>
        <p:nvSpPr>
          <p:cNvPr id="4" name="TextBox 3"/>
          <p:cNvSpPr txBox="1"/>
          <p:nvPr/>
        </p:nvSpPr>
        <p:spPr>
          <a:xfrm>
            <a:off x="942553" y="2623740"/>
            <a:ext cx="7272537" cy="3477875"/>
          </a:xfrm>
          <a:prstGeom prst="rect">
            <a:avLst/>
          </a:prstGeom>
          <a:noFill/>
        </p:spPr>
        <p:txBody>
          <a:bodyPr wrap="square" rtlCol="0">
            <a:spAutoFit/>
          </a:bodyPr>
          <a:lstStyle/>
          <a:p>
            <a:pPr marL="285750" indent="-285750">
              <a:spcAft>
                <a:spcPts val="2400"/>
              </a:spcAft>
              <a:buFont typeface="Arial"/>
              <a:buChar char="•"/>
            </a:pPr>
            <a:r>
              <a:rPr lang="en-US" sz="2000" dirty="0" smtClean="0"/>
              <a:t>Persistence (Prepared and Unprepared Students)</a:t>
            </a:r>
          </a:p>
          <a:p>
            <a:pPr marL="285750" indent="-285750">
              <a:spcAft>
                <a:spcPts val="2400"/>
              </a:spcAft>
              <a:buFont typeface="Arial"/>
              <a:buChar char="•"/>
            </a:pPr>
            <a:r>
              <a:rPr lang="en-US" sz="2000" dirty="0" smtClean="0"/>
              <a:t>30 Units (Prepared and Unprepared Students)</a:t>
            </a:r>
          </a:p>
          <a:p>
            <a:pPr marL="285750" indent="-285750">
              <a:spcAft>
                <a:spcPts val="2400"/>
              </a:spcAft>
              <a:buFont typeface="Arial"/>
              <a:buChar char="•"/>
            </a:pPr>
            <a:r>
              <a:rPr lang="en-US" sz="2000" dirty="0" smtClean="0"/>
              <a:t>Completion (Prepared and Unprepared Students)</a:t>
            </a:r>
          </a:p>
          <a:p>
            <a:pPr marL="285750" indent="-285750">
              <a:spcAft>
                <a:spcPts val="2400"/>
              </a:spcAft>
              <a:buFont typeface="Arial"/>
              <a:buChar char="•"/>
            </a:pPr>
            <a:r>
              <a:rPr lang="en-US" sz="2000" dirty="0" smtClean="0"/>
              <a:t>Remedial Progress (Math, English, and ESL)</a:t>
            </a:r>
          </a:p>
          <a:p>
            <a:pPr marL="285750" indent="-285750">
              <a:spcAft>
                <a:spcPts val="2400"/>
              </a:spcAft>
              <a:buFont typeface="Arial"/>
              <a:buChar char="•"/>
            </a:pPr>
            <a:r>
              <a:rPr lang="en-US" sz="2000" dirty="0" smtClean="0"/>
              <a:t>Career Technical Education (CTE)</a:t>
            </a:r>
          </a:p>
          <a:p>
            <a:pPr marL="285750" indent="-285750">
              <a:spcAft>
                <a:spcPts val="2400"/>
              </a:spcAft>
              <a:buFont typeface="Arial"/>
              <a:buChar char="•"/>
            </a:pPr>
            <a:r>
              <a:rPr lang="en-US" sz="2000" dirty="0" smtClean="0"/>
              <a:t>Career Development &amp; College Preparation (CDCP)</a:t>
            </a:r>
            <a:endParaRPr lang="en-US" sz="2000" dirty="0"/>
          </a:p>
        </p:txBody>
      </p:sp>
      <p:graphicFrame>
        <p:nvGraphicFramePr>
          <p:cNvPr id="5" name="Diagram 4"/>
          <p:cNvGraphicFramePr/>
          <p:nvPr>
            <p:extLst>
              <p:ext uri="{D42A27DB-BD31-4B8C-83A1-F6EECF244321}">
                <p14:modId xmlns:p14="http://schemas.microsoft.com/office/powerpoint/2010/main" val="1011572161"/>
              </p:ext>
            </p:extLst>
          </p:nvPr>
        </p:nvGraphicFramePr>
        <p:xfrm>
          <a:off x="1949779" y="1552464"/>
          <a:ext cx="5302065" cy="716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895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40</a:t>
            </a:fld>
            <a:endParaRPr lang="en-US"/>
          </a:p>
        </p:txBody>
      </p:sp>
      <p:sp>
        <p:nvSpPr>
          <p:cNvPr id="5" name="TextBox 4"/>
          <p:cNvSpPr txBox="1"/>
          <p:nvPr/>
        </p:nvSpPr>
        <p:spPr>
          <a:xfrm>
            <a:off x="1546998" y="76725"/>
            <a:ext cx="6052106"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Noncredit Student Language and Origin</a:t>
            </a:r>
            <a:endParaRPr lang="en-US" sz="2800" b="1" dirty="0">
              <a:solidFill>
                <a:schemeClr val="accent1"/>
              </a:solidFill>
              <a:effectLst>
                <a:reflection blurRad="6350" stA="15000" endA="300" endPos="45500" dir="5400000" sy="-100000" algn="bl" rotWithShape="0"/>
              </a:effectLst>
            </a:endParaRPr>
          </a:p>
        </p:txBody>
      </p:sp>
      <p:pic>
        <p:nvPicPr>
          <p:cNvPr id="7" name="Picture 6"/>
          <p:cNvPicPr>
            <a:picLocks noChangeAspect="1"/>
          </p:cNvPicPr>
          <p:nvPr/>
        </p:nvPicPr>
        <p:blipFill>
          <a:blip r:embed="rId2"/>
          <a:stretch>
            <a:fillRect/>
          </a:stretch>
        </p:blipFill>
        <p:spPr>
          <a:xfrm>
            <a:off x="405765" y="1534994"/>
            <a:ext cx="8332470" cy="4457700"/>
          </a:xfrm>
          <a:prstGeom prst="rect">
            <a:avLst/>
          </a:prstGeom>
        </p:spPr>
      </p:pic>
    </p:spTree>
    <p:extLst>
      <p:ext uri="{BB962C8B-B14F-4D97-AF65-F5344CB8AC3E}">
        <p14:creationId xmlns:p14="http://schemas.microsoft.com/office/powerpoint/2010/main" val="199222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41</a:t>
            </a:fld>
            <a:endParaRPr lang="en-US"/>
          </a:p>
        </p:txBody>
      </p:sp>
      <p:sp>
        <p:nvSpPr>
          <p:cNvPr id="5" name="TextBox 4"/>
          <p:cNvSpPr txBox="1"/>
          <p:nvPr/>
        </p:nvSpPr>
        <p:spPr>
          <a:xfrm>
            <a:off x="2663752" y="76725"/>
            <a:ext cx="3818610"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Internet Access at Home</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354330" y="1200150"/>
            <a:ext cx="8332470" cy="4457700"/>
          </a:xfrm>
          <a:prstGeom prst="rect">
            <a:avLst/>
          </a:prstGeom>
        </p:spPr>
      </p:pic>
    </p:spTree>
    <p:extLst>
      <p:ext uri="{BB962C8B-B14F-4D97-AF65-F5344CB8AC3E}">
        <p14:creationId xmlns:p14="http://schemas.microsoft.com/office/powerpoint/2010/main" val="1102845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42</a:t>
            </a:fld>
            <a:endParaRPr lang="en-US"/>
          </a:p>
        </p:txBody>
      </p:sp>
      <p:sp>
        <p:nvSpPr>
          <p:cNvPr id="5" name="TextBox 4"/>
          <p:cNvSpPr txBox="1"/>
          <p:nvPr/>
        </p:nvSpPr>
        <p:spPr>
          <a:xfrm>
            <a:off x="2880032" y="76725"/>
            <a:ext cx="3386055"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Mobile Device Access</a:t>
            </a:r>
            <a:endParaRPr lang="en-US" sz="2800" b="1" dirty="0">
              <a:solidFill>
                <a:schemeClr val="accent1"/>
              </a:solidFill>
              <a:effectLst>
                <a:reflection blurRad="6350" stA="15000" endA="300" endPos="45500" dir="5400000" sy="-100000" algn="bl" rotWithShape="0"/>
              </a:effectLst>
            </a:endParaRPr>
          </a:p>
        </p:txBody>
      </p:sp>
      <p:pic>
        <p:nvPicPr>
          <p:cNvPr id="7" name="Picture 6"/>
          <p:cNvPicPr>
            <a:picLocks noChangeAspect="1"/>
          </p:cNvPicPr>
          <p:nvPr/>
        </p:nvPicPr>
        <p:blipFill>
          <a:blip r:embed="rId2"/>
          <a:stretch>
            <a:fillRect/>
          </a:stretch>
        </p:blipFill>
        <p:spPr>
          <a:xfrm>
            <a:off x="372534" y="1200150"/>
            <a:ext cx="8401050" cy="4457700"/>
          </a:xfrm>
          <a:prstGeom prst="rect">
            <a:avLst/>
          </a:prstGeom>
        </p:spPr>
      </p:pic>
    </p:spTree>
    <p:extLst>
      <p:ext uri="{BB962C8B-B14F-4D97-AF65-F5344CB8AC3E}">
        <p14:creationId xmlns:p14="http://schemas.microsoft.com/office/powerpoint/2010/main" val="110826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43</a:t>
            </a:fld>
            <a:endParaRPr lang="en-US"/>
          </a:p>
        </p:txBody>
      </p:sp>
      <p:sp>
        <p:nvSpPr>
          <p:cNvPr id="5" name="TextBox 4"/>
          <p:cNvSpPr txBox="1"/>
          <p:nvPr/>
        </p:nvSpPr>
        <p:spPr>
          <a:xfrm>
            <a:off x="2880032" y="76725"/>
            <a:ext cx="3386055"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Mobile Device Access</a:t>
            </a:r>
            <a:endParaRPr lang="en-US" sz="2800" b="1" dirty="0">
              <a:solidFill>
                <a:schemeClr val="accent1"/>
              </a:solidFill>
              <a:effectLst>
                <a:reflection blurRad="6350" stA="15000" endA="300" endPos="45500" dir="5400000" sy="-100000" algn="bl" rotWithShape="0"/>
              </a:effectLst>
            </a:endParaRPr>
          </a:p>
        </p:txBody>
      </p:sp>
      <p:pic>
        <p:nvPicPr>
          <p:cNvPr id="7" name="Picture 6"/>
          <p:cNvPicPr>
            <a:picLocks noChangeAspect="1"/>
          </p:cNvPicPr>
          <p:nvPr/>
        </p:nvPicPr>
        <p:blipFill>
          <a:blip r:embed="rId2"/>
          <a:stretch>
            <a:fillRect/>
          </a:stretch>
        </p:blipFill>
        <p:spPr>
          <a:xfrm>
            <a:off x="372534" y="1200150"/>
            <a:ext cx="8401050" cy="4457700"/>
          </a:xfrm>
          <a:prstGeom prst="rect">
            <a:avLst/>
          </a:prstGeom>
        </p:spPr>
      </p:pic>
    </p:spTree>
    <p:extLst>
      <p:ext uri="{BB962C8B-B14F-4D97-AF65-F5344CB8AC3E}">
        <p14:creationId xmlns:p14="http://schemas.microsoft.com/office/powerpoint/2010/main" val="219631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44</a:t>
            </a:fld>
            <a:endParaRPr lang="en-US"/>
          </a:p>
        </p:txBody>
      </p:sp>
      <p:sp>
        <p:nvSpPr>
          <p:cNvPr id="5" name="TextBox 4"/>
          <p:cNvSpPr txBox="1"/>
          <p:nvPr/>
        </p:nvSpPr>
        <p:spPr>
          <a:xfrm>
            <a:off x="904980" y="76725"/>
            <a:ext cx="7336175" cy="523220"/>
          </a:xfrm>
          <a:prstGeom prst="rect">
            <a:avLst/>
          </a:prstGeom>
          <a:noFill/>
        </p:spPr>
        <p:txBody>
          <a:bodyPr wrap="none" rtlCol="0">
            <a:spAutoFit/>
          </a:bodyPr>
          <a:lstStyle/>
          <a:p>
            <a:pPr algn="ctr"/>
            <a:r>
              <a:rPr lang="en-US" sz="2800" b="1" dirty="0" smtClean="0">
                <a:solidFill>
                  <a:schemeClr val="accent1"/>
                </a:solidFill>
                <a:effectLst>
                  <a:reflection blurRad="6350" stA="15000" endA="300" endPos="45500" dir="5400000" sy="-100000" algn="bl" rotWithShape="0"/>
                </a:effectLst>
              </a:rPr>
              <a:t>Transfer Rates: Community College in LA County</a:t>
            </a:r>
            <a:endParaRPr lang="en-US" sz="2800" b="1" dirty="0">
              <a:solidFill>
                <a:schemeClr val="accent1"/>
              </a:solidFill>
              <a:effectLst>
                <a:reflection blurRad="6350" stA="15000" endA="300" endPos="45500" dir="5400000" sy="-100000" algn="bl" rotWithShape="0"/>
              </a:effectLst>
            </a:endParaRPr>
          </a:p>
        </p:txBody>
      </p:sp>
      <p:pic>
        <p:nvPicPr>
          <p:cNvPr id="6" name="Picture 5"/>
          <p:cNvPicPr>
            <a:picLocks noChangeAspect="1"/>
          </p:cNvPicPr>
          <p:nvPr/>
        </p:nvPicPr>
        <p:blipFill>
          <a:blip r:embed="rId2"/>
          <a:stretch>
            <a:fillRect/>
          </a:stretch>
        </p:blipFill>
        <p:spPr>
          <a:xfrm>
            <a:off x="1824990" y="702310"/>
            <a:ext cx="5494020" cy="5654040"/>
          </a:xfrm>
          <a:prstGeom prst="rect">
            <a:avLst/>
          </a:prstGeom>
          <a:solidFill>
            <a:schemeClr val="bg1"/>
          </a:solidFill>
        </p:spPr>
      </p:pic>
    </p:spTree>
    <p:extLst>
      <p:ext uri="{BB962C8B-B14F-4D97-AF65-F5344CB8AC3E}">
        <p14:creationId xmlns:p14="http://schemas.microsoft.com/office/powerpoint/2010/main" val="172620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521" y="654796"/>
            <a:ext cx="2670924"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Comparisons</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5</a:t>
            </a:fld>
            <a:endParaRPr lang="en-US" dirty="0"/>
          </a:p>
        </p:txBody>
      </p:sp>
      <p:sp>
        <p:nvSpPr>
          <p:cNvPr id="4" name="TextBox 3"/>
          <p:cNvSpPr txBox="1"/>
          <p:nvPr/>
        </p:nvSpPr>
        <p:spPr>
          <a:xfrm>
            <a:off x="942553" y="1358936"/>
            <a:ext cx="7272537" cy="4924425"/>
          </a:xfrm>
          <a:prstGeom prst="rect">
            <a:avLst/>
          </a:prstGeom>
          <a:noFill/>
        </p:spPr>
        <p:txBody>
          <a:bodyPr wrap="square" rtlCol="0">
            <a:spAutoFit/>
          </a:bodyPr>
          <a:lstStyle/>
          <a:p>
            <a:pPr marL="285750" indent="-285750">
              <a:spcAft>
                <a:spcPts val="2400"/>
              </a:spcAft>
              <a:buFont typeface="Arial"/>
              <a:buChar char="•"/>
            </a:pPr>
            <a:r>
              <a:rPr lang="en-US" sz="2000" dirty="0" smtClean="0"/>
              <a:t>Statewide (112 colleges providing data)</a:t>
            </a:r>
          </a:p>
          <a:p>
            <a:pPr marL="285750" indent="-285750">
              <a:buFont typeface="Arial"/>
              <a:buChar char="•"/>
            </a:pPr>
            <a:r>
              <a:rPr lang="en-US" sz="2000" dirty="0" smtClean="0"/>
              <a:t>State-Defined Peer Group 3 (24 colleges) – new group in 2015</a:t>
            </a:r>
          </a:p>
          <a:p>
            <a:endParaRPr lang="en-US" sz="2000" dirty="0" smtClean="0"/>
          </a:p>
          <a:p>
            <a:pPr marL="742950" lvl="1" indent="-285750">
              <a:spcAft>
                <a:spcPts val="2400"/>
              </a:spcAft>
              <a:buFont typeface="Arial"/>
              <a:buChar char="•"/>
            </a:pPr>
            <a:r>
              <a:rPr lang="en-US" sz="1400" dirty="0" smtClean="0">
                <a:solidFill>
                  <a:schemeClr val="bg1">
                    <a:lumMod val="50000"/>
                  </a:schemeClr>
                </a:solidFill>
              </a:rPr>
              <a:t>Alameda, Cabrillo, Cuesta, De Anza, Diablo Valley, Folsom Lake, Fullerton, Glendale, Golden West, LA Pierce, Las </a:t>
            </a:r>
            <a:r>
              <a:rPr lang="en-US" sz="1400" dirty="0" err="1" smtClean="0">
                <a:solidFill>
                  <a:schemeClr val="bg1">
                    <a:lumMod val="50000"/>
                  </a:schemeClr>
                </a:solidFill>
              </a:rPr>
              <a:t>Positas</a:t>
            </a:r>
            <a:r>
              <a:rPr lang="en-US" sz="1400" dirty="0" smtClean="0">
                <a:solidFill>
                  <a:schemeClr val="bg1">
                    <a:lumMod val="50000"/>
                  </a:schemeClr>
                </a:solidFill>
              </a:rPr>
              <a:t>, Mira Costa, Moorpark, </a:t>
            </a:r>
            <a:r>
              <a:rPr lang="en-US" sz="1400" dirty="0" err="1" smtClean="0">
                <a:solidFill>
                  <a:schemeClr val="bg1">
                    <a:lumMod val="50000"/>
                  </a:schemeClr>
                </a:solidFill>
              </a:rPr>
              <a:t>Ohlone</a:t>
            </a:r>
            <a:r>
              <a:rPr lang="en-US" sz="1400" dirty="0" smtClean="0">
                <a:solidFill>
                  <a:schemeClr val="bg1">
                    <a:lumMod val="50000"/>
                  </a:schemeClr>
                </a:solidFill>
              </a:rPr>
              <a:t>, Orange Coast, Palomar, Pasadena, San Diego Mesa, San Jose City, Santa Barbara, Santa Monica, Santiago Canyon, Sierra, Skyline</a:t>
            </a:r>
          </a:p>
          <a:p>
            <a:pPr marL="742950" lvl="1" indent="-285750">
              <a:spcAft>
                <a:spcPts val="2400"/>
              </a:spcAft>
              <a:buFont typeface="Arial"/>
              <a:buChar char="•"/>
            </a:pPr>
            <a:r>
              <a:rPr lang="en-US" sz="1400" dirty="0" smtClean="0">
                <a:solidFill>
                  <a:schemeClr val="bg1">
                    <a:lumMod val="50000"/>
                  </a:schemeClr>
                </a:solidFill>
              </a:rPr>
              <a:t>GCC’s peer group has the highest averages for the indicators: For 10 of the 14 indicators, GCC’s peer group ranks either first or second among the seven peer groups</a:t>
            </a:r>
          </a:p>
          <a:p>
            <a:pPr marL="285750" indent="-285750">
              <a:spcAft>
                <a:spcPts val="2400"/>
              </a:spcAft>
              <a:buFont typeface="Arial"/>
              <a:buChar char="•"/>
            </a:pPr>
            <a:r>
              <a:rPr lang="en-US" sz="2000" dirty="0" smtClean="0"/>
              <a:t>Region 7 (14 colleges)</a:t>
            </a:r>
          </a:p>
          <a:p>
            <a:pPr marL="742950" lvl="1" indent="-285750">
              <a:buFont typeface="Arial"/>
              <a:buChar char="•"/>
            </a:pPr>
            <a:r>
              <a:rPr lang="en-US" sz="1400" dirty="0">
                <a:solidFill>
                  <a:srgbClr val="7F7F7F"/>
                </a:solidFill>
              </a:rPr>
              <a:t>Compton </a:t>
            </a:r>
            <a:r>
              <a:rPr lang="en-US" sz="1400" dirty="0" smtClean="0">
                <a:solidFill>
                  <a:srgbClr val="7F7F7F"/>
                </a:solidFill>
              </a:rPr>
              <a:t>College (</a:t>
            </a:r>
            <a:r>
              <a:rPr lang="en-US" sz="1400" dirty="0">
                <a:solidFill>
                  <a:srgbClr val="7F7F7F"/>
                </a:solidFill>
              </a:rPr>
              <a:t>El Camino College Compton Center), East Los Angeles College, El Camino College, Glendale Community College, Los Angeles City College, Los Angeles Harbor College, Los Angeles Mission College, Los Angeles Pierce College, Los Angeles Southwest College, Los Angeles Trade-Technical College, Los Angeles Valley College, Pasadena City College, Santa Monica College, and West Los Angeles </a:t>
            </a:r>
            <a:r>
              <a:rPr lang="en-US" sz="1400" dirty="0" smtClean="0">
                <a:solidFill>
                  <a:srgbClr val="7F7F7F"/>
                </a:solidFill>
              </a:rPr>
              <a:t>College</a:t>
            </a:r>
            <a:endParaRPr lang="en-US" sz="1400" dirty="0">
              <a:solidFill>
                <a:srgbClr val="7F7F7F"/>
              </a:solidFill>
            </a:endParaRPr>
          </a:p>
        </p:txBody>
      </p:sp>
    </p:spTree>
    <p:extLst>
      <p:ext uri="{BB962C8B-B14F-4D97-AF65-F5344CB8AC3E}">
        <p14:creationId xmlns:p14="http://schemas.microsoft.com/office/powerpoint/2010/main" val="3299026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734" y="654796"/>
            <a:ext cx="2352502"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Persistence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6</a:t>
            </a:fld>
            <a:endParaRPr lang="en-US" dirty="0"/>
          </a:p>
        </p:txBody>
      </p:sp>
      <p:sp>
        <p:nvSpPr>
          <p:cNvPr id="4" name="TextBox 3"/>
          <p:cNvSpPr txBox="1"/>
          <p:nvPr/>
        </p:nvSpPr>
        <p:spPr>
          <a:xfrm>
            <a:off x="942553" y="1825492"/>
            <a:ext cx="7272537" cy="4401205"/>
          </a:xfrm>
          <a:prstGeom prst="rect">
            <a:avLst/>
          </a:prstGeom>
          <a:noFill/>
        </p:spPr>
        <p:txBody>
          <a:bodyPr wrap="square" rtlCol="0">
            <a:spAutoFit/>
          </a:bodyPr>
          <a:lstStyle/>
          <a:p>
            <a:pPr marL="285750" indent="-285750">
              <a:spcAft>
                <a:spcPts val="2400"/>
              </a:spcAft>
              <a:buFont typeface="Arial"/>
              <a:buChar char="•"/>
            </a:pPr>
            <a:r>
              <a:rPr lang="en-US" sz="2000" b="1" dirty="0" smtClean="0">
                <a:solidFill>
                  <a:schemeClr val="bg1">
                    <a:lumMod val="50000"/>
                  </a:schemeClr>
                </a:solidFill>
              </a:rPr>
              <a:t>Cohort Tracked: </a:t>
            </a:r>
            <a:r>
              <a:rPr lang="en-US" sz="2000" dirty="0" smtClean="0"/>
              <a:t>Entering students who, within three years of entry, completed at least 6 units and attempted any Math or English course</a:t>
            </a:r>
          </a:p>
          <a:p>
            <a:pPr marL="285750" indent="-285750">
              <a:spcAft>
                <a:spcPts val="2400"/>
              </a:spcAft>
              <a:buFont typeface="Arial"/>
              <a:buChar char="•"/>
            </a:pPr>
            <a:r>
              <a:rPr lang="en-US" sz="2000" dirty="0" smtClean="0">
                <a:solidFill>
                  <a:schemeClr val="bg1">
                    <a:lumMod val="50000"/>
                  </a:schemeClr>
                </a:solidFill>
              </a:rPr>
              <a:t> </a:t>
            </a:r>
            <a:r>
              <a:rPr lang="en-US" sz="2000" b="1" dirty="0" smtClean="0">
                <a:solidFill>
                  <a:schemeClr val="bg1">
                    <a:lumMod val="50000"/>
                  </a:schemeClr>
                </a:solidFill>
              </a:rPr>
              <a:t>Outcome: </a:t>
            </a:r>
            <a:r>
              <a:rPr lang="en-US" sz="2000" dirty="0" smtClean="0"/>
              <a:t>Student enrolled in the first three consecutive primary semesters at any California community college</a:t>
            </a:r>
          </a:p>
          <a:p>
            <a:pPr marL="285750" indent="-285750">
              <a:spcAft>
                <a:spcPts val="2400"/>
              </a:spcAft>
              <a:buFont typeface="Arial"/>
              <a:buChar char="•"/>
            </a:pPr>
            <a:endParaRPr lang="en-US" sz="2000" dirty="0"/>
          </a:p>
          <a:p>
            <a:pPr marL="285750" indent="-285750">
              <a:spcAft>
                <a:spcPts val="2400"/>
              </a:spcAft>
              <a:buFont typeface="Arial"/>
              <a:buChar char="•"/>
            </a:pPr>
            <a:r>
              <a:rPr lang="en-US" sz="2000" b="1" dirty="0" smtClean="0">
                <a:solidFill>
                  <a:schemeClr val="bg1">
                    <a:lumMod val="50000"/>
                  </a:schemeClr>
                </a:solidFill>
              </a:rPr>
              <a:t>Prepared Students: </a:t>
            </a:r>
            <a:r>
              <a:rPr lang="en-US" sz="2000" dirty="0" smtClean="0"/>
              <a:t>First Math and English courses attempted were college-level courses</a:t>
            </a:r>
          </a:p>
          <a:p>
            <a:pPr marL="285750" indent="-285750">
              <a:spcAft>
                <a:spcPts val="2400"/>
              </a:spcAft>
              <a:buFont typeface="Arial"/>
              <a:buChar char="•"/>
            </a:pPr>
            <a:r>
              <a:rPr lang="en-US" sz="2000" b="1" dirty="0" smtClean="0">
                <a:solidFill>
                  <a:schemeClr val="bg1">
                    <a:lumMod val="50000"/>
                  </a:schemeClr>
                </a:solidFill>
              </a:rPr>
              <a:t>Unprepared Students: </a:t>
            </a:r>
            <a:r>
              <a:rPr lang="en-US" sz="2000" dirty="0" smtClean="0"/>
              <a:t>First Math or English course attempted was below college level</a:t>
            </a:r>
            <a:endParaRPr lang="en-US" sz="2000" dirty="0"/>
          </a:p>
        </p:txBody>
      </p:sp>
    </p:spTree>
    <p:extLst>
      <p:ext uri="{BB962C8B-B14F-4D97-AF65-F5344CB8AC3E}">
        <p14:creationId xmlns:p14="http://schemas.microsoft.com/office/powerpoint/2010/main" val="45344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3" y="654796"/>
            <a:ext cx="3327065"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Persistence Rate</a:t>
            </a:r>
            <a:endParaRPr lang="en-US" sz="3600" b="1" dirty="0">
              <a:solidFill>
                <a:schemeClr val="accent1"/>
              </a:solidFill>
              <a:effectLst>
                <a:reflection blurRad="6350" stA="15000" endA="300" endPos="45500" dir="5400000" sy="-100000" algn="bl" rotWithShape="0"/>
              </a:effectLst>
            </a:endParaRPr>
          </a:p>
        </p:txBody>
      </p:sp>
      <p:sp>
        <p:nvSpPr>
          <p:cNvPr id="3" name="Slide Number Placeholder 2"/>
          <p:cNvSpPr>
            <a:spLocks noGrp="1"/>
          </p:cNvSpPr>
          <p:nvPr>
            <p:ph type="sldNum" sz="quarter" idx="12"/>
          </p:nvPr>
        </p:nvSpPr>
        <p:spPr>
          <a:xfrm>
            <a:off x="3661176" y="6172200"/>
            <a:ext cx="1828800" cy="365125"/>
          </a:xfrm>
        </p:spPr>
        <p:txBody>
          <a:bodyPr/>
          <a:lstStyle/>
          <a:p>
            <a:pPr algn="ctr"/>
            <a:fld id="{B8449694-847F-E747-8EA9-27B102C4A498}" type="slidenum">
              <a:rPr lang="en-US" smtClean="0"/>
              <a:pPr algn="ctr"/>
              <a:t>7</a:t>
            </a:fld>
            <a:endParaRPr lang="en-US" dirty="0"/>
          </a:p>
        </p:txBody>
      </p:sp>
      <p:sp>
        <p:nvSpPr>
          <p:cNvPr id="5" name="TextBox 4"/>
          <p:cNvSpPr txBox="1"/>
          <p:nvPr/>
        </p:nvSpPr>
        <p:spPr>
          <a:xfrm>
            <a:off x="942553" y="1438566"/>
            <a:ext cx="7272537" cy="400110"/>
          </a:xfrm>
          <a:prstGeom prst="rect">
            <a:avLst/>
          </a:prstGeom>
          <a:noFill/>
        </p:spPr>
        <p:txBody>
          <a:bodyPr wrap="square" rtlCol="0">
            <a:spAutoFit/>
          </a:bodyPr>
          <a:lstStyle/>
          <a:p>
            <a:pPr algn="ctr">
              <a:spcAft>
                <a:spcPts val="2400"/>
              </a:spcAft>
            </a:pPr>
            <a:r>
              <a:rPr lang="en-US" sz="2000" dirty="0" smtClean="0"/>
              <a:t>Cohort tracked from 2008-2009 to 2013-2014</a:t>
            </a:r>
          </a:p>
        </p:txBody>
      </p:sp>
      <p:graphicFrame>
        <p:nvGraphicFramePr>
          <p:cNvPr id="7" name="Table 6"/>
          <p:cNvGraphicFramePr>
            <a:graphicFrameLocks noGrp="1"/>
          </p:cNvGraphicFramePr>
          <p:nvPr>
            <p:extLst>
              <p:ext uri="{D42A27DB-BD31-4B8C-83A1-F6EECF244321}">
                <p14:modId xmlns:p14="http://schemas.microsoft.com/office/powerpoint/2010/main" val="1575304082"/>
              </p:ext>
            </p:extLst>
          </p:nvPr>
        </p:nvGraphicFramePr>
        <p:xfrm>
          <a:off x="396866" y="2133050"/>
          <a:ext cx="8353990" cy="3859330"/>
        </p:xfrm>
        <a:graphic>
          <a:graphicData uri="http://schemas.openxmlformats.org/drawingml/2006/table">
            <a:tbl>
              <a:tblPr firstRow="1" bandRow="1">
                <a:tableStyleId>{5940675A-B579-460E-94D1-54222C63F5DA}</a:tableStyleId>
              </a:tblPr>
              <a:tblGrid>
                <a:gridCol w="1974398"/>
                <a:gridCol w="1706516"/>
                <a:gridCol w="1508084"/>
                <a:gridCol w="1607300"/>
                <a:gridCol w="1557692"/>
              </a:tblGrid>
              <a:tr h="578503">
                <a:tc>
                  <a:txBody>
                    <a:bodyPr/>
                    <a:lstStyle/>
                    <a:p>
                      <a:endParaRPr lang="en-US" dirty="0"/>
                    </a:p>
                  </a:txBody>
                  <a:tcPr>
                    <a:solidFill>
                      <a:schemeClr val="bg1">
                        <a:lumMod val="85000"/>
                      </a:schemeClr>
                    </a:solidFill>
                  </a:tcPr>
                </a:tc>
                <a:tc>
                  <a:txBody>
                    <a:bodyPr/>
                    <a:lstStyle/>
                    <a:p>
                      <a:pPr algn="ctr"/>
                      <a:r>
                        <a:rPr lang="en-US" dirty="0" smtClean="0"/>
                        <a:t>Glendale</a:t>
                      </a:r>
                      <a:endParaRPr lang="en-US" dirty="0"/>
                    </a:p>
                  </a:txBody>
                  <a:tcPr>
                    <a:solidFill>
                      <a:schemeClr val="bg1">
                        <a:lumMod val="85000"/>
                      </a:schemeClr>
                    </a:solidFill>
                  </a:tcPr>
                </a:tc>
                <a:tc>
                  <a:txBody>
                    <a:bodyPr/>
                    <a:lstStyle/>
                    <a:p>
                      <a:pPr algn="ctr"/>
                      <a:r>
                        <a:rPr lang="en-US" dirty="0" smtClean="0"/>
                        <a:t>Statewide</a:t>
                      </a:r>
                    </a:p>
                  </a:txBody>
                  <a:tcPr>
                    <a:solidFill>
                      <a:schemeClr val="bg1">
                        <a:lumMod val="85000"/>
                      </a:schemeClr>
                    </a:solidFill>
                  </a:tcPr>
                </a:tc>
                <a:tc>
                  <a:txBody>
                    <a:bodyPr/>
                    <a:lstStyle/>
                    <a:p>
                      <a:pPr algn="ctr"/>
                      <a:r>
                        <a:rPr lang="en-US" dirty="0" smtClean="0"/>
                        <a:t>Peer Group</a:t>
                      </a:r>
                    </a:p>
                  </a:txBody>
                  <a:tcPr>
                    <a:solidFill>
                      <a:schemeClr val="bg1">
                        <a:lumMod val="85000"/>
                      </a:schemeClr>
                    </a:solidFill>
                  </a:tcPr>
                </a:tc>
                <a:tc>
                  <a:txBody>
                    <a:bodyPr/>
                    <a:lstStyle/>
                    <a:p>
                      <a:pPr algn="ctr"/>
                      <a:r>
                        <a:rPr lang="en-US" dirty="0" smtClean="0"/>
                        <a:t>Region 7</a:t>
                      </a:r>
                    </a:p>
                  </a:txBody>
                  <a:tcPr>
                    <a:solidFill>
                      <a:schemeClr val="bg1">
                        <a:lumMod val="85000"/>
                      </a:schemeClr>
                    </a:solidFill>
                  </a:tcPr>
                </a:tc>
              </a:tr>
              <a:tr h="1093609">
                <a:tc>
                  <a:txBody>
                    <a:bodyPr/>
                    <a:lstStyle/>
                    <a:p>
                      <a:r>
                        <a:rPr lang="en-US" sz="2400" dirty="0" smtClean="0"/>
                        <a:t>Overall</a:t>
                      </a:r>
                      <a:endParaRPr lang="en-US" sz="2400" dirty="0">
                        <a:solidFill>
                          <a:schemeClr val="bg2">
                            <a:lumMod val="25000"/>
                          </a:schemeClr>
                        </a:solidFill>
                      </a:endParaRPr>
                    </a:p>
                  </a:txBody>
                  <a:tcPr anchor="ctr"/>
                </a:tc>
                <a:tc>
                  <a:txBody>
                    <a:bodyPr/>
                    <a:lstStyle/>
                    <a:p>
                      <a:pPr algn="ctr"/>
                      <a:r>
                        <a:rPr lang="en-US" sz="4000" dirty="0" smtClean="0"/>
                        <a:t>79%</a:t>
                      </a:r>
                      <a:endParaRPr lang="en-US" sz="4000" dirty="0">
                        <a:solidFill>
                          <a:schemeClr val="bg2">
                            <a:lumMod val="25000"/>
                          </a:schemeClr>
                        </a:solidFill>
                      </a:endParaRPr>
                    </a:p>
                  </a:txBody>
                  <a:tcPr anchor="ctr"/>
                </a:tc>
                <a:tc>
                  <a:txBody>
                    <a:bodyPr/>
                    <a:lstStyle/>
                    <a:p>
                      <a:pPr algn="ctr"/>
                      <a:r>
                        <a:rPr lang="en-US" sz="2400" dirty="0" smtClean="0"/>
                        <a:t>72%</a:t>
                      </a:r>
                    </a:p>
                    <a:p>
                      <a:pPr algn="ctr"/>
                      <a:r>
                        <a:rPr lang="en-US" sz="1400" baseline="0" dirty="0" smtClean="0"/>
                        <a:t>GCC 10</a:t>
                      </a:r>
                      <a:r>
                        <a:rPr lang="en-US" sz="1400" baseline="30000" dirty="0" smtClean="0"/>
                        <a:t>th</a:t>
                      </a:r>
                      <a:r>
                        <a:rPr lang="en-US" sz="1400" dirty="0" smtClean="0"/>
                        <a:t> of</a:t>
                      </a:r>
                      <a:r>
                        <a:rPr lang="en-US" sz="1400" baseline="0" dirty="0" smtClean="0"/>
                        <a:t> 112</a:t>
                      </a:r>
                      <a:endParaRPr lang="en-US" sz="1400" dirty="0">
                        <a:solidFill>
                          <a:schemeClr val="bg2">
                            <a:lumMod val="50000"/>
                          </a:schemeClr>
                        </a:solidFill>
                      </a:endParaRPr>
                    </a:p>
                  </a:txBody>
                  <a:tcPr anchor="ctr"/>
                </a:tc>
                <a:tc>
                  <a:txBody>
                    <a:bodyPr/>
                    <a:lstStyle/>
                    <a:p>
                      <a:pPr algn="ctr"/>
                      <a:r>
                        <a:rPr lang="en-US" sz="2400" dirty="0" smtClean="0"/>
                        <a:t>73%</a:t>
                      </a:r>
                    </a:p>
                    <a:p>
                      <a:pPr algn="ctr"/>
                      <a:r>
                        <a:rPr lang="en-US" sz="1400" dirty="0" smtClean="0"/>
                        <a:t>GCC 5</a:t>
                      </a:r>
                      <a:r>
                        <a:rPr lang="en-US" sz="1400" baseline="30000" dirty="0" smtClean="0"/>
                        <a:t>th</a:t>
                      </a:r>
                      <a:r>
                        <a:rPr lang="en-US" sz="1400" dirty="0" smtClean="0"/>
                        <a:t> of 24</a:t>
                      </a:r>
                      <a:endParaRPr lang="en-US" sz="1400" dirty="0">
                        <a:solidFill>
                          <a:srgbClr val="0D79CA"/>
                        </a:solidFill>
                      </a:endParaRPr>
                    </a:p>
                  </a:txBody>
                  <a:tcPr anchor="ctr"/>
                </a:tc>
                <a:tc>
                  <a:txBody>
                    <a:bodyPr/>
                    <a:lstStyle/>
                    <a:p>
                      <a:pPr algn="ctr"/>
                      <a:r>
                        <a:rPr lang="en-US" sz="2400" dirty="0" smtClean="0"/>
                        <a:t>66%</a:t>
                      </a:r>
                    </a:p>
                    <a:p>
                      <a:pPr algn="ctr"/>
                      <a:r>
                        <a:rPr lang="en-US" sz="1400" dirty="0" smtClean="0"/>
                        <a:t>GCC 2</a:t>
                      </a:r>
                      <a:r>
                        <a:rPr lang="en-US" sz="1400" baseline="30000" dirty="0" smtClean="0"/>
                        <a:t>nd</a:t>
                      </a:r>
                      <a:r>
                        <a:rPr lang="en-US" sz="1400" dirty="0" smtClean="0"/>
                        <a:t> of 14</a:t>
                      </a:r>
                    </a:p>
                    <a:p>
                      <a:pPr algn="ctr"/>
                      <a:r>
                        <a:rPr lang="en-US" sz="1200" dirty="0" smtClean="0">
                          <a:solidFill>
                            <a:srgbClr val="0D79CA"/>
                          </a:solidFill>
                        </a:rPr>
                        <a:t>(after Pasadena)</a:t>
                      </a:r>
                      <a:endParaRPr lang="en-US" sz="1200" dirty="0">
                        <a:solidFill>
                          <a:srgbClr val="0D79CA"/>
                        </a:solidFill>
                      </a:endParaRPr>
                    </a:p>
                  </a:txBody>
                  <a:tcPr anchor="ctr"/>
                </a:tc>
              </a:tr>
              <a:tr h="1093609">
                <a:tc>
                  <a:txBody>
                    <a:bodyPr/>
                    <a:lstStyle/>
                    <a:p>
                      <a:r>
                        <a:rPr lang="en-US" sz="2400" dirty="0" smtClean="0"/>
                        <a:t>Prepared</a:t>
                      </a:r>
                    </a:p>
                    <a:p>
                      <a:r>
                        <a:rPr lang="en-US" sz="2400" dirty="0" smtClean="0"/>
                        <a:t>Students</a:t>
                      </a:r>
                      <a:endParaRPr lang="en-US" sz="2400" dirty="0">
                        <a:solidFill>
                          <a:schemeClr val="bg2">
                            <a:lumMod val="25000"/>
                          </a:schemeClr>
                        </a:solidFill>
                      </a:endParaRPr>
                    </a:p>
                  </a:txBody>
                  <a:tcPr anchor="ctr"/>
                </a:tc>
                <a:tc>
                  <a:txBody>
                    <a:bodyPr/>
                    <a:lstStyle/>
                    <a:p>
                      <a:pPr algn="ctr"/>
                      <a:r>
                        <a:rPr lang="en-US" sz="4000" dirty="0" smtClean="0"/>
                        <a:t>83%</a:t>
                      </a:r>
                      <a:endParaRPr lang="en-US" sz="4000" dirty="0">
                        <a:solidFill>
                          <a:schemeClr val="bg2">
                            <a:lumMod val="25000"/>
                          </a:schemeClr>
                        </a:solidFill>
                      </a:endParaRPr>
                    </a:p>
                  </a:txBody>
                  <a:tcPr anchor="ctr"/>
                </a:tc>
                <a:tc>
                  <a:txBody>
                    <a:bodyPr/>
                    <a:lstStyle/>
                    <a:p>
                      <a:pPr algn="ctr"/>
                      <a:r>
                        <a:rPr lang="en-US" sz="2400" dirty="0" smtClean="0"/>
                        <a:t>73%</a:t>
                      </a:r>
                    </a:p>
                    <a:p>
                      <a:pPr algn="ctr"/>
                      <a:r>
                        <a:rPr lang="en-US" sz="1400" dirty="0" smtClean="0"/>
                        <a:t>GCC 5</a:t>
                      </a:r>
                      <a:r>
                        <a:rPr lang="en-US" sz="1400" baseline="30000" dirty="0" smtClean="0"/>
                        <a:t>th</a:t>
                      </a:r>
                      <a:r>
                        <a:rPr lang="en-US" sz="1400" dirty="0" smtClean="0"/>
                        <a:t> of 112</a:t>
                      </a:r>
                      <a:endParaRPr lang="en-US" sz="1400" dirty="0">
                        <a:solidFill>
                          <a:srgbClr val="0D79CA"/>
                        </a:solidFill>
                      </a:endParaRPr>
                    </a:p>
                  </a:txBody>
                  <a:tcPr anchor="ctr"/>
                </a:tc>
                <a:tc>
                  <a:txBody>
                    <a:bodyPr/>
                    <a:lstStyle/>
                    <a:p>
                      <a:pPr algn="ctr"/>
                      <a:r>
                        <a:rPr lang="en-US" sz="2400" dirty="0" smtClean="0"/>
                        <a:t>74%</a:t>
                      </a:r>
                    </a:p>
                    <a:p>
                      <a:pPr algn="ctr"/>
                      <a:r>
                        <a:rPr lang="en-US" sz="1400" dirty="0" smtClean="0"/>
                        <a:t>GCC 3</a:t>
                      </a:r>
                      <a:r>
                        <a:rPr lang="en-US" sz="1400" baseline="30000" dirty="0" smtClean="0"/>
                        <a:t>rd</a:t>
                      </a:r>
                      <a:r>
                        <a:rPr lang="en-US" sz="1400" dirty="0" smtClean="0"/>
                        <a:t> of 24</a:t>
                      </a:r>
                      <a:endParaRPr lang="en-US" sz="1400" dirty="0">
                        <a:solidFill>
                          <a:srgbClr val="0D79CA"/>
                        </a:solidFill>
                      </a:endParaRPr>
                    </a:p>
                  </a:txBody>
                  <a:tcPr anchor="ctr"/>
                </a:tc>
                <a:tc>
                  <a:txBody>
                    <a:bodyPr/>
                    <a:lstStyle/>
                    <a:p>
                      <a:pPr algn="ctr"/>
                      <a:r>
                        <a:rPr lang="en-US" sz="2400" dirty="0" smtClean="0"/>
                        <a:t>65%</a:t>
                      </a:r>
                    </a:p>
                    <a:p>
                      <a:pPr algn="ctr"/>
                      <a:r>
                        <a:rPr lang="en-US" sz="1400" dirty="0" smtClean="0"/>
                        <a:t>GCC 1</a:t>
                      </a:r>
                      <a:r>
                        <a:rPr lang="en-US" sz="1400" baseline="30000" dirty="0" smtClean="0"/>
                        <a:t>st</a:t>
                      </a:r>
                      <a:r>
                        <a:rPr lang="en-US" sz="1400" dirty="0" smtClean="0"/>
                        <a:t> of 14</a:t>
                      </a:r>
                      <a:endParaRPr lang="en-US" sz="1400" dirty="0">
                        <a:solidFill>
                          <a:srgbClr val="0D79CA"/>
                        </a:solidFill>
                      </a:endParaRPr>
                    </a:p>
                  </a:txBody>
                  <a:tcPr anchor="ctr"/>
                </a:tc>
              </a:tr>
              <a:tr h="1093609">
                <a:tc>
                  <a:txBody>
                    <a:bodyPr/>
                    <a:lstStyle/>
                    <a:p>
                      <a:r>
                        <a:rPr lang="en-US" sz="2400" dirty="0" smtClean="0"/>
                        <a:t>Unprepared</a:t>
                      </a:r>
                    </a:p>
                    <a:p>
                      <a:r>
                        <a:rPr lang="en-US" sz="2400" dirty="0" smtClean="0"/>
                        <a:t>Students</a:t>
                      </a:r>
                      <a:endParaRPr lang="en-US" sz="2400" dirty="0">
                        <a:solidFill>
                          <a:schemeClr val="bg2">
                            <a:lumMod val="25000"/>
                          </a:schemeClr>
                        </a:solidFill>
                      </a:endParaRPr>
                    </a:p>
                  </a:txBody>
                  <a:tcPr anchor="ctr"/>
                </a:tc>
                <a:tc>
                  <a:txBody>
                    <a:bodyPr/>
                    <a:lstStyle/>
                    <a:p>
                      <a:pPr algn="ctr"/>
                      <a:r>
                        <a:rPr lang="en-US" sz="4000" dirty="0" smtClean="0"/>
                        <a:t>76%</a:t>
                      </a:r>
                      <a:endParaRPr lang="en-US" sz="4000" dirty="0">
                        <a:solidFill>
                          <a:schemeClr val="bg2">
                            <a:lumMod val="25000"/>
                          </a:schemeClr>
                        </a:solidFill>
                      </a:endParaRPr>
                    </a:p>
                  </a:txBody>
                  <a:tcPr anchor="ctr"/>
                </a:tc>
                <a:tc>
                  <a:txBody>
                    <a:bodyPr/>
                    <a:lstStyle/>
                    <a:p>
                      <a:pPr algn="ctr"/>
                      <a:r>
                        <a:rPr lang="en-US" sz="2400" dirty="0" smtClean="0"/>
                        <a:t>71%</a:t>
                      </a:r>
                    </a:p>
                    <a:p>
                      <a:pPr algn="ctr"/>
                      <a:r>
                        <a:rPr lang="en-US" sz="1400" dirty="0" smtClean="0"/>
                        <a:t>GCC 17</a:t>
                      </a:r>
                      <a:r>
                        <a:rPr lang="en-US" sz="1400" baseline="30000" dirty="0" smtClean="0"/>
                        <a:t>th</a:t>
                      </a:r>
                      <a:r>
                        <a:rPr lang="en-US" sz="1400" dirty="0" smtClean="0"/>
                        <a:t> of 112</a:t>
                      </a:r>
                      <a:endParaRPr lang="en-US" sz="1400" dirty="0">
                        <a:solidFill>
                          <a:srgbClr val="0D79CA"/>
                        </a:solidFill>
                      </a:endParaRPr>
                    </a:p>
                  </a:txBody>
                  <a:tcPr anchor="ctr"/>
                </a:tc>
                <a:tc>
                  <a:txBody>
                    <a:bodyPr/>
                    <a:lstStyle/>
                    <a:p>
                      <a:pPr algn="ctr"/>
                      <a:r>
                        <a:rPr lang="en-US" sz="2400" dirty="0" smtClean="0"/>
                        <a:t>73%</a:t>
                      </a:r>
                    </a:p>
                    <a:p>
                      <a:pPr algn="ctr"/>
                      <a:r>
                        <a:rPr lang="en-US" sz="1400" dirty="0" smtClean="0"/>
                        <a:t>GCC 7</a:t>
                      </a:r>
                      <a:r>
                        <a:rPr lang="en-US" sz="1400" baseline="30000" dirty="0" smtClean="0"/>
                        <a:t>th</a:t>
                      </a:r>
                      <a:r>
                        <a:rPr lang="en-US" sz="1400" dirty="0" smtClean="0"/>
                        <a:t> of 24</a:t>
                      </a:r>
                      <a:endParaRPr lang="en-US" sz="1400" dirty="0">
                        <a:solidFill>
                          <a:srgbClr val="0D79CA"/>
                        </a:solidFill>
                      </a:endParaRPr>
                    </a:p>
                  </a:txBody>
                  <a:tcPr anchor="ctr"/>
                </a:tc>
                <a:tc>
                  <a:txBody>
                    <a:bodyPr/>
                    <a:lstStyle/>
                    <a:p>
                      <a:pPr algn="ctr"/>
                      <a:r>
                        <a:rPr lang="en-US" sz="2400" dirty="0" smtClean="0"/>
                        <a:t>66%</a:t>
                      </a:r>
                    </a:p>
                    <a:p>
                      <a:pPr algn="ctr"/>
                      <a:r>
                        <a:rPr lang="en-US" sz="1400" dirty="0" smtClean="0"/>
                        <a:t>GCC 2</a:t>
                      </a:r>
                      <a:r>
                        <a:rPr lang="en-US" sz="1400" baseline="30000" dirty="0" smtClean="0"/>
                        <a:t>nd</a:t>
                      </a:r>
                      <a:r>
                        <a:rPr lang="en-US" sz="1400" dirty="0" smtClean="0"/>
                        <a:t> of 14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D79CA"/>
                          </a:solidFill>
                        </a:rPr>
                        <a:t>(after Pasadena)</a:t>
                      </a:r>
                    </a:p>
                    <a:p>
                      <a:pPr algn="ctr"/>
                      <a:endParaRPr lang="en-US" sz="1400" dirty="0">
                        <a:solidFill>
                          <a:srgbClr val="0D79CA"/>
                        </a:solidFill>
                      </a:endParaRPr>
                    </a:p>
                  </a:txBody>
                  <a:tcPr anchor="ctr"/>
                </a:tc>
              </a:tr>
            </a:tbl>
          </a:graphicData>
        </a:graphic>
      </p:graphicFrame>
    </p:spTree>
    <p:extLst>
      <p:ext uri="{BB962C8B-B14F-4D97-AF65-F5344CB8AC3E}">
        <p14:creationId xmlns:p14="http://schemas.microsoft.com/office/powerpoint/2010/main" val="306859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8</a:t>
            </a:fld>
            <a:endParaRPr lang="en-US"/>
          </a:p>
        </p:txBody>
      </p:sp>
      <p:sp>
        <p:nvSpPr>
          <p:cNvPr id="4" name="TextBox 3"/>
          <p:cNvSpPr txBox="1"/>
          <p:nvPr/>
        </p:nvSpPr>
        <p:spPr>
          <a:xfrm>
            <a:off x="2909453" y="654796"/>
            <a:ext cx="3327065" cy="646331"/>
          </a:xfrm>
          <a:prstGeom prst="rect">
            <a:avLst/>
          </a:prstGeom>
          <a:noFill/>
        </p:spPr>
        <p:txBody>
          <a:bodyPr wrap="none" rtlCol="0">
            <a:spAutoFit/>
          </a:bodyPr>
          <a:lstStyle/>
          <a:p>
            <a:pPr algn="ctr"/>
            <a:r>
              <a:rPr lang="en-US" sz="3600" b="1" dirty="0" smtClean="0">
                <a:solidFill>
                  <a:schemeClr val="accent1"/>
                </a:solidFill>
                <a:effectLst>
                  <a:reflection blurRad="6350" stA="15000" endA="300" endPos="45500" dir="5400000" sy="-100000" algn="bl" rotWithShape="0"/>
                </a:effectLst>
              </a:rPr>
              <a:t>Persistence Rate</a:t>
            </a:r>
            <a:endParaRPr lang="en-US" sz="3600" b="1" dirty="0">
              <a:solidFill>
                <a:schemeClr val="accent1"/>
              </a:solidFill>
              <a:effectLst>
                <a:reflection blurRad="6350" stA="15000" endA="300" endPos="45500" dir="5400000" sy="-100000" algn="bl" rotWithShape="0"/>
              </a:effectLst>
            </a:endParaRPr>
          </a:p>
        </p:txBody>
      </p:sp>
      <p:pic>
        <p:nvPicPr>
          <p:cNvPr id="3" name="Picture 2"/>
          <p:cNvPicPr>
            <a:picLocks noChangeAspect="1"/>
          </p:cNvPicPr>
          <p:nvPr/>
        </p:nvPicPr>
        <p:blipFill>
          <a:blip r:embed="rId2"/>
          <a:stretch>
            <a:fillRect/>
          </a:stretch>
        </p:blipFill>
        <p:spPr>
          <a:xfrm>
            <a:off x="171106" y="1283817"/>
            <a:ext cx="8803758" cy="4762088"/>
          </a:xfrm>
          <a:prstGeom prst="rect">
            <a:avLst/>
          </a:prstGeom>
        </p:spPr>
      </p:pic>
    </p:spTree>
    <p:extLst>
      <p:ext uri="{BB962C8B-B14F-4D97-AF65-F5344CB8AC3E}">
        <p14:creationId xmlns:p14="http://schemas.microsoft.com/office/powerpoint/2010/main" val="198183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449694-847F-E747-8EA9-27B102C4A498}" type="slidenum">
              <a:rPr lang="en-US" smtClean="0"/>
              <a:t>9</a:t>
            </a:fld>
            <a:endParaRPr lang="en-US"/>
          </a:p>
        </p:txBody>
      </p:sp>
      <p:pic>
        <p:nvPicPr>
          <p:cNvPr id="5" name="Picture 4"/>
          <p:cNvPicPr>
            <a:picLocks noChangeAspect="1"/>
          </p:cNvPicPr>
          <p:nvPr/>
        </p:nvPicPr>
        <p:blipFill>
          <a:blip r:embed="rId2"/>
          <a:stretch>
            <a:fillRect/>
          </a:stretch>
        </p:blipFill>
        <p:spPr>
          <a:xfrm>
            <a:off x="914400" y="107950"/>
            <a:ext cx="7315200" cy="2133600"/>
          </a:xfrm>
          <a:prstGeom prst="rect">
            <a:avLst/>
          </a:prstGeom>
        </p:spPr>
      </p:pic>
      <p:pic>
        <p:nvPicPr>
          <p:cNvPr id="6" name="Picture 5"/>
          <p:cNvPicPr>
            <a:picLocks noChangeAspect="1"/>
          </p:cNvPicPr>
          <p:nvPr/>
        </p:nvPicPr>
        <p:blipFill>
          <a:blip r:embed="rId3"/>
          <a:stretch>
            <a:fillRect/>
          </a:stretch>
        </p:blipFill>
        <p:spPr>
          <a:xfrm>
            <a:off x="914400" y="2362200"/>
            <a:ext cx="7315200" cy="2133600"/>
          </a:xfrm>
          <a:prstGeom prst="rect">
            <a:avLst/>
          </a:prstGeom>
        </p:spPr>
      </p:pic>
      <p:pic>
        <p:nvPicPr>
          <p:cNvPr id="7" name="Picture 6"/>
          <p:cNvPicPr>
            <a:picLocks noChangeAspect="1"/>
          </p:cNvPicPr>
          <p:nvPr/>
        </p:nvPicPr>
        <p:blipFill>
          <a:blip r:embed="rId4"/>
          <a:stretch>
            <a:fillRect/>
          </a:stretch>
        </p:blipFill>
        <p:spPr>
          <a:xfrm>
            <a:off x="1066800" y="4616450"/>
            <a:ext cx="7315200" cy="2133600"/>
          </a:xfrm>
          <a:prstGeom prst="rect">
            <a:avLst/>
          </a:prstGeom>
        </p:spPr>
      </p:pic>
    </p:spTree>
    <p:extLst>
      <p:ext uri="{BB962C8B-B14F-4D97-AF65-F5344CB8AC3E}">
        <p14:creationId xmlns:p14="http://schemas.microsoft.com/office/powerpoint/2010/main" val="302860540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1962</TotalTime>
  <Words>1356</Words>
  <Application>Microsoft Macintosh PowerPoint</Application>
  <PresentationFormat>On-screen Show (4:3)</PresentationFormat>
  <Paragraphs>296</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Avenir Black</vt:lpstr>
      <vt:lpstr>Calibri</vt:lpstr>
      <vt:lpstr>Georgia</vt:lpstr>
      <vt:lpstr>Arial</vt:lpstr>
      <vt:lpstr>Office Theme</vt:lpstr>
      <vt:lpstr>Success Indicators and Key College Profile Data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Shorter-Term Outcome Measures</vt:lpstr>
      <vt:lpstr>PowerPoint Presentation</vt:lpstr>
      <vt:lpstr>PowerPoint Presentation</vt:lpstr>
      <vt:lpstr>PowerPoint Presentation</vt:lpstr>
      <vt:lpstr>Key College Profile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Success Scorecard 2013</dc:title>
  <dc:creator>Edward Karpp</dc:creator>
  <cp:lastModifiedBy>Edward Karpp</cp:lastModifiedBy>
  <cp:revision>360</cp:revision>
  <cp:lastPrinted>2015-12-08T00:35:07Z</cp:lastPrinted>
  <dcterms:created xsi:type="dcterms:W3CDTF">2013-04-18T23:24:03Z</dcterms:created>
  <dcterms:modified xsi:type="dcterms:W3CDTF">2015-12-08T00:37:21Z</dcterms:modified>
</cp:coreProperties>
</file>