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6" r:id="rId3"/>
    <p:sldId id="258" r:id="rId4"/>
    <p:sldId id="259" r:id="rId5"/>
    <p:sldId id="260" r:id="rId6"/>
    <p:sldId id="261" r:id="rId7"/>
    <p:sldId id="269" r:id="rId8"/>
    <p:sldId id="270" r:id="rId9"/>
    <p:sldId id="263" r:id="rId10"/>
    <p:sldId id="268" r:id="rId11"/>
    <p:sldId id="264" r:id="rId12"/>
    <p:sldId id="265" r:id="rId13"/>
    <p:sldId id="266" r:id="rId14"/>
    <p:sldId id="267" r:id="rId15"/>
    <p:sldId id="280" r:id="rId16"/>
    <p:sldId id="284" r:id="rId17"/>
    <p:sldId id="282" r:id="rId18"/>
    <p:sldId id="283" r:id="rId19"/>
    <p:sldId id="271" r:id="rId20"/>
    <p:sldId id="272" r:id="rId21"/>
    <p:sldId id="273" r:id="rId22"/>
    <p:sldId id="274" r:id="rId23"/>
    <p:sldId id="276" r:id="rId24"/>
    <p:sldId id="257" r:id="rId25"/>
    <p:sldId id="285" r:id="rId26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9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1A41B9-6308-41F9-8866-A6AAC0C9C7E5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3C35A1-1474-4F92-8E6E-20F12F325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9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372205-F127-4F34-872C-8AA88D2484BC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8C084B-75C6-42CD-9889-31CD0F057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00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32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834"/>
              </a:spcBef>
              <a:buSzPct val="85000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8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>
              <a:spcBef>
                <a:spcPts val="1834"/>
              </a:spcBef>
              <a:buSzPct val="85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768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>
              <a:spcBef>
                <a:spcPts val="1834"/>
              </a:spcBef>
              <a:buSzPct val="85000"/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75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8CC10-8BDD-45CC-B22A-58B67AAE9F3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685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2"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8CC10-8BDD-45CC-B22A-58B67AAE9F3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007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98CC10-8BDD-45CC-B22A-58B67AAE9F3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09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08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BF69-0C71-4B88-AA8F-AF8EE4A4BD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95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1813" y="876300"/>
            <a:ext cx="3152775" cy="2365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C1BF69-0C71-4B88-AA8F-AF8EE4A4BDA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70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60688" y="538163"/>
            <a:ext cx="3589337" cy="2693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8669">
              <a:defRPr/>
            </a:pPr>
            <a:fld id="{BF34750A-0A13-1C45-8D38-1E752286CA6A}" type="slidenum">
              <a:rPr lang="en-US" sz="1800" kern="0">
                <a:solidFill>
                  <a:prstClr val="black"/>
                </a:solidFill>
              </a:rPr>
              <a:pPr defTabSz="938669">
                <a:defRPr/>
              </a:pPr>
              <a:t>3</a:t>
            </a:fld>
            <a:endParaRPr lang="en-US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60688" y="538163"/>
            <a:ext cx="3589337" cy="2693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8669">
              <a:defRPr/>
            </a:pPr>
            <a:fld id="{506E3BAA-68C0-4015-833A-6859E6A647EB}" type="slidenum">
              <a:rPr lang="en-US" sz="1800" kern="0">
                <a:solidFill>
                  <a:prstClr val="black"/>
                </a:solidFill>
              </a:rPr>
              <a:pPr defTabSz="938669">
                <a:defRPr/>
              </a:pPr>
              <a:t>4</a:t>
            </a:fld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38669"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8669"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1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60688" y="538163"/>
            <a:ext cx="3589337" cy="2693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8669">
              <a:defRPr/>
            </a:pPr>
            <a:fld id="{506E3BAA-68C0-4015-833A-6859E6A647EB}" type="slidenum">
              <a:rPr lang="en-US" sz="1800" kern="0">
                <a:solidFill>
                  <a:prstClr val="black"/>
                </a:solidFill>
              </a:rPr>
              <a:pPr defTabSz="938669">
                <a:defRPr/>
              </a:pPr>
              <a:t>5</a:t>
            </a:fld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938669"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38669">
              <a:defRPr/>
            </a:pPr>
            <a:endParaRPr lang="en-US" sz="18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23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>
              <a:defRPr/>
            </a:pPr>
            <a:r>
              <a:rPr lang="en-US" dirty="0" smtClean="0"/>
              <a:t>We have many effective student</a:t>
            </a:r>
            <a:r>
              <a:rPr lang="en-US" baseline="0" dirty="0" smtClean="0"/>
              <a:t> support resources available, but whether a student comes into contact with the service is pretty random.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3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4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60688" y="538163"/>
            <a:ext cx="3589337" cy="2693987"/>
          </a:xfrm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ヒラギノ角ゴ Pro W3" pitchFamily="1" charset="-128"/>
            </a:endParaRP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77159" indent="-29890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95629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73881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152133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630384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3108636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586888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4065139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defTabSz="938669">
              <a:defRPr/>
            </a:pPr>
            <a:fld id="{D1130F92-411B-4CDF-9EAB-752BED63AD7C}" type="slidenum">
              <a:rPr lang="en-US" sz="1200" kern="0">
                <a:solidFill>
                  <a:prstClr val="black"/>
                </a:solidFill>
              </a:rPr>
              <a:pPr defTabSz="938669">
                <a:defRPr/>
              </a:pPr>
              <a:t>8</a:t>
            </a:fld>
            <a:endParaRPr lang="en-US" sz="1200" kern="0">
              <a:solidFill>
                <a:prstClr val="black"/>
              </a:solidFill>
            </a:endParaRPr>
          </a:p>
        </p:txBody>
      </p:sp>
      <p:sp>
        <p:nvSpPr>
          <p:cNvPr id="121861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77159" indent="-29890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95629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73881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152133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630384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3108636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586888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4065139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defTabSz="938669">
              <a:defRPr/>
            </a:pPr>
            <a:endParaRPr lang="en-US" sz="1200" kern="0">
              <a:solidFill>
                <a:prstClr val="black"/>
              </a:solidFill>
            </a:endParaRPr>
          </a:p>
        </p:txBody>
      </p:sp>
      <p:sp>
        <p:nvSpPr>
          <p:cNvPr id="121862" name="Date Placeholder 5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77159" indent="-298907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95629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73881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152133" indent="-239126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630384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3108636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586888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4065139" indent="-2391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defTabSz="938669">
              <a:defRPr/>
            </a:pPr>
            <a:endParaRPr lang="en-US" sz="12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56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1223E-3D96-0848-9292-9E9F2F9C477D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2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20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35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2"/>
            <a:ext cx="8229600" cy="44751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13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6858000" cy="4191000"/>
          </a:xfrm>
        </p:spPr>
        <p:txBody>
          <a:bodyPr/>
          <a:lstStyle>
            <a:lvl1pPr>
              <a:buSzPct val="100000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219200" y="6447116"/>
            <a:ext cx="5943600" cy="2701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22310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49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9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15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56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2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8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8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35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2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0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Guided Pathways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Faculty Meeting 4.11.2017</a:t>
            </a:r>
          </a:p>
          <a:p>
            <a:r>
              <a:rPr lang="en-US" dirty="0" smtClean="0"/>
              <a:t>Thomas </a:t>
            </a:r>
            <a:r>
              <a:rPr lang="en-US" dirty="0" err="1" smtClean="0"/>
              <a:t>Voden</a:t>
            </a:r>
            <a:endParaRPr lang="en-US" dirty="0"/>
          </a:p>
          <a:p>
            <a:r>
              <a:rPr lang="en-US" dirty="0" smtClean="0"/>
              <a:t>Mathematics Division</a:t>
            </a:r>
          </a:p>
          <a:p>
            <a:r>
              <a:rPr lang="en-US" dirty="0" smtClean="0"/>
              <a:t>Glendale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203017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Four Essential Practices of Pathways – “the Four Pillars”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7391400" cy="4191000"/>
          </a:xfrm>
        </p:spPr>
        <p:txBody>
          <a:bodyPr/>
          <a:lstStyle/>
          <a:p>
            <a:pPr marL="5143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i="1" dirty="0"/>
              <a:t>Clarify paths to </a:t>
            </a:r>
            <a:r>
              <a:rPr lang="en-US" sz="3200" i="1" dirty="0" smtClean="0"/>
              <a:t>student </a:t>
            </a:r>
            <a:r>
              <a:rPr lang="en-US" sz="3200" i="1" dirty="0"/>
              <a:t>end </a:t>
            </a:r>
            <a:r>
              <a:rPr lang="en-US" sz="3200" i="1" dirty="0" smtClean="0"/>
              <a:t>goals</a:t>
            </a:r>
          </a:p>
          <a:p>
            <a:pPr marL="5143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i="1" dirty="0"/>
              <a:t>Help students </a:t>
            </a:r>
            <a:r>
              <a:rPr lang="en-US" sz="3200" i="1" dirty="0" smtClean="0"/>
              <a:t>get on a pathway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i="1" dirty="0" smtClean="0"/>
              <a:t>Help </a:t>
            </a:r>
            <a:r>
              <a:rPr lang="en-US" sz="3200" i="1" dirty="0"/>
              <a:t>students stay on path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i="1" dirty="0" smtClean="0"/>
              <a:t>Ensure </a:t>
            </a:r>
            <a:r>
              <a:rPr lang="en-US" sz="3200" i="1" dirty="0"/>
              <a:t>that students are learning</a:t>
            </a:r>
          </a:p>
          <a:p>
            <a:pPr marL="514350" lvl="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31800"/>
            <a:ext cx="795528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Clarify Paths to Student End Goals: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What Does It Look Like?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339645" y="2235200"/>
            <a:ext cx="7391400" cy="4191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u="sng" dirty="0" smtClean="0"/>
              <a:t>Features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Detailed information on target career and transfer outcomes</a:t>
            </a:r>
          </a:p>
          <a:p>
            <a:r>
              <a:rPr lang="en-US" sz="2800" dirty="0" smtClean="0"/>
              <a:t>Course sequences, critical courses, embedded credentials, and progress milestones</a:t>
            </a:r>
          </a:p>
          <a:p>
            <a:r>
              <a:rPr lang="en-US" sz="2800" dirty="0" smtClean="0"/>
              <a:t>Math and other core coursework aligned to each program of study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0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86338"/>
            <a:ext cx="7406640" cy="135636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Help Students Get on a Pathway: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What Does It Look Like?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330123" y="2129036"/>
            <a:ext cx="7489785" cy="434262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u="sng" dirty="0" smtClean="0"/>
              <a:t>Features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First-year experiences to help students explore the field and choose a major</a:t>
            </a:r>
          </a:p>
          <a:p>
            <a:r>
              <a:rPr lang="en-US" sz="2800" dirty="0" smtClean="0"/>
              <a:t>Full program plans based on required career/college exploration</a:t>
            </a:r>
          </a:p>
          <a:p>
            <a:r>
              <a:rPr lang="en-US" sz="2800" dirty="0" smtClean="0"/>
              <a:t>Contextualized, integrated academic support to help students pass program gateway courses</a:t>
            </a:r>
          </a:p>
          <a:p>
            <a:r>
              <a:rPr lang="en-US" sz="2800" dirty="0" smtClean="0"/>
              <a:t>K-12 partnerships focused on career/college program exploration</a:t>
            </a:r>
            <a:endParaRPr lang="en-US" sz="2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88413"/>
            <a:ext cx="7680960" cy="1371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Help Students Stay On Path: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What Does It Look Like?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216153" y="1948426"/>
            <a:ext cx="7673204" cy="462116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u="sng" dirty="0" smtClean="0"/>
              <a:t>Features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Ongoing, intrusive advising</a:t>
            </a:r>
          </a:p>
          <a:p>
            <a:r>
              <a:rPr lang="en-US" sz="2800" dirty="0" smtClean="0"/>
              <a:t>Systems for students to easily track their progress</a:t>
            </a:r>
          </a:p>
          <a:p>
            <a:r>
              <a:rPr lang="en-US" sz="2800" dirty="0" smtClean="0"/>
              <a:t>Systems/procedures to identify students at risk and provide needed supports</a:t>
            </a:r>
          </a:p>
          <a:p>
            <a:r>
              <a:rPr lang="en-US" sz="2800" dirty="0" smtClean="0"/>
              <a:t>A structure to redirect students who are not progressing in a program to a more viable path</a:t>
            </a:r>
            <a:endParaRPr lang="en-US" sz="2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2826"/>
            <a:ext cx="7680960" cy="13716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Ensure </a:t>
            </a:r>
            <a:r>
              <a:rPr lang="en-US" dirty="0" smtClean="0">
                <a:solidFill>
                  <a:schemeClr val="accent2"/>
                </a:solidFill>
              </a:rPr>
              <a:t>That Students Are Learning: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What Does It Look Like?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295399" y="2017252"/>
            <a:ext cx="7568381" cy="451792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u="sng" dirty="0" smtClean="0"/>
              <a:t>Features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Program-specific learning outcomes</a:t>
            </a:r>
          </a:p>
          <a:p>
            <a:r>
              <a:rPr lang="en-US" sz="2800" dirty="0" smtClean="0"/>
              <a:t>Project-based, collaborative learning</a:t>
            </a:r>
          </a:p>
          <a:p>
            <a:r>
              <a:rPr lang="en-US" sz="2800" dirty="0" smtClean="0"/>
              <a:t>Applied learning experience</a:t>
            </a:r>
          </a:p>
          <a:p>
            <a:r>
              <a:rPr lang="en-US" sz="2800" dirty="0" smtClean="0"/>
              <a:t>Faculty-led improvement of teaching practices</a:t>
            </a:r>
          </a:p>
          <a:p>
            <a:r>
              <a:rPr lang="en-US" sz="2800" dirty="0" smtClean="0"/>
              <a:t>Systems/procedures for the college and students to track mastery of learning outcomes</a:t>
            </a:r>
            <a:endParaRPr lang="en-US" sz="280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37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21917"/>
            <a:ext cx="7406640" cy="135636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Models Compared (1 of 4)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52452"/>
              </p:ext>
            </p:extLst>
          </p:nvPr>
        </p:nvGraphicFramePr>
        <p:xfrm>
          <a:off x="857250" y="1176248"/>
          <a:ext cx="7404100" cy="5196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050"/>
                <a:gridCol w="3702050"/>
              </a:tblGrid>
              <a:tr h="554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Cafeteria 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Guided Pathways Model</a:t>
                      </a:r>
                      <a:endParaRPr lang="en-US" sz="2400" dirty="0"/>
                    </a:p>
                  </a:txBody>
                  <a:tcPr anchor="ctr"/>
                </a:tc>
              </a:tr>
              <a:tr h="5549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Academic Program Structure 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8696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goal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un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2954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600" spc="1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requiremen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confusi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r>
                        <a:rPr lang="en-US" sz="160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guid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lin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ogr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sion 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consis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</a:t>
                      </a:r>
                      <a:r>
                        <a:rPr lang="en-US" sz="16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46609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1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1600" spc="-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ula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coheren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600" spc="1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s</a:t>
                      </a:r>
                      <a:r>
                        <a:rPr lang="en-US" sz="16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6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600" spc="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acquir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1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neede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ill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2603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hedul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unpredi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1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commo</a:t>
                      </a:r>
                      <a:r>
                        <a:rPr lang="en-US" sz="16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need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600" spc="1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need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2603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ulu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600" spc="-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ig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600" spc="1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hool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feede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rs</a:t>
                      </a:r>
                      <a:r>
                        <a:rPr lang="en-US" sz="1600" spc="1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gne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1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requiremen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52387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ful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600" spc="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mappe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1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gne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1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600" spc="1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 edu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aree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emen</a:t>
                      </a:r>
                      <a:r>
                        <a:rPr lang="en-US" sz="16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26797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spc="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mil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ston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1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6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iden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ifie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 p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6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map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600" spc="1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specifie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1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556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Predi</a:t>
                      </a:r>
                      <a:r>
                        <a:rPr lang="en-US" sz="16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abl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1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hedul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s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6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ana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ysi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cou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ogr</a:t>
                      </a:r>
                      <a:r>
                        <a:rPr lang="en-US" sz="16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spc="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thei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spc="1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</a:t>
                      </a:r>
                      <a:r>
                        <a:rPr lang="en-US" sz="16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  <a:tabLst>
                          <a:tab pos="114300" algn="l"/>
                        </a:tabLst>
                      </a:pPr>
                      <a:r>
                        <a:rPr lang="en-US" sz="1600" b="0" i="0" spc="-1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600" b="0" i="0" spc="-5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b="0" i="0" spc="150" dirty="0" smtClean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b="0" i="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spc="-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feede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spc="10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600" b="0" i="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rr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ulu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600" b="0" i="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b="0" i="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b="0" i="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b="0" i="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gne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b="0" i="0" spc="-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b="0" i="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prepare s</a:t>
                      </a:r>
                      <a:r>
                        <a:rPr lang="en-US" sz="1600" b="0" i="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600" b="0" i="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b="0" i="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600" b="0" i="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</a:t>
                      </a:r>
                      <a:r>
                        <a:rPr lang="en-US" sz="1600" b="0" i="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</a:t>
                      </a:r>
                      <a:r>
                        <a:rPr lang="en-US" sz="1600" b="0" i="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b="0" i="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600" b="0" i="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600" b="0" i="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b="0" i="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600" b="0" i="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</a:t>
                      </a:r>
                      <a:r>
                        <a:rPr lang="en-US" sz="1600" b="0" i="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ula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600" b="0" i="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</a:t>
                      </a:r>
                      <a:r>
                        <a:rPr lang="en-US" sz="1600" b="0" i="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600" b="0" i="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ld</a:t>
                      </a:r>
                      <a:r>
                        <a:rPr lang="en-US" sz="1600" b="0" i="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600" b="0" i="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6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3069" y="6373091"/>
            <a:ext cx="6894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From CCRC’s “What We Know About Guided Pathways”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2879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21917"/>
            <a:ext cx="7406640" cy="135636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Models Compared (2 of 4)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128609"/>
              </p:ext>
            </p:extLst>
          </p:nvPr>
        </p:nvGraphicFramePr>
        <p:xfrm>
          <a:off x="857250" y="1176248"/>
          <a:ext cx="7404100" cy="523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050"/>
                <a:gridCol w="3702050"/>
              </a:tblGrid>
              <a:tr h="554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Cafeteria 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Guided Pathways Model</a:t>
                      </a:r>
                      <a:endParaRPr lang="en-US" sz="2400" dirty="0"/>
                    </a:p>
                  </a:txBody>
                  <a:tcPr anchor="ctr"/>
                </a:tc>
              </a:tr>
              <a:tr h="5549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Student Intake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20212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aree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planni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iona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Undecide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1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explor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1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 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0922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smen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remedi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Prerequisi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remedi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na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-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eg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lg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800" spc="1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composi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ademi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800" spc="1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map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800" spc="1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require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25273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require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explo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majo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rs</a:t>
                      </a:r>
                      <a:r>
                        <a:rPr lang="en-US" sz="1800" spc="1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hoose specifi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specifie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lin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9560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smen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gnos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wher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need suppo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52387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oun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-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ill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 con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ual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800" spc="1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3069" y="6362013"/>
            <a:ext cx="6894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From CCRC’s “What We Know About Guided Pathways”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89384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21917"/>
            <a:ext cx="7406640" cy="135636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Models Compared (3 of 4)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380408"/>
              </p:ext>
            </p:extLst>
          </p:nvPr>
        </p:nvGraphicFramePr>
        <p:xfrm>
          <a:off x="857250" y="1176248"/>
          <a:ext cx="7404100" cy="523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050"/>
                <a:gridCol w="3702050"/>
              </a:tblGrid>
              <a:tr h="5549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Cafeteria 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Guided Pathways Model</a:t>
                      </a:r>
                      <a:endParaRPr lang="en-US" sz="2400" dirty="0"/>
                    </a:p>
                  </a:txBody>
                  <a:tcPr anchor="ctr"/>
                </a:tc>
              </a:tr>
              <a:tr h="55494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Instruction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20212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800" spc="1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rs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of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1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isol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unsuppo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acogni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ill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considere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scop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ins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2413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collabo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defin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1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 en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4160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aine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suppo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resul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imp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ove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Suppo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acogni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explicit ins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goa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3069" y="6362013"/>
            <a:ext cx="6894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From CCRC’s “What We Know About Guided Pathways”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073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21917"/>
            <a:ext cx="7406640" cy="135636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Two Models Compared (4 of 4)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964366"/>
              </p:ext>
            </p:extLst>
          </p:nvPr>
        </p:nvGraphicFramePr>
        <p:xfrm>
          <a:off x="857250" y="1176246"/>
          <a:ext cx="7404100" cy="525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050"/>
                <a:gridCol w="3702050"/>
              </a:tblGrid>
              <a:tr h="645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Cafeteria Model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 smtClean="0"/>
                        <a:t>Guided Pathways Model</a:t>
                      </a:r>
                      <a:endParaRPr lang="en-US" sz="2400" dirty="0"/>
                    </a:p>
                  </a:txBody>
                  <a:tcPr anchor="ctr"/>
                </a:tc>
              </a:tr>
              <a:tr h="6450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 Monitoring and Support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7794">
                <a:tc>
                  <a:txBody>
                    <a:bodyPr/>
                    <a:lstStyle/>
                    <a:p>
                      <a:pPr marL="342900" marR="3683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ogr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monitore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8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limi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feedba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ck</a:t>
                      </a:r>
                      <a:r>
                        <a:rPr lang="en-US" sz="1800" spc="1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on 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ogr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35242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ea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wh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1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compl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requiremen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4033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s’</a:t>
                      </a:r>
                      <a:r>
                        <a:rPr lang="en-US" sz="1800" spc="-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los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monitore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ommuni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4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-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iso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2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ademi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6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depa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men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poo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r>
                        <a:rPr lang="en-US" sz="1800" spc="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iso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2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18923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ogr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2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ademi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los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monitore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800" spc="-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ith frequen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feedba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3652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1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1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1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1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4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compl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130175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 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-10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1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iden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-10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800" spc="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aili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 cou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5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8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ini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im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1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</a:t>
                      </a:r>
                      <a:r>
                        <a:rPr lang="en-US" sz="1800" spc="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ion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marR="2413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Font typeface="Times New Roman" panose="02020603050405020304" pitchFamily="18" charset="0"/>
                        <a:buChar char="•"/>
                      </a:pP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iso</a:t>
                      </a:r>
                      <a:r>
                        <a:rPr lang="en-US" sz="1800" spc="-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or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r>
                        <a:rPr lang="en-US" sz="1800" spc="13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los</a:t>
                      </a:r>
                      <a:r>
                        <a:rPr lang="en-US" sz="1800" spc="-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spc="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80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r>
                        <a:rPr lang="en-US" sz="1800" spc="-9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6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1800" spc="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it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1800" spc="17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spc="-8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r>
                        <a:rPr lang="en-US" sz="1800" spc="-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</a:t>
                      </a:r>
                      <a:r>
                        <a:rPr lang="en-US" sz="1800" spc="-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ision 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labo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7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moni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1800" spc="1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r>
                        <a:rPr lang="en-US" sz="1800" spc="-9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spc="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uden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1800" spc="-3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en-US" sz="1800" spc="-2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r>
                        <a:rPr lang="en-US" sz="1800" spc="-2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ogr</a:t>
                      </a:r>
                      <a:r>
                        <a:rPr lang="en-US" sz="1800" spc="-1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</a:t>
                      </a:r>
                      <a:r>
                        <a:rPr lang="en-US" sz="1800" spc="5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3069" y="6362013"/>
            <a:ext cx="6894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From CCRC’s “What We Know About Guided Pathways”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819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7" y="84207"/>
            <a:ext cx="6858000" cy="176350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chemeClr val="accent2"/>
                </a:solidFill>
              </a:rPr>
              <a:t> Student Support(Re)defined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RP Group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2" t="15310" r="15116" b="15698"/>
          <a:stretch/>
        </p:blipFill>
        <p:spPr bwMode="auto">
          <a:xfrm>
            <a:off x="316718" y="1539875"/>
            <a:ext cx="4841875" cy="4841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3766" y="1732220"/>
            <a:ext cx="36797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The RP Group asked nearly </a:t>
            </a:r>
            <a:r>
              <a:rPr lang="en-US" sz="2800" dirty="0">
                <a:solidFill>
                  <a:schemeClr val="accent1"/>
                </a:solidFill>
              </a:rPr>
              <a:t>900 students from </a:t>
            </a:r>
            <a:r>
              <a:rPr lang="en-US" sz="2800" dirty="0" smtClean="0">
                <a:solidFill>
                  <a:schemeClr val="accent1"/>
                </a:solidFill>
              </a:rPr>
              <a:t>13 CCCs what </a:t>
            </a:r>
            <a:r>
              <a:rPr lang="en-US" sz="2800" dirty="0">
                <a:solidFill>
                  <a:schemeClr val="accent1"/>
                </a:solidFill>
              </a:rPr>
              <a:t>supports </a:t>
            </a:r>
            <a:r>
              <a:rPr lang="en-US" sz="2800" dirty="0" smtClean="0">
                <a:solidFill>
                  <a:schemeClr val="accent1"/>
                </a:solidFill>
              </a:rPr>
              <a:t>their educational success</a:t>
            </a:r>
            <a:r>
              <a:rPr lang="en-US" sz="2800" dirty="0">
                <a:solidFill>
                  <a:schemeClr val="accent1"/>
                </a:solidFill>
              </a:rPr>
              <a:t>, paying </a:t>
            </a:r>
            <a:r>
              <a:rPr lang="en-US" sz="2800" dirty="0" smtClean="0">
                <a:solidFill>
                  <a:schemeClr val="accent1"/>
                </a:solidFill>
              </a:rPr>
              <a:t>special attention to </a:t>
            </a:r>
            <a:r>
              <a:rPr lang="en-US" sz="2800" dirty="0">
                <a:solidFill>
                  <a:schemeClr val="accent1"/>
                </a:solidFill>
              </a:rPr>
              <a:t>the factors </a:t>
            </a:r>
            <a:r>
              <a:rPr lang="en-US" sz="2800" dirty="0" smtClean="0">
                <a:solidFill>
                  <a:schemeClr val="accent1"/>
                </a:solidFill>
              </a:rPr>
              <a:t>African Americans and </a:t>
            </a:r>
            <a:r>
              <a:rPr lang="en-US" sz="2800" dirty="0">
                <a:solidFill>
                  <a:schemeClr val="accent1"/>
                </a:solidFill>
              </a:rPr>
              <a:t>Latinos cite </a:t>
            </a:r>
            <a:r>
              <a:rPr lang="en-US" sz="2800" dirty="0" smtClean="0">
                <a:solidFill>
                  <a:schemeClr val="accent1"/>
                </a:solidFill>
              </a:rPr>
              <a:t>as important </a:t>
            </a:r>
            <a:r>
              <a:rPr lang="en-US" sz="2800" dirty="0">
                <a:solidFill>
                  <a:schemeClr val="accent1"/>
                </a:solidFill>
              </a:rPr>
              <a:t>to their achievement.</a:t>
            </a:r>
          </a:p>
        </p:txBody>
      </p:sp>
    </p:spTree>
    <p:extLst>
      <p:ext uri="{BB962C8B-B14F-4D97-AF65-F5344CB8AC3E}">
        <p14:creationId xmlns:p14="http://schemas.microsoft.com/office/powerpoint/2010/main" val="382058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Brief Presentation Outline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7391400" cy="4191000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Why?</a:t>
            </a:r>
          </a:p>
          <a:p>
            <a:pPr marL="514350" lvl="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What is it?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Brief history</a:t>
            </a:r>
            <a:endParaRPr lang="en-US" i="1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Principles and Components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Comparing models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Student perspective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Snapshots of effectiveness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i="1" dirty="0" smtClean="0"/>
              <a:t>Closing &amp; Discussion</a:t>
            </a:r>
            <a:endParaRPr lang="en-US" dirty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3277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68572"/>
            <a:ext cx="7406640" cy="135636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Six Success </a:t>
            </a:r>
            <a:r>
              <a:rPr lang="en-US" dirty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actors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731520" y="2093504"/>
            <a:ext cx="8102764" cy="439592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3200" b="1" dirty="0" smtClean="0"/>
              <a:t>Directed</a:t>
            </a:r>
            <a:r>
              <a:rPr lang="en-US" sz="3200" dirty="0"/>
              <a:t>: </a:t>
            </a:r>
            <a:r>
              <a:rPr lang="en-US" sz="3200" b="0" dirty="0" smtClean="0"/>
              <a:t>Students have </a:t>
            </a:r>
            <a:r>
              <a:rPr lang="en-US" sz="3200" b="0" dirty="0"/>
              <a:t>a goal and know how to </a:t>
            </a:r>
            <a:r>
              <a:rPr lang="en-US" sz="3200" b="0" dirty="0" smtClean="0"/>
              <a:t>achieve it </a:t>
            </a:r>
            <a:endParaRPr lang="en-US" sz="3200" b="0" dirty="0"/>
          </a:p>
          <a:p>
            <a:pPr>
              <a:spcBef>
                <a:spcPts val="18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3200" b="1" dirty="0"/>
              <a:t>Focused</a:t>
            </a:r>
            <a:r>
              <a:rPr lang="en-US" sz="3200" dirty="0"/>
              <a:t>: </a:t>
            </a:r>
            <a:r>
              <a:rPr lang="en-US" sz="3200" b="0" dirty="0" smtClean="0"/>
              <a:t>Students stay </a:t>
            </a:r>
            <a:r>
              <a:rPr lang="en-US" sz="3200" b="0" dirty="0"/>
              <a:t>on track—keeping their eyes on the </a:t>
            </a:r>
            <a:r>
              <a:rPr lang="en-US" sz="3200" b="0" dirty="0" smtClean="0"/>
              <a:t>prize</a:t>
            </a:r>
          </a:p>
          <a:p>
            <a:pPr>
              <a:spcBef>
                <a:spcPts val="18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3200" b="1" dirty="0" smtClean="0"/>
              <a:t>Nurtured</a:t>
            </a:r>
            <a:r>
              <a:rPr lang="en-US" sz="3200" dirty="0"/>
              <a:t>: </a:t>
            </a:r>
            <a:r>
              <a:rPr lang="en-US" sz="3200" b="0" dirty="0" smtClean="0"/>
              <a:t>Students feel </a:t>
            </a:r>
            <a:r>
              <a:rPr lang="en-US" sz="3200" b="0" dirty="0"/>
              <a:t>somebody wants them to succeed as a student and helps them succeed</a:t>
            </a: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378682"/>
            <a:ext cx="7406640" cy="135636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Six Success </a:t>
            </a:r>
            <a:r>
              <a:rPr lang="en-US" dirty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actors (</a:t>
            </a:r>
            <a:r>
              <a:rPr lang="en-US" i="1" dirty="0" smtClean="0">
                <a:solidFill>
                  <a:schemeClr val="accent2"/>
                </a:solidFill>
              </a:rPr>
              <a:t>cont.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731519" y="2113724"/>
            <a:ext cx="8206003" cy="43655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3000" b="1" dirty="0" smtClean="0"/>
              <a:t>Connected</a:t>
            </a:r>
            <a:r>
              <a:rPr lang="en-US" sz="3000" dirty="0" smtClean="0"/>
              <a:t>: </a:t>
            </a:r>
            <a:r>
              <a:rPr lang="en-US" sz="3000" b="0" dirty="0" smtClean="0"/>
              <a:t>Students </a:t>
            </a:r>
            <a:r>
              <a:rPr lang="en-US" sz="3000" b="0" dirty="0"/>
              <a:t>feel they are part of the college </a:t>
            </a:r>
            <a:r>
              <a:rPr lang="en-US" sz="3000" b="0" dirty="0" smtClean="0"/>
              <a:t>community</a:t>
            </a:r>
          </a:p>
          <a:p>
            <a:pPr>
              <a:spcBef>
                <a:spcPts val="18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3000" b="1" dirty="0" smtClean="0"/>
              <a:t>Engaged</a:t>
            </a:r>
            <a:r>
              <a:rPr lang="en-US" sz="3000" dirty="0"/>
              <a:t>: </a:t>
            </a:r>
            <a:r>
              <a:rPr lang="en-US" sz="3000" b="0" dirty="0" smtClean="0"/>
              <a:t>Students actively </a:t>
            </a:r>
            <a:r>
              <a:rPr lang="en-US" sz="3000" b="0" dirty="0"/>
              <a:t>listen and participate in class and are involved in extracurricular activities</a:t>
            </a:r>
          </a:p>
          <a:p>
            <a:pPr>
              <a:spcBef>
                <a:spcPts val="1800"/>
              </a:spcBef>
              <a:buSzPct val="85000"/>
              <a:buFont typeface="Wingdings" pitchFamily="2" charset="2"/>
              <a:buChar char="§"/>
              <a:defRPr/>
            </a:pPr>
            <a:r>
              <a:rPr lang="en-US" sz="3000" b="1" dirty="0" smtClean="0"/>
              <a:t>Valued</a:t>
            </a:r>
            <a:r>
              <a:rPr lang="en-US" sz="3000" dirty="0" smtClean="0"/>
              <a:t>: </a:t>
            </a:r>
            <a:r>
              <a:rPr lang="en-US" sz="3000" b="0" dirty="0" smtClean="0"/>
              <a:t>Students</a:t>
            </a:r>
            <a:r>
              <a:rPr lang="en-US" sz="3000" b="0" dirty="0"/>
              <a:t>’ skills, talents, abilities and experiences are recognized; they have opportunities to contribute on campus and feel their contributions are appreciated</a:t>
            </a:r>
            <a:endParaRPr lang="en-US" sz="3000" b="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4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2358"/>
            <a:ext cx="7680960" cy="8893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Crosswalk: Success Factors and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Guided Pathways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299418" y="1614079"/>
            <a:ext cx="8726906" cy="4881563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/>
              <a:t>Clarify paths to </a:t>
            </a:r>
            <a:r>
              <a:rPr lang="en-US" sz="4000" dirty="0" smtClean="0"/>
              <a:t>student </a:t>
            </a:r>
            <a:r>
              <a:rPr lang="en-US" sz="4000" dirty="0"/>
              <a:t>end </a:t>
            </a:r>
            <a:r>
              <a:rPr lang="en-US" sz="4000" dirty="0" smtClean="0"/>
              <a:t>goals</a:t>
            </a:r>
          </a:p>
          <a:p>
            <a:pPr marL="914400" lvl="1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i="1" dirty="0" smtClean="0"/>
              <a:t>Directed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/>
              <a:t>Help students choose and enter a </a:t>
            </a:r>
            <a:r>
              <a:rPr lang="en-US" sz="4000" dirty="0" smtClean="0"/>
              <a:t>pathway</a:t>
            </a:r>
          </a:p>
          <a:p>
            <a:pPr marL="914400" lvl="1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i="1" dirty="0" smtClean="0"/>
              <a:t>Directed, Focused, Connected, Nurtured, Engaged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/>
              <a:t>Help students stay on path</a:t>
            </a:r>
          </a:p>
          <a:p>
            <a:pPr marL="914400" lvl="1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i="1" dirty="0" smtClean="0"/>
              <a:t>Directed, Focused, Connected, Nurtured</a:t>
            </a:r>
            <a:endParaRPr lang="en-US" sz="3400" i="1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800" dirty="0" smtClean="0"/>
              <a:t>Ensure </a:t>
            </a:r>
            <a:r>
              <a:rPr lang="en-US" sz="3800" dirty="0"/>
              <a:t>that students are </a:t>
            </a:r>
            <a:r>
              <a:rPr lang="en-US" sz="3800" dirty="0" smtClean="0"/>
              <a:t>learning</a:t>
            </a:r>
          </a:p>
          <a:p>
            <a:pPr marL="914400" lvl="1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i="1" dirty="0" smtClean="0"/>
              <a:t>Directed, Focused, Engaged, Connected, Valued, Nurtured</a:t>
            </a:r>
            <a:endParaRPr lang="en-US" sz="3400" i="1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4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Evidence of Effectiveness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6" y="1965960"/>
            <a:ext cx="8681974" cy="4003531"/>
          </a:xfrm>
        </p:spPr>
      </p:pic>
      <p:sp>
        <p:nvSpPr>
          <p:cNvPr id="7" name="TextBox 6"/>
          <p:cNvSpPr txBox="1"/>
          <p:nvPr/>
        </p:nvSpPr>
        <p:spPr>
          <a:xfrm>
            <a:off x="1003069" y="6173586"/>
            <a:ext cx="6894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From LAO’s Higher Education Analysis for the 2017-18 budget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7588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7002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Acknowledgements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Clr>
                <a:srgbClr val="2C7D88"/>
              </a:buClr>
              <a:buNone/>
            </a:pPr>
            <a:r>
              <a:rPr lang="en-US" sz="3200" dirty="0"/>
              <a:t>This presentation includes content developed by:</a:t>
            </a:r>
          </a:p>
          <a:p>
            <a:pPr lvl="1">
              <a:buClr>
                <a:srgbClr val="2C7D88"/>
              </a:buClr>
            </a:pPr>
            <a:r>
              <a:rPr lang="en-US" sz="2800" dirty="0" smtClean="0"/>
              <a:t>Community College Research Center (CCRC</a:t>
            </a:r>
            <a:r>
              <a:rPr lang="en-US" sz="2800" dirty="0"/>
              <a:t>)</a:t>
            </a:r>
          </a:p>
          <a:p>
            <a:pPr lvl="1">
              <a:buClr>
                <a:srgbClr val="2C7D88"/>
              </a:buClr>
            </a:pPr>
            <a:r>
              <a:rPr lang="en-US" sz="2800" dirty="0" smtClean="0"/>
              <a:t>AACC </a:t>
            </a:r>
            <a:r>
              <a:rPr lang="en-US" sz="2800" dirty="0"/>
              <a:t>Pathways Project</a:t>
            </a:r>
          </a:p>
          <a:p>
            <a:pPr lvl="1">
              <a:buClr>
                <a:srgbClr val="2C7D88"/>
              </a:buClr>
            </a:pPr>
            <a:r>
              <a:rPr lang="en-US" sz="2800" dirty="0"/>
              <a:t>CA Guided Pathways Project</a:t>
            </a:r>
          </a:p>
          <a:p>
            <a:pPr lvl="1">
              <a:buClr>
                <a:srgbClr val="2C7D88"/>
              </a:buClr>
            </a:pPr>
            <a:r>
              <a:rPr lang="en-US" sz="2800" dirty="0"/>
              <a:t>Dr. Darla Cooper (RP Group)</a:t>
            </a:r>
          </a:p>
          <a:p>
            <a:pPr marL="1004888" lvl="1" indent="-45720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7002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More Opportunities for Discussion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Clr>
                <a:srgbClr val="2C7D88"/>
              </a:buClr>
              <a:buNone/>
            </a:pPr>
            <a:r>
              <a:rPr lang="en-US" sz="3200" dirty="0" smtClean="0"/>
              <a:t>Guided Pathways Roundtable Series</a:t>
            </a:r>
          </a:p>
          <a:p>
            <a:pPr marL="628650" lvl="1" indent="-457200">
              <a:buClr>
                <a:srgbClr val="2C7D88"/>
              </a:buClr>
            </a:pPr>
            <a:r>
              <a:rPr lang="en-US" sz="3000" dirty="0" smtClean="0"/>
              <a:t>Invitation emails sent to GCC</a:t>
            </a:r>
          </a:p>
          <a:p>
            <a:pPr marL="628650" lvl="1" indent="-457200">
              <a:buClr>
                <a:srgbClr val="2C7D88"/>
              </a:buClr>
            </a:pPr>
            <a:r>
              <a:rPr lang="en-US" sz="3000" dirty="0" smtClean="0"/>
              <a:t>April 14, May 5, May 19</a:t>
            </a:r>
          </a:p>
          <a:p>
            <a:pPr marL="628650" lvl="1" indent="-457200">
              <a:buClr>
                <a:srgbClr val="2C7D88"/>
              </a:buClr>
            </a:pPr>
            <a:r>
              <a:rPr lang="en-US" sz="3000" dirty="0" smtClean="0"/>
              <a:t>glendale.edu/</a:t>
            </a:r>
            <a:r>
              <a:rPr lang="en-US" sz="3000" dirty="0" err="1" smtClean="0"/>
              <a:t>guidedpathways</a:t>
            </a:r>
            <a:endParaRPr lang="en-US" sz="3000" dirty="0" smtClean="0"/>
          </a:p>
          <a:p>
            <a:pPr marL="628650" lvl="1" indent="-457200">
              <a:buClr>
                <a:srgbClr val="2C7D88"/>
              </a:buClr>
            </a:pPr>
            <a:r>
              <a:rPr lang="en-US" sz="3000" dirty="0" smtClean="0"/>
              <a:t>Funded by Title V </a:t>
            </a:r>
            <a:r>
              <a:rPr lang="en-US" sz="3000" dirty="0" err="1" smtClean="0"/>
              <a:t>Abriendo</a:t>
            </a:r>
            <a:r>
              <a:rPr lang="en-US" sz="3000" dirty="0" smtClean="0"/>
              <a:t> Caminos</a:t>
            </a:r>
            <a:endParaRPr lang="en-US" dirty="0"/>
          </a:p>
          <a:p>
            <a:pPr marL="628650" lvl="1" indent="-457200">
              <a:buClr>
                <a:srgbClr val="2C7D88"/>
              </a:buClr>
            </a:pPr>
            <a:endParaRPr lang="en-US" sz="3000" dirty="0"/>
          </a:p>
          <a:p>
            <a:pPr marL="171450" lvl="1" indent="0" algn="ctr">
              <a:buClr>
                <a:srgbClr val="2C7D88"/>
              </a:buClr>
              <a:buNone/>
            </a:pPr>
            <a:r>
              <a:rPr lang="en-US" sz="4800" dirty="0" smtClean="0">
                <a:solidFill>
                  <a:schemeClr val="accent2"/>
                </a:solidFill>
              </a:rPr>
              <a:t>Thank You!!</a:t>
            </a:r>
          </a:p>
          <a:p>
            <a:pPr marL="171450" lvl="1" indent="0" algn="ctr">
              <a:buClr>
                <a:srgbClr val="2C7D88"/>
              </a:buClr>
              <a:buNone/>
            </a:pPr>
            <a:r>
              <a:rPr lang="en-US" sz="2400" dirty="0" smtClean="0"/>
              <a:t>Tom </a:t>
            </a:r>
            <a:r>
              <a:rPr lang="en-US" sz="2400" dirty="0" err="1" smtClean="0"/>
              <a:t>Voden</a:t>
            </a:r>
            <a:endParaRPr lang="en-US" sz="2400" dirty="0" smtClean="0"/>
          </a:p>
          <a:p>
            <a:pPr marL="171450" lvl="1" indent="0" algn="ctr">
              <a:buClr>
                <a:srgbClr val="2C7D88"/>
              </a:buClr>
              <a:buNone/>
            </a:pPr>
            <a:r>
              <a:rPr lang="en-US" sz="2400" dirty="0" smtClean="0"/>
              <a:t>tvoden@glendale.edu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28C9-49BD-154E-81F1-36BC551BC0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5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335" y="2619338"/>
            <a:ext cx="676933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kern="0" dirty="0">
                <a:solidFill>
                  <a:srgbClr val="000000"/>
                </a:solidFill>
                <a:latin typeface="Rockwell"/>
                <a:cs typeface="Rockwell"/>
              </a:rPr>
              <a:t>Lost in a Maze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8001000" y="6381752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z="1200">
                <a:solidFill>
                  <a:schemeClr val="bg1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37260" y="717965"/>
            <a:ext cx="7406640" cy="118594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2"/>
                </a:solidFill>
              </a:rPr>
              <a:t>“Equity is at the core of the Guided Pathways movement”</a:t>
            </a:r>
          </a:p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- Dr. Sonya </a:t>
            </a:r>
            <a:r>
              <a:rPr lang="en-US" sz="2000" dirty="0" smtClean="0">
                <a:solidFill>
                  <a:schemeClr val="accent2"/>
                </a:solidFill>
              </a:rPr>
              <a:t>Christian</a:t>
            </a:r>
            <a:r>
              <a:rPr lang="en-US" sz="2000" dirty="0" smtClean="0">
                <a:solidFill>
                  <a:schemeClr val="accent2"/>
                </a:solidFill>
              </a:rPr>
              <a:t>, President of Bakersfield College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331" y="1961849"/>
            <a:ext cx="9127397" cy="3941019"/>
          </a:xfrm>
        </p:spPr>
        <p:txBody>
          <a:bodyPr>
            <a:noAutofit/>
          </a:bodyPr>
          <a:lstStyle/>
          <a:p>
            <a:pPr marL="574675" indent="-338138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5"/>
                </a:solidFill>
                <a:sym typeface="Wingdings" pitchFamily="2" charset="2"/>
              </a:rPr>
              <a:t>What are my career options?</a:t>
            </a:r>
          </a:p>
          <a:p>
            <a:pPr marL="574675" indent="-338138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5"/>
                </a:solidFill>
              </a:rPr>
              <a:t>What are the education paths to those careers?</a:t>
            </a:r>
          </a:p>
          <a:p>
            <a:pPr marL="574675" indent="-338138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5"/>
                </a:solidFill>
              </a:rPr>
              <a:t>What will I need to take?</a:t>
            </a:r>
          </a:p>
          <a:p>
            <a:pPr marL="574675" indent="-338138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5"/>
                </a:solidFill>
              </a:rPr>
              <a:t>How long will it take and how much will it cost?</a:t>
            </a:r>
          </a:p>
          <a:p>
            <a:pPr marL="574675" indent="-338138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5"/>
                </a:solidFill>
              </a:rPr>
              <a:t>How much financial aid can I get?</a:t>
            </a:r>
          </a:p>
          <a:p>
            <a:pPr marL="574675" indent="-338138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accent5"/>
                </a:solidFill>
              </a:rPr>
              <a:t>Will my credits transfer?</a:t>
            </a:r>
          </a:p>
          <a:p>
            <a:pPr marL="344488" indent="-344488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0513" y="445277"/>
            <a:ext cx="8853487" cy="1581150"/>
          </a:xfrm>
        </p:spPr>
        <p:txBody>
          <a:bodyPr/>
          <a:lstStyle/>
          <a:p>
            <a:pPr marL="165100" indent="-165100"/>
            <a:r>
              <a:rPr lang="en-US" sz="4200" dirty="0">
                <a:solidFill>
                  <a:schemeClr val="accent2"/>
                </a:solidFill>
              </a:rPr>
              <a:t> </a:t>
            </a:r>
            <a:r>
              <a:rPr lang="en-US" sz="4400" dirty="0">
                <a:solidFill>
                  <a:schemeClr val="accent2"/>
                </a:solidFill>
              </a:rPr>
              <a:t>New Students </a:t>
            </a:r>
            <a:r>
              <a:rPr lang="en-US" sz="4400" dirty="0"/>
              <a:t>Want to Know</a:t>
            </a:r>
            <a:endParaRPr lang="en-US" sz="4400" b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z="1200" smtClean="0">
                <a:solidFill>
                  <a:srgbClr val="89898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9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25" y="1851017"/>
            <a:ext cx="9127397" cy="3941019"/>
          </a:xfrm>
        </p:spPr>
        <p:txBody>
          <a:bodyPr>
            <a:noAutofit/>
          </a:bodyPr>
          <a:lstStyle/>
          <a:p>
            <a:pPr marL="574675" indent="-338138">
              <a:spcBef>
                <a:spcPts val="0"/>
              </a:spcBef>
              <a:spcAft>
                <a:spcPts val="1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5"/>
                </a:solidFill>
                <a:sym typeface="Wingdings" pitchFamily="2" charset="2"/>
              </a:rPr>
              <a:t>How far along am I toward completing my program?  </a:t>
            </a:r>
            <a:r>
              <a:rPr lang="en-US" sz="3200" dirty="0">
                <a:solidFill>
                  <a:schemeClr val="accent5"/>
                </a:solidFill>
              </a:rPr>
              <a:t>How much more will I have to pay?</a:t>
            </a:r>
          </a:p>
          <a:p>
            <a:pPr marL="574675" indent="-338138">
              <a:spcBef>
                <a:spcPts val="0"/>
              </a:spcBef>
              <a:spcAft>
                <a:spcPts val="1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5"/>
                </a:solidFill>
              </a:rPr>
              <a:t>What will I need to take next term and what will my scheduled be?</a:t>
            </a:r>
          </a:p>
          <a:p>
            <a:pPr marL="574675" indent="-338138">
              <a:spcBef>
                <a:spcPts val="0"/>
              </a:spcBef>
              <a:spcAft>
                <a:spcPts val="1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5"/>
                </a:solidFill>
              </a:rPr>
              <a:t>What if I want to change programs?</a:t>
            </a:r>
          </a:p>
          <a:p>
            <a:pPr marL="574675" indent="-338138">
              <a:spcBef>
                <a:spcPts val="0"/>
              </a:spcBef>
              <a:spcAft>
                <a:spcPts val="1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5"/>
                </a:solidFill>
              </a:rPr>
              <a:t>Will my credits transfer?</a:t>
            </a:r>
          </a:p>
          <a:p>
            <a:pPr marL="574675" indent="-338138">
              <a:spcBef>
                <a:spcPts val="0"/>
              </a:spcBef>
              <a:spcAft>
                <a:spcPts val="1800"/>
              </a:spcAft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accent5"/>
                </a:solidFill>
              </a:rPr>
              <a:t>How can I get work experience in my field of interest</a:t>
            </a:r>
            <a:r>
              <a:rPr lang="en-US" sz="3200" dirty="0" smtClean="0">
                <a:solidFill>
                  <a:schemeClr val="accent5"/>
                </a:solidFill>
              </a:rPr>
              <a:t>?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0513" y="445277"/>
            <a:ext cx="8853487" cy="1581150"/>
          </a:xfrm>
        </p:spPr>
        <p:txBody>
          <a:bodyPr/>
          <a:lstStyle/>
          <a:p>
            <a:pPr marL="165100" indent="-165100"/>
            <a:r>
              <a:rPr lang="en-US" sz="4200" dirty="0">
                <a:solidFill>
                  <a:schemeClr val="accent2"/>
                </a:solidFill>
              </a:rPr>
              <a:t> </a:t>
            </a:r>
            <a:r>
              <a:rPr lang="en-US" sz="4400" dirty="0">
                <a:solidFill>
                  <a:schemeClr val="accent2"/>
                </a:solidFill>
              </a:rPr>
              <a:t>Returning Students </a:t>
            </a:r>
            <a:r>
              <a:rPr lang="en-US" sz="4400" dirty="0"/>
              <a:t>Ask</a:t>
            </a:r>
            <a:endParaRPr lang="en-US" sz="4400" b="1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z="1200" smtClean="0">
                <a:solidFill>
                  <a:srgbClr val="89898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What </a:t>
            </a:r>
            <a:r>
              <a:rPr lang="en-US" dirty="0" smtClean="0">
                <a:solidFill>
                  <a:schemeClr val="accent2"/>
                </a:solidFill>
              </a:rPr>
              <a:t>Is </a:t>
            </a:r>
            <a:r>
              <a:rPr lang="en-US" dirty="0">
                <a:solidFill>
                  <a:schemeClr val="accent2"/>
                </a:solidFill>
              </a:rPr>
              <a:t>the “Pathways Model?”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318549" y="1569334"/>
            <a:ext cx="7391400" cy="41910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An </a:t>
            </a:r>
            <a:r>
              <a:rPr lang="en-US" sz="2800" u="sng" dirty="0">
                <a:solidFill>
                  <a:schemeClr val="accent5"/>
                </a:solidFill>
              </a:rPr>
              <a:t>integrated, institution-wide </a:t>
            </a:r>
            <a:r>
              <a:rPr lang="en-US" sz="2800" dirty="0">
                <a:solidFill>
                  <a:schemeClr val="accent5"/>
                </a:solidFill>
              </a:rPr>
              <a:t>approach to student success based on intentionally designed, clear, </a:t>
            </a:r>
            <a:r>
              <a:rPr lang="en-US" sz="2800" u="sng" dirty="0">
                <a:solidFill>
                  <a:schemeClr val="accent5"/>
                </a:solidFill>
              </a:rPr>
              <a:t>coherent and structured educational experiences</a:t>
            </a:r>
            <a:r>
              <a:rPr lang="en-US" sz="2800" dirty="0">
                <a:solidFill>
                  <a:schemeClr val="accent5"/>
                </a:solidFill>
              </a:rPr>
              <a:t>, informed by available evidence, that guide each student effectively and efficiently from her/his point of entry through to attainment of high-quality postsecondary credentials and careers with value in the labor market. </a:t>
            </a:r>
          </a:p>
          <a:p>
            <a:pPr marL="0" lv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640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 National Movement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318549" y="1569334"/>
            <a:ext cx="7391400" cy="4770506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2400" dirty="0" smtClean="0"/>
              <a:t>Achieving the Dream (2004)</a:t>
            </a:r>
          </a:p>
          <a:p>
            <a:pPr marL="457200" indent="-457200"/>
            <a:r>
              <a:rPr lang="en-US" sz="2400" dirty="0" smtClean="0"/>
              <a:t>Developmental Education Initiative (2009)</a:t>
            </a:r>
          </a:p>
          <a:p>
            <a:pPr marL="457200" indent="-457200"/>
            <a:r>
              <a:rPr lang="en-US" sz="2400" dirty="0" smtClean="0"/>
              <a:t>Growing CCRC Research</a:t>
            </a:r>
          </a:p>
          <a:p>
            <a:pPr marL="628650" lvl="1" indent="-457200"/>
            <a:r>
              <a:rPr lang="en-US" sz="2000" dirty="0" smtClean="0"/>
              <a:t>College too complex &amp; confusing</a:t>
            </a:r>
          </a:p>
          <a:p>
            <a:pPr marL="628650" lvl="1" indent="-457200"/>
            <a:r>
              <a:rPr lang="en-US" sz="2000" dirty="0" smtClean="0"/>
              <a:t>Gateway courses in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year</a:t>
            </a:r>
          </a:p>
          <a:p>
            <a:pPr marL="628650" lvl="1" indent="-457200"/>
            <a:r>
              <a:rPr lang="en-US" sz="2000" dirty="0" smtClean="0"/>
              <a:t>Basic Skills Acceleration</a:t>
            </a:r>
          </a:p>
          <a:p>
            <a:pPr marL="457200" indent="-457200"/>
            <a:r>
              <a:rPr lang="en-US" sz="2400" dirty="0" smtClean="0"/>
              <a:t>Completion by Design (2011)</a:t>
            </a:r>
          </a:p>
          <a:p>
            <a:pPr marL="457200" indent="-457200"/>
            <a:r>
              <a:rPr lang="en-US" sz="2400" dirty="0" smtClean="0"/>
              <a:t>“Redesigning America’s Community Colleges” (2015)</a:t>
            </a:r>
          </a:p>
          <a:p>
            <a:pPr marL="457200" indent="-457200"/>
            <a:r>
              <a:rPr lang="en-US" sz="2400" dirty="0" smtClean="0"/>
              <a:t>AACC Pathways Project (2016)</a:t>
            </a:r>
          </a:p>
          <a:p>
            <a:pPr marL="457200" indent="-457200"/>
            <a:r>
              <a:rPr lang="en-US" sz="2400" dirty="0" smtClean="0"/>
              <a:t>California Guided Pathways Project (2017)</a:t>
            </a:r>
          </a:p>
          <a:p>
            <a:pPr marL="457200" indent="-457200"/>
            <a:r>
              <a:rPr lang="en-US" sz="2400" dirty="0" smtClean="0"/>
              <a:t>$150M from State for GP Implementation at CCCs (proposed for 2017-18)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endParaRPr lang="en-US" sz="2400" dirty="0" smtClean="0"/>
          </a:p>
          <a:p>
            <a:pPr marL="457200" indent="-457200"/>
            <a:endParaRPr lang="en-US" sz="2400" dirty="0" smtClean="0"/>
          </a:p>
          <a:p>
            <a:pPr marL="628650" lvl="1" indent="-4572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06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 idx="4294967295"/>
          </p:nvPr>
        </p:nvSpPr>
        <p:spPr>
          <a:xfrm>
            <a:off x="346869" y="0"/>
            <a:ext cx="8450263" cy="1581150"/>
          </a:xfrm>
        </p:spPr>
        <p:txBody>
          <a:bodyPr/>
          <a:lstStyle/>
          <a:p>
            <a:r>
              <a:rPr lang="en-US" sz="4400" dirty="0">
                <a:solidFill>
                  <a:schemeClr val="accent2"/>
                </a:solidFill>
              </a:rPr>
              <a:t>A National Movement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85823" y="1689101"/>
            <a:ext cx="8772354" cy="4905664"/>
            <a:chOff x="609600" y="1447800"/>
            <a:chExt cx="8001000" cy="4779964"/>
          </a:xfrm>
        </p:grpSpPr>
        <p:pic>
          <p:nvPicPr>
            <p:cNvPr id="40" name="Picture 39"/>
            <p:cNvPicPr/>
            <p:nvPr/>
          </p:nvPicPr>
          <p:blipFill rotWithShape="1">
            <a:blip r:embed="rId3"/>
            <a:srcRect l="24786" t="15062" r="1175" b="9037"/>
            <a:stretch/>
          </p:blipFill>
          <p:spPr bwMode="auto">
            <a:xfrm>
              <a:off x="632690" y="1447800"/>
              <a:ext cx="7977910" cy="47799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5181600"/>
              <a:ext cx="926757" cy="762000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41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05" t="43614" r="78670" b="50313"/>
            <a:stretch/>
          </p:blipFill>
          <p:spPr bwMode="auto">
            <a:xfrm>
              <a:off x="7326745" y="5024437"/>
              <a:ext cx="979055" cy="3857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z="1200" smtClean="0">
                <a:solidFill>
                  <a:srgbClr val="898989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4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Design Principles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001000" y="6381750"/>
            <a:ext cx="685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60BE-7E27-4CB1-AE53-ED1CA5DD5D3B}" type="slidenum">
              <a:rPr lang="en-US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1295400" y="1905000"/>
            <a:ext cx="7391400" cy="4191000"/>
          </a:xfrm>
        </p:spPr>
        <p:txBody>
          <a:bodyPr/>
          <a:lstStyle/>
          <a:p>
            <a:pPr marL="5143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i="1" dirty="0" smtClean="0"/>
              <a:t>Entire student experience</a:t>
            </a:r>
          </a:p>
          <a:p>
            <a:pPr marL="514350" lvl="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i="1" dirty="0" smtClean="0"/>
              <a:t>Unifying framework for initiatives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3200" i="1" dirty="0" smtClean="0"/>
              <a:t>Backward design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5654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140</TotalTime>
  <Words>1387</Words>
  <Application>Microsoft Office PowerPoint</Application>
  <PresentationFormat>On-screen Show (4:3)</PresentationFormat>
  <Paragraphs>208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Corbel</vt:lpstr>
      <vt:lpstr>Rockwell</vt:lpstr>
      <vt:lpstr>Times New Roman</vt:lpstr>
      <vt:lpstr>Wingdings</vt:lpstr>
      <vt:lpstr>ヒラギノ角ゴ Pro W3</vt:lpstr>
      <vt:lpstr>Basis</vt:lpstr>
      <vt:lpstr>Guided Pathways</vt:lpstr>
      <vt:lpstr>Brief Presentation Outline</vt:lpstr>
      <vt:lpstr>PowerPoint Presentation</vt:lpstr>
      <vt:lpstr> New Students Want to Know</vt:lpstr>
      <vt:lpstr> Returning Students Ask</vt:lpstr>
      <vt:lpstr>What Is the “Pathways Model?”</vt:lpstr>
      <vt:lpstr>A National Movement</vt:lpstr>
      <vt:lpstr>A National Movement</vt:lpstr>
      <vt:lpstr>Design Principles</vt:lpstr>
      <vt:lpstr>Four Essential Practices of Pathways – “the Four Pillars”</vt:lpstr>
      <vt:lpstr>Clarify Paths to Student End Goals: What Does It Look Like?</vt:lpstr>
      <vt:lpstr>Help Students Get on a Pathway: What Does It Look Like?</vt:lpstr>
      <vt:lpstr>Help Students Stay On Path: What Does It Look Like?</vt:lpstr>
      <vt:lpstr>Ensure That Students Are Learning: What Does It Look Like?</vt:lpstr>
      <vt:lpstr>Two Models Compared (1 of 4)</vt:lpstr>
      <vt:lpstr>Two Models Compared (2 of 4)</vt:lpstr>
      <vt:lpstr>Two Models Compared (3 of 4)</vt:lpstr>
      <vt:lpstr>Two Models Compared (4 of 4)</vt:lpstr>
      <vt:lpstr> Student Support(Re)defined RP Group</vt:lpstr>
      <vt:lpstr>Six Success Factors </vt:lpstr>
      <vt:lpstr>Six Success Factors (cont.)</vt:lpstr>
      <vt:lpstr>Crosswalk: Success Factors and  Guided Pathways</vt:lpstr>
      <vt:lpstr>Evidence of Effectiveness</vt:lpstr>
      <vt:lpstr>Acknowledgements</vt:lpstr>
      <vt:lpstr>More Opportunities for Discussion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Guided Pathways</dc:title>
  <dc:creator>tom</dc:creator>
  <cp:lastModifiedBy>tom</cp:lastModifiedBy>
  <cp:revision>42</cp:revision>
  <cp:lastPrinted>2017-04-11T17:40:50Z</cp:lastPrinted>
  <dcterms:created xsi:type="dcterms:W3CDTF">2017-04-11T04:53:20Z</dcterms:created>
  <dcterms:modified xsi:type="dcterms:W3CDTF">2017-04-11T19:08:29Z</dcterms:modified>
</cp:coreProperties>
</file>