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81" r:id="rId12"/>
    <p:sldId id="266" r:id="rId13"/>
    <p:sldId id="267" r:id="rId14"/>
    <p:sldId id="268" r:id="rId15"/>
    <p:sldId id="269" r:id="rId16"/>
    <p:sldId id="270" r:id="rId17"/>
    <p:sldId id="271" r:id="rId18"/>
    <p:sldId id="272" r:id="rId19"/>
    <p:sldId id="273" r:id="rId20"/>
    <p:sldId id="274" r:id="rId21"/>
    <p:sldId id="275" r:id="rId22"/>
    <p:sldId id="276" r:id="rId23"/>
    <p:sldId id="282" r:id="rId24"/>
    <p:sldId id="283" r:id="rId25"/>
    <p:sldId id="284" r:id="rId26"/>
    <p:sldId id="277" r:id="rId27"/>
    <p:sldId id="278" r:id="rId28"/>
    <p:sldId id="280" r:id="rId29"/>
    <p:sldId id="279" r:id="rId30"/>
  </p:sldIdLst>
  <p:sldSz cx="9144000" cy="5143500" type="screen16x9"/>
  <p:notesSz cx="6858000" cy="9144000"/>
  <p:embeddedFontLst>
    <p:embeddedFont>
      <p:font typeface="Raleway" panose="020B0604020202020204" charset="0"/>
      <p:regular r:id="rId32"/>
      <p:bold r:id="rId33"/>
      <p:italic r:id="rId34"/>
      <p:boldItalic r:id="rId35"/>
    </p:embeddedFont>
    <p:embeddedFont>
      <p:font typeface="Roboto" panose="020B0604020202020204" charset="0"/>
      <p:regular r:id="rId36"/>
      <p:bold r:id="rId37"/>
      <p:italic r:id="rId38"/>
      <p:boldItalic r:id="rId39"/>
    </p:embeddedFont>
    <p:embeddedFont>
      <p:font typeface="Lato"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Marquez" initials="" lastIdx="2" clrIdx="0"/>
  <p:cmAuthor id="1" name="Elizabeth Edmund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0363100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08428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 </a:t>
            </a:r>
          </a:p>
        </p:txBody>
      </p:sp>
    </p:spTree>
    <p:extLst>
      <p:ext uri="{BB962C8B-B14F-4D97-AF65-F5344CB8AC3E}">
        <p14:creationId xmlns:p14="http://schemas.microsoft.com/office/powerpoint/2010/main" val="4059444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63108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96717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6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150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309977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208027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5750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763775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5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051204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51332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00501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06727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774235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79276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http://web.a.ebscohost.com.proxy.library.cpp.edu/ehost/pdfviewer/pdfviewer?vid=1&amp;sid=8c2c6ecf-74ba-4c7a-8a55-0af150dd93c4%40sessionmgr4008</a:t>
            </a:r>
          </a:p>
        </p:txBody>
      </p:sp>
    </p:spTree>
    <p:extLst>
      <p:ext uri="{BB962C8B-B14F-4D97-AF65-F5344CB8AC3E}">
        <p14:creationId xmlns:p14="http://schemas.microsoft.com/office/powerpoint/2010/main" val="350701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en" sz="1200" dirty="0">
                <a:solidFill>
                  <a:schemeClr val="dk2"/>
                </a:solidFill>
              </a:rPr>
              <a:t>Cortisol is hormone which is released when individual is under stress, and stimulates insulin release to maintain blood glucose levels in the “fight or flight” response.</a:t>
            </a:r>
          </a:p>
          <a:p>
            <a:pPr lvl="0" rtl="0">
              <a:lnSpc>
                <a:spcPct val="115000"/>
              </a:lnSpc>
              <a:spcBef>
                <a:spcPts val="0"/>
              </a:spcBef>
              <a:spcAft>
                <a:spcPts val="1600"/>
              </a:spcAft>
              <a:buClr>
                <a:schemeClr val="dk1"/>
              </a:buClr>
              <a:buSzPct val="91666"/>
              <a:buFont typeface="Arial"/>
              <a:buNone/>
            </a:pPr>
            <a:r>
              <a:rPr lang="en" sz="1200" dirty="0">
                <a:solidFill>
                  <a:schemeClr val="dk2"/>
                </a:solidFill>
              </a:rPr>
              <a:t>Leptin is a hormone, made by fat cells, that decreases appetite. Ghrelin is a hormone that increases appreite and plays a role in body weight. </a:t>
            </a:r>
          </a:p>
        </p:txBody>
      </p:sp>
    </p:spTree>
    <p:extLst>
      <p:ext uri="{BB962C8B-B14F-4D97-AF65-F5344CB8AC3E}">
        <p14:creationId xmlns:p14="http://schemas.microsoft.com/office/powerpoint/2010/main" val="158033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http://web.a.ebscohost.com.proxy.library.cpp.edu/ehost/pdfviewer/pdfviewer?vid=1&amp;sid=79452d44-1f54-414b-bc06-0ce108497254%40sessionmgr4010</a:t>
            </a:r>
          </a:p>
        </p:txBody>
      </p:sp>
    </p:spTree>
    <p:extLst>
      <p:ext uri="{BB962C8B-B14F-4D97-AF65-F5344CB8AC3E}">
        <p14:creationId xmlns:p14="http://schemas.microsoft.com/office/powerpoint/2010/main" val="1633820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https://sleepfoundation.org/sleep-news/lack-sleep-may-increase-calorie-consumption</a:t>
            </a:r>
          </a:p>
        </p:txBody>
      </p:sp>
    </p:spTree>
    <p:extLst>
      <p:ext uri="{BB962C8B-B14F-4D97-AF65-F5344CB8AC3E}">
        <p14:creationId xmlns:p14="http://schemas.microsoft.com/office/powerpoint/2010/main" val="129990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http://www.eatingwell.com/recipe/250220/chocolate-cherry-snack-bars/</a:t>
            </a:r>
          </a:p>
        </p:txBody>
      </p:sp>
    </p:spTree>
    <p:extLst>
      <p:ext uri="{BB962C8B-B14F-4D97-AF65-F5344CB8AC3E}">
        <p14:creationId xmlns:p14="http://schemas.microsoft.com/office/powerpoint/2010/main" val="328114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7833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4745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4878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grpSp>
        <p:nvGrpSpPr>
          <p:cNvPr id="11" name="Shape 11"/>
          <p:cNvGrpSpPr/>
          <p:nvPr/>
        </p:nvGrpSpPr>
        <p:grpSpPr>
          <a:xfrm>
            <a:off x="830392" y="1191256"/>
            <a:ext cx="745763" cy="45826"/>
            <a:chOff x="4580561" y="2589004"/>
            <a:chExt cx="1064464" cy="25200"/>
          </a:xfrm>
        </p:grpSpPr>
        <p:sp>
          <p:nvSpPr>
            <p:cNvPr id="12" name="Shape 12"/>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13" name="Shape 13"/>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14" name="Shape 14"/>
          <p:cNvSpPr txBox="1">
            <a:spLocks noGrp="1"/>
          </p:cNvSpPr>
          <p:nvPr>
            <p:ph type="ctrTitle"/>
          </p:nvPr>
        </p:nvSpPr>
        <p:spPr>
          <a:xfrm>
            <a:off x="729450" y="1322450"/>
            <a:ext cx="7688100" cy="1664700"/>
          </a:xfrm>
          <a:prstGeom prst="rect">
            <a:avLst/>
          </a:prstGeom>
        </p:spPr>
        <p:txBody>
          <a:bodyPr wrap="square" lIns="91425" tIns="91425" rIns="91425" bIns="91425" anchor="t" anchorCtr="0"/>
          <a:lstStyle>
            <a:lvl1pPr lvl="0">
              <a:spcBef>
                <a:spcPts val="0"/>
              </a:spcBef>
              <a:buClr>
                <a:schemeClr val="dk2"/>
              </a:buClr>
              <a:buSzPct val="100000"/>
              <a:defRPr sz="4200">
                <a:solidFill>
                  <a:schemeClr val="dk2"/>
                </a:solidFill>
              </a:defRPr>
            </a:lvl1pPr>
            <a:lvl2pPr lvl="1">
              <a:spcBef>
                <a:spcPts val="0"/>
              </a:spcBef>
              <a:buClr>
                <a:schemeClr val="dk2"/>
              </a:buClr>
              <a:buSzPct val="100000"/>
              <a:defRPr sz="4200">
                <a:solidFill>
                  <a:schemeClr val="dk2"/>
                </a:solidFill>
              </a:defRPr>
            </a:lvl2pPr>
            <a:lvl3pPr lvl="2">
              <a:spcBef>
                <a:spcPts val="0"/>
              </a:spcBef>
              <a:buClr>
                <a:schemeClr val="dk2"/>
              </a:buClr>
              <a:buSzPct val="100000"/>
              <a:defRPr sz="4200">
                <a:solidFill>
                  <a:schemeClr val="dk2"/>
                </a:solidFill>
              </a:defRPr>
            </a:lvl3pPr>
            <a:lvl4pPr lvl="3">
              <a:spcBef>
                <a:spcPts val="0"/>
              </a:spcBef>
              <a:buClr>
                <a:schemeClr val="dk2"/>
              </a:buClr>
              <a:buSzPct val="100000"/>
              <a:defRPr sz="4200">
                <a:solidFill>
                  <a:schemeClr val="dk2"/>
                </a:solidFill>
              </a:defRPr>
            </a:lvl4pPr>
            <a:lvl5pPr lvl="4">
              <a:spcBef>
                <a:spcPts val="0"/>
              </a:spcBef>
              <a:buClr>
                <a:schemeClr val="dk2"/>
              </a:buClr>
              <a:buSzPct val="100000"/>
              <a:defRPr sz="4200">
                <a:solidFill>
                  <a:schemeClr val="dk2"/>
                </a:solidFill>
              </a:defRPr>
            </a:lvl5pPr>
            <a:lvl6pPr lvl="5">
              <a:spcBef>
                <a:spcPts val="0"/>
              </a:spcBef>
              <a:buClr>
                <a:schemeClr val="dk2"/>
              </a:buClr>
              <a:buSzPct val="100000"/>
              <a:defRPr sz="4200">
                <a:solidFill>
                  <a:schemeClr val="dk2"/>
                </a:solidFill>
              </a:defRPr>
            </a:lvl6pPr>
            <a:lvl7pPr lvl="6">
              <a:spcBef>
                <a:spcPts val="0"/>
              </a:spcBef>
              <a:buClr>
                <a:schemeClr val="dk2"/>
              </a:buClr>
              <a:buSzPct val="100000"/>
              <a:defRPr sz="4200">
                <a:solidFill>
                  <a:schemeClr val="dk2"/>
                </a:solidFill>
              </a:defRPr>
            </a:lvl7pPr>
            <a:lvl8pPr lvl="7">
              <a:spcBef>
                <a:spcPts val="0"/>
              </a:spcBef>
              <a:buClr>
                <a:schemeClr val="dk2"/>
              </a:buClr>
              <a:buSzPct val="100000"/>
              <a:defRPr sz="4200">
                <a:solidFill>
                  <a:schemeClr val="dk2"/>
                </a:solidFill>
              </a:defRPr>
            </a:lvl8pPr>
            <a:lvl9pPr lvl="8">
              <a:spcBef>
                <a:spcPts val="0"/>
              </a:spcBef>
              <a:buClr>
                <a:schemeClr val="dk2"/>
              </a:buClr>
              <a:buSzPct val="100000"/>
              <a:defRPr sz="4200">
                <a:solidFill>
                  <a:schemeClr val="dk2"/>
                </a:solidFill>
              </a:defRPr>
            </a:lvl9pPr>
          </a:lstStyle>
          <a:p>
            <a:endParaRPr/>
          </a:p>
        </p:txBody>
      </p:sp>
      <p:sp>
        <p:nvSpPr>
          <p:cNvPr id="15" name="Shape 15"/>
          <p:cNvSpPr txBox="1">
            <a:spLocks noGrp="1"/>
          </p:cNvSpPr>
          <p:nvPr>
            <p:ph type="subTitle" idx="1"/>
          </p:nvPr>
        </p:nvSpPr>
        <p:spPr>
          <a:xfrm>
            <a:off x="729627" y="3172900"/>
            <a:ext cx="7688100" cy="541200"/>
          </a:xfrm>
          <a:prstGeom prst="rect">
            <a:avLst/>
          </a:prstGeom>
        </p:spPr>
        <p:txBody>
          <a:bodyPr wrap="square" lIns="91425" tIns="91425" rIns="91425" bIns="91425" anchor="t" anchorCtr="0"/>
          <a:lstStyle>
            <a:lvl1pPr lvl="0">
              <a:lnSpc>
                <a:spcPct val="100000"/>
              </a:lnSpc>
              <a:spcBef>
                <a:spcPts val="0"/>
              </a:spcBef>
              <a:spcAft>
                <a:spcPts val="0"/>
              </a:spcAft>
              <a:buSzPct val="100000"/>
              <a:buNone/>
              <a:defRPr sz="1600"/>
            </a:lvl1pPr>
            <a:lvl2pPr lvl="1">
              <a:lnSpc>
                <a:spcPct val="100000"/>
              </a:lnSpc>
              <a:spcBef>
                <a:spcPts val="0"/>
              </a:spcBef>
              <a:spcAft>
                <a:spcPts val="0"/>
              </a:spcAft>
              <a:buSzPct val="100000"/>
              <a:buNone/>
              <a:defRPr sz="1600"/>
            </a:lvl2pPr>
            <a:lvl3pPr lvl="2">
              <a:lnSpc>
                <a:spcPct val="100000"/>
              </a:lnSpc>
              <a:spcBef>
                <a:spcPts val="0"/>
              </a:spcBef>
              <a:spcAft>
                <a:spcPts val="0"/>
              </a:spcAft>
              <a:buSzPct val="100000"/>
              <a:buNone/>
              <a:defRPr sz="1600"/>
            </a:lvl3pPr>
            <a:lvl4pPr lvl="3">
              <a:lnSpc>
                <a:spcPct val="100000"/>
              </a:lnSpc>
              <a:spcBef>
                <a:spcPts val="0"/>
              </a:spcBef>
              <a:spcAft>
                <a:spcPts val="0"/>
              </a:spcAft>
              <a:buSzPct val="100000"/>
              <a:buNone/>
              <a:defRPr sz="1600"/>
            </a:lvl4pPr>
            <a:lvl5pPr lvl="4">
              <a:lnSpc>
                <a:spcPct val="100000"/>
              </a:lnSpc>
              <a:spcBef>
                <a:spcPts val="0"/>
              </a:spcBef>
              <a:spcAft>
                <a:spcPts val="0"/>
              </a:spcAft>
              <a:buSzPct val="100000"/>
              <a:buNone/>
              <a:defRPr sz="1600"/>
            </a:lvl5pPr>
            <a:lvl6pPr lvl="5">
              <a:lnSpc>
                <a:spcPct val="100000"/>
              </a:lnSpc>
              <a:spcBef>
                <a:spcPts val="0"/>
              </a:spcBef>
              <a:spcAft>
                <a:spcPts val="0"/>
              </a:spcAft>
              <a:buSzPct val="100000"/>
              <a:buNone/>
              <a:defRPr sz="1600"/>
            </a:lvl6pPr>
            <a:lvl7pPr lvl="6">
              <a:lnSpc>
                <a:spcPct val="100000"/>
              </a:lnSpc>
              <a:spcBef>
                <a:spcPts val="0"/>
              </a:spcBef>
              <a:spcAft>
                <a:spcPts val="0"/>
              </a:spcAft>
              <a:buSzPct val="100000"/>
              <a:buNone/>
              <a:defRPr sz="1600"/>
            </a:lvl7pPr>
            <a:lvl8pPr lvl="7">
              <a:lnSpc>
                <a:spcPct val="100000"/>
              </a:lnSpc>
              <a:spcBef>
                <a:spcPts val="0"/>
              </a:spcBef>
              <a:spcAft>
                <a:spcPts val="0"/>
              </a:spcAft>
              <a:buSzPct val="100000"/>
              <a:buNone/>
              <a:defRPr sz="1600"/>
            </a:lvl8pPr>
            <a:lvl9pPr lvl="8">
              <a:lnSpc>
                <a:spcPct val="100000"/>
              </a:lnSpc>
              <a:spcBef>
                <a:spcPts val="0"/>
              </a:spcBef>
              <a:spcAft>
                <a:spcPts val="0"/>
              </a:spcAft>
              <a:buSzPct val="100000"/>
              <a:buNone/>
              <a:defRPr sz="1600"/>
            </a:lvl9pPr>
          </a:lstStyle>
          <a:p>
            <a:endParaRPr/>
          </a:p>
        </p:txBody>
      </p:sp>
      <p:sp>
        <p:nvSpPr>
          <p:cNvPr id="16" name="Shape 1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sp>
          <p:nvSpPr>
            <p:cNvPr id="76" name="Shape 76"/>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grpSp>
      <p:sp>
        <p:nvSpPr>
          <p:cNvPr id="77" name="Shape 77"/>
          <p:cNvSpPr txBox="1">
            <a:spLocks noGrp="1"/>
          </p:cNvSpPr>
          <p:nvPr>
            <p:ph type="title"/>
          </p:nvPr>
        </p:nvSpPr>
        <p:spPr>
          <a:xfrm>
            <a:off x="729450" y="733950"/>
            <a:ext cx="7688400" cy="1244700"/>
          </a:xfrm>
          <a:prstGeom prst="rect">
            <a:avLst/>
          </a:prstGeom>
        </p:spPr>
        <p:txBody>
          <a:bodyPr wrap="square" lIns="91425" tIns="91425" rIns="91425" bIns="91425" anchor="t" anchorCtr="0"/>
          <a:lstStyle>
            <a:lvl1pPr lvl="0">
              <a:spcBef>
                <a:spcPts val="0"/>
              </a:spcBef>
              <a:buClr>
                <a:schemeClr val="lt1"/>
              </a:buClr>
              <a:buSzPct val="100000"/>
              <a:defRPr sz="8000">
                <a:solidFill>
                  <a:schemeClr val="lt1"/>
                </a:solidFill>
              </a:defRPr>
            </a:lvl1pPr>
            <a:lvl2pPr lvl="1">
              <a:spcBef>
                <a:spcPts val="0"/>
              </a:spcBef>
              <a:buClr>
                <a:schemeClr val="lt1"/>
              </a:buClr>
              <a:buSzPct val="100000"/>
              <a:defRPr sz="8000">
                <a:solidFill>
                  <a:schemeClr val="lt1"/>
                </a:solidFill>
              </a:defRPr>
            </a:lvl2pPr>
            <a:lvl3pPr lvl="2">
              <a:spcBef>
                <a:spcPts val="0"/>
              </a:spcBef>
              <a:buClr>
                <a:schemeClr val="lt1"/>
              </a:buClr>
              <a:buSzPct val="100000"/>
              <a:defRPr sz="8000">
                <a:solidFill>
                  <a:schemeClr val="lt1"/>
                </a:solidFill>
              </a:defRPr>
            </a:lvl3pPr>
            <a:lvl4pPr lvl="3">
              <a:spcBef>
                <a:spcPts val="0"/>
              </a:spcBef>
              <a:buClr>
                <a:schemeClr val="lt1"/>
              </a:buClr>
              <a:buSzPct val="100000"/>
              <a:defRPr sz="8000">
                <a:solidFill>
                  <a:schemeClr val="lt1"/>
                </a:solidFill>
              </a:defRPr>
            </a:lvl4pPr>
            <a:lvl5pPr lvl="4">
              <a:spcBef>
                <a:spcPts val="0"/>
              </a:spcBef>
              <a:buClr>
                <a:schemeClr val="lt1"/>
              </a:buClr>
              <a:buSzPct val="100000"/>
              <a:defRPr sz="8000">
                <a:solidFill>
                  <a:schemeClr val="lt1"/>
                </a:solidFill>
              </a:defRPr>
            </a:lvl5pPr>
            <a:lvl6pPr lvl="5">
              <a:spcBef>
                <a:spcPts val="0"/>
              </a:spcBef>
              <a:buClr>
                <a:schemeClr val="lt1"/>
              </a:buClr>
              <a:buSzPct val="100000"/>
              <a:defRPr sz="8000">
                <a:solidFill>
                  <a:schemeClr val="lt1"/>
                </a:solidFill>
              </a:defRPr>
            </a:lvl6pPr>
            <a:lvl7pPr lvl="6">
              <a:spcBef>
                <a:spcPts val="0"/>
              </a:spcBef>
              <a:buClr>
                <a:schemeClr val="lt1"/>
              </a:buClr>
              <a:buSzPct val="100000"/>
              <a:defRPr sz="8000">
                <a:solidFill>
                  <a:schemeClr val="lt1"/>
                </a:solidFill>
              </a:defRPr>
            </a:lvl7pPr>
            <a:lvl8pPr lvl="7">
              <a:spcBef>
                <a:spcPts val="0"/>
              </a:spcBef>
              <a:buClr>
                <a:schemeClr val="lt1"/>
              </a:buClr>
              <a:buSzPct val="100000"/>
              <a:defRPr sz="8000">
                <a:solidFill>
                  <a:schemeClr val="lt1"/>
                </a:solidFill>
              </a:defRPr>
            </a:lvl8pPr>
            <a:lvl9pPr lvl="8">
              <a:spcBef>
                <a:spcPts val="0"/>
              </a:spcBef>
              <a:buClr>
                <a:schemeClr val="lt1"/>
              </a:buClr>
              <a:buSzPct val="100000"/>
              <a:defRPr sz="8000">
                <a:solidFill>
                  <a:schemeClr val="lt1"/>
                </a:solidFill>
              </a:defRPr>
            </a:lvl9pPr>
          </a:lstStyle>
          <a:p>
            <a:endParaRPr/>
          </a:p>
        </p:txBody>
      </p:sp>
      <p:sp>
        <p:nvSpPr>
          <p:cNvPr id="78" name="Shape 78"/>
          <p:cNvSpPr txBox="1">
            <a:spLocks noGrp="1"/>
          </p:cNvSpPr>
          <p:nvPr>
            <p:ph type="body" idx="1"/>
          </p:nvPr>
        </p:nvSpPr>
        <p:spPr>
          <a:xfrm>
            <a:off x="729450" y="2272888"/>
            <a:ext cx="7688400" cy="1580400"/>
          </a:xfrm>
          <a:prstGeom prst="rect">
            <a:avLst/>
          </a:prstGeom>
        </p:spPr>
        <p:txBody>
          <a:bodyPr wrap="square" lIns="91425" tIns="91425" rIns="91425" bIns="91425" anchor="t"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sp>
          <p:nvSpPr>
            <p:cNvPr id="20" name="Shape 20"/>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grpSp>
      <p:sp>
        <p:nvSpPr>
          <p:cNvPr id="21" name="Shape 21"/>
          <p:cNvSpPr txBox="1">
            <a:spLocks noGrp="1"/>
          </p:cNvSpPr>
          <p:nvPr>
            <p:ph type="title"/>
          </p:nvPr>
        </p:nvSpPr>
        <p:spPr>
          <a:xfrm>
            <a:off x="729450" y="1322450"/>
            <a:ext cx="7688400" cy="1518600"/>
          </a:xfrm>
          <a:prstGeom prst="rect">
            <a:avLst/>
          </a:prstGeom>
        </p:spPr>
        <p:txBody>
          <a:bodyPr wrap="square" lIns="91425" tIns="91425" rIns="91425" bIns="91425" anchor="t"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dirty="0"/>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27" name="Shape 27"/>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28" name="Shape 28"/>
          <p:cNvSpPr txBox="1">
            <a:spLocks noGrp="1"/>
          </p:cNvSpPr>
          <p:nvPr>
            <p:ph type="title"/>
          </p:nvPr>
        </p:nvSpPr>
        <p:spPr>
          <a:xfrm>
            <a:off x="729450" y="1318650"/>
            <a:ext cx="76887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29" name="Shape 29"/>
          <p:cNvSpPr txBox="1">
            <a:spLocks noGrp="1"/>
          </p:cNvSpPr>
          <p:nvPr>
            <p:ph type="body" idx="1"/>
          </p:nvPr>
        </p:nvSpPr>
        <p:spPr>
          <a:xfrm>
            <a:off x="729450" y="2078875"/>
            <a:ext cx="76887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dirty="0"/>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35" name="Shape 3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36" name="Shape 36"/>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dirty="0"/>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44" name="Shape 44"/>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45" name="Shape 45"/>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dirty="0"/>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51" name="Shape 51"/>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52" name="Shape 52"/>
          <p:cNvSpPr txBox="1">
            <a:spLocks noGrp="1"/>
          </p:cNvSpPr>
          <p:nvPr>
            <p:ph type="title"/>
          </p:nvPr>
        </p:nvSpPr>
        <p:spPr>
          <a:xfrm>
            <a:off x="730000" y="1318650"/>
            <a:ext cx="3300900" cy="13815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sp>
          <p:nvSpPr>
            <p:cNvPr id="58" name="Shape 58"/>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dirty="0"/>
            </a:p>
          </p:txBody>
        </p:sp>
      </p:grpSp>
      <p:sp>
        <p:nvSpPr>
          <p:cNvPr id="59" name="Shape 59"/>
          <p:cNvSpPr txBox="1">
            <a:spLocks noGrp="1"/>
          </p:cNvSpPr>
          <p:nvPr>
            <p:ph type="title"/>
          </p:nvPr>
        </p:nvSpPr>
        <p:spPr>
          <a:xfrm>
            <a:off x="729450" y="864300"/>
            <a:ext cx="7021200" cy="2985000"/>
          </a:xfrm>
          <a:prstGeom prst="rect">
            <a:avLst/>
          </a:prstGeom>
        </p:spPr>
        <p:txBody>
          <a:bodyPr wrap="square" lIns="91425" tIns="91425" rIns="91425" bIns="91425" anchor="ctr"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dirty="0"/>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dirty="0"/>
            </a:p>
          </p:txBody>
        </p:sp>
        <p:sp>
          <p:nvSpPr>
            <p:cNvPr id="65" name="Shape 6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dirty="0"/>
            </a:p>
          </p:txBody>
        </p:sp>
      </p:grpSp>
      <p:sp>
        <p:nvSpPr>
          <p:cNvPr id="66" name="Shape 66"/>
          <p:cNvSpPr txBox="1">
            <a:spLocks noGrp="1"/>
          </p:cNvSpPr>
          <p:nvPr>
            <p:ph type="title"/>
          </p:nvPr>
        </p:nvSpPr>
        <p:spPr>
          <a:xfrm>
            <a:off x="730000" y="1318650"/>
            <a:ext cx="3300900" cy="1687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wrap="square" lIns="91425" tIns="91425" rIns="91425" bIns="91425" anchor="t" anchorCtr="0"/>
          <a:lstStyle>
            <a:lvl1pPr lvl="0">
              <a:lnSpc>
                <a:spcPct val="100000"/>
              </a:lnSpc>
              <a:spcBef>
                <a:spcPts val="0"/>
              </a:spcBef>
              <a:spcAft>
                <a:spcPts val="0"/>
              </a:spcAft>
              <a:buSzPct val="100000"/>
              <a:buNone/>
              <a:defRPr sz="1600"/>
            </a:lvl1pPr>
            <a:lvl2pPr lvl="1">
              <a:lnSpc>
                <a:spcPct val="100000"/>
              </a:lnSpc>
              <a:spcBef>
                <a:spcPts val="0"/>
              </a:spcBef>
              <a:spcAft>
                <a:spcPts val="0"/>
              </a:spcAft>
              <a:buSzPct val="100000"/>
              <a:buNone/>
              <a:defRPr sz="1600"/>
            </a:lvl2pPr>
            <a:lvl3pPr lvl="2">
              <a:lnSpc>
                <a:spcPct val="100000"/>
              </a:lnSpc>
              <a:spcBef>
                <a:spcPts val="0"/>
              </a:spcBef>
              <a:spcAft>
                <a:spcPts val="0"/>
              </a:spcAft>
              <a:buSzPct val="100000"/>
              <a:buNone/>
              <a:defRPr sz="1600"/>
            </a:lvl3pPr>
            <a:lvl4pPr lvl="3">
              <a:lnSpc>
                <a:spcPct val="100000"/>
              </a:lnSpc>
              <a:spcBef>
                <a:spcPts val="0"/>
              </a:spcBef>
              <a:spcAft>
                <a:spcPts val="0"/>
              </a:spcAft>
              <a:buSzPct val="100000"/>
              <a:buNone/>
              <a:defRPr sz="1600"/>
            </a:lvl4pPr>
            <a:lvl5pPr lvl="4">
              <a:lnSpc>
                <a:spcPct val="100000"/>
              </a:lnSpc>
              <a:spcBef>
                <a:spcPts val="0"/>
              </a:spcBef>
              <a:spcAft>
                <a:spcPts val="0"/>
              </a:spcAft>
              <a:buSzPct val="100000"/>
              <a:buNone/>
              <a:defRPr sz="1600"/>
            </a:lvl5pPr>
            <a:lvl6pPr lvl="5">
              <a:lnSpc>
                <a:spcPct val="100000"/>
              </a:lnSpc>
              <a:spcBef>
                <a:spcPts val="0"/>
              </a:spcBef>
              <a:spcAft>
                <a:spcPts val="0"/>
              </a:spcAft>
              <a:buSzPct val="100000"/>
              <a:buNone/>
              <a:defRPr sz="1600"/>
            </a:lvl6pPr>
            <a:lvl7pPr lvl="6">
              <a:lnSpc>
                <a:spcPct val="100000"/>
              </a:lnSpc>
              <a:spcBef>
                <a:spcPts val="0"/>
              </a:spcBef>
              <a:spcAft>
                <a:spcPts val="0"/>
              </a:spcAft>
              <a:buSzPct val="100000"/>
              <a:buNone/>
              <a:defRPr sz="1600"/>
            </a:lvl7pPr>
            <a:lvl8pPr lvl="7">
              <a:lnSpc>
                <a:spcPct val="100000"/>
              </a:lnSpc>
              <a:spcBef>
                <a:spcPts val="0"/>
              </a:spcBef>
              <a:spcAft>
                <a:spcPts val="0"/>
              </a:spcAft>
              <a:buSzPct val="100000"/>
              <a:buNone/>
              <a:defRPr sz="1600"/>
            </a:lvl8pPr>
            <a:lvl9pPr lvl="8">
              <a:lnSpc>
                <a:spcPct val="100000"/>
              </a:lnSpc>
              <a:spcBef>
                <a:spcPts val="0"/>
              </a:spcBef>
              <a:spcAft>
                <a:spcPts val="0"/>
              </a:spcAft>
              <a:buSzPct val="1000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SzPct val="100000"/>
              <a:buFont typeface="Raleway"/>
              <a:buNone/>
              <a:defRPr sz="2800" b="1">
                <a:latin typeface="Raleway"/>
                <a:ea typeface="Raleway"/>
                <a:cs typeface="Raleway"/>
                <a:sym typeface="Raleway"/>
              </a:defRPr>
            </a:lvl1pPr>
            <a:lvl2pPr lvl="1">
              <a:spcBef>
                <a:spcPts val="0"/>
              </a:spcBef>
              <a:buSzPct val="100000"/>
              <a:buFont typeface="Raleway"/>
              <a:buNone/>
              <a:defRPr sz="2800" b="1">
                <a:latin typeface="Raleway"/>
                <a:ea typeface="Raleway"/>
                <a:cs typeface="Raleway"/>
                <a:sym typeface="Raleway"/>
              </a:defRPr>
            </a:lvl2pPr>
            <a:lvl3pPr lvl="2">
              <a:spcBef>
                <a:spcPts val="0"/>
              </a:spcBef>
              <a:buSzPct val="100000"/>
              <a:buFont typeface="Raleway"/>
              <a:buNone/>
              <a:defRPr sz="2800" b="1">
                <a:latin typeface="Raleway"/>
                <a:ea typeface="Raleway"/>
                <a:cs typeface="Raleway"/>
                <a:sym typeface="Raleway"/>
              </a:defRPr>
            </a:lvl3pPr>
            <a:lvl4pPr lvl="3">
              <a:spcBef>
                <a:spcPts val="0"/>
              </a:spcBef>
              <a:buSzPct val="100000"/>
              <a:buFont typeface="Raleway"/>
              <a:buNone/>
              <a:defRPr sz="2800" b="1">
                <a:latin typeface="Raleway"/>
                <a:ea typeface="Raleway"/>
                <a:cs typeface="Raleway"/>
                <a:sym typeface="Raleway"/>
              </a:defRPr>
            </a:lvl4pPr>
            <a:lvl5pPr lvl="4">
              <a:spcBef>
                <a:spcPts val="0"/>
              </a:spcBef>
              <a:buSzPct val="100000"/>
              <a:buFont typeface="Raleway"/>
              <a:buNone/>
              <a:defRPr sz="2800" b="1">
                <a:latin typeface="Raleway"/>
                <a:ea typeface="Raleway"/>
                <a:cs typeface="Raleway"/>
                <a:sym typeface="Raleway"/>
              </a:defRPr>
            </a:lvl5pPr>
            <a:lvl6pPr lvl="5">
              <a:spcBef>
                <a:spcPts val="0"/>
              </a:spcBef>
              <a:buSzPct val="100000"/>
              <a:buFont typeface="Raleway"/>
              <a:buNone/>
              <a:defRPr sz="2800" b="1">
                <a:latin typeface="Raleway"/>
                <a:ea typeface="Raleway"/>
                <a:cs typeface="Raleway"/>
                <a:sym typeface="Raleway"/>
              </a:defRPr>
            </a:lvl6pPr>
            <a:lvl7pPr lvl="6">
              <a:spcBef>
                <a:spcPts val="0"/>
              </a:spcBef>
              <a:buSzPct val="100000"/>
              <a:buFont typeface="Raleway"/>
              <a:buNone/>
              <a:defRPr sz="2800" b="1">
                <a:latin typeface="Raleway"/>
                <a:ea typeface="Raleway"/>
                <a:cs typeface="Raleway"/>
                <a:sym typeface="Raleway"/>
              </a:defRPr>
            </a:lvl7pPr>
            <a:lvl8pPr lvl="7">
              <a:spcBef>
                <a:spcPts val="0"/>
              </a:spcBef>
              <a:buSzPct val="100000"/>
              <a:buFont typeface="Raleway"/>
              <a:buNone/>
              <a:defRPr sz="2800" b="1">
                <a:latin typeface="Raleway"/>
                <a:ea typeface="Raleway"/>
                <a:cs typeface="Raleway"/>
                <a:sym typeface="Raleway"/>
              </a:defRPr>
            </a:lvl8pPr>
            <a:lvl9pPr lvl="8">
              <a:spcBef>
                <a:spcPts val="0"/>
              </a:spcBef>
              <a:buSzPct val="1000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1"/>
              </a:buClr>
              <a:buSzPct val="100000"/>
              <a:buFont typeface="Lato"/>
              <a:buChar char="●"/>
              <a:defRPr sz="1300">
                <a:solidFill>
                  <a:schemeClr val="accent1"/>
                </a:solidFill>
                <a:latin typeface="Lato"/>
                <a:ea typeface="Lato"/>
                <a:cs typeface="Lato"/>
                <a:sym typeface="Lato"/>
              </a:defRPr>
            </a:lvl1pPr>
            <a:lvl2pPr lvl="1">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2pPr>
            <a:lvl3pPr lvl="2">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3pPr>
            <a:lvl4pPr lvl="3">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4pPr>
            <a:lvl5pPr lvl="4">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5pPr>
            <a:lvl6pPr lvl="5">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6pPr>
            <a:lvl7pPr lvl="6">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7pPr>
            <a:lvl8pPr lvl="7">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8pPr>
            <a:lvl9pPr lvl="8">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1"/>
                </a:solidFill>
                <a:latin typeface="Lato"/>
                <a:ea typeface="Lato"/>
                <a:cs typeface="Lato"/>
                <a:sym typeface="Lato"/>
              </a:rPr>
              <a:t>‹#›</a:t>
            </a:fld>
            <a:endParaRPr lang="en" sz="1000">
              <a:solidFill>
                <a:schemeClr val="accen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eb.a.ebscohost.com.proxy.library.cpp.edu/ehost/pdfviewer/pdfviewer?vid=1&amp;sid=8c2c6ecf-74ba-4c7a-8a55-0af150dd93c4@sessionmgr4008" TargetMode="External"/><Relationship Id="rId2" Type="http://schemas.openxmlformats.org/officeDocument/2006/relationships/hyperlink" Target="https://sleepfoundation.org/sleep-news/lack-sleep-may-increase-calorie-consumption" TargetMode="External"/><Relationship Id="rId1" Type="http://schemas.openxmlformats.org/officeDocument/2006/relationships/slideLayout" Target="../slideLayouts/slideLayout3.xml"/><Relationship Id="rId5" Type="http://schemas.openxmlformats.org/officeDocument/2006/relationships/hyperlink" Target="http://www.npr.org/sections/thetwo-way/2017/10/02/554993385/nobel-prize-in-medicine-is-awarded-to-3-americans-for-work-on-circadian-rhythm" TargetMode="External"/><Relationship Id="rId4" Type="http://schemas.openxmlformats.org/officeDocument/2006/relationships/hyperlink" Target="http://web.a.ebscohost.com.proxy.library.cpp.edu/ehost/pdfviewer/pdfviewer?vid=1&amp;sid=79452d44-1f54-414b-bc06-0ce108497254@sessionmgr401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729450" y="1322450"/>
            <a:ext cx="7688100" cy="1664700"/>
          </a:xfrm>
          <a:prstGeom prst="rect">
            <a:avLst/>
          </a:prstGeom>
        </p:spPr>
        <p:txBody>
          <a:bodyPr wrap="square" lIns="91425" tIns="91425" rIns="91425" bIns="91425" anchor="t" anchorCtr="0">
            <a:noAutofit/>
          </a:bodyPr>
          <a:lstStyle/>
          <a:p>
            <a:pPr lvl="0" rtl="0">
              <a:spcBef>
                <a:spcPts val="0"/>
              </a:spcBef>
              <a:buNone/>
            </a:pPr>
            <a:r>
              <a:rPr lang="en"/>
              <a:t>Sleep, Well Being, &amp; Nutrition</a:t>
            </a:r>
          </a:p>
        </p:txBody>
      </p:sp>
      <p:sp>
        <p:nvSpPr>
          <p:cNvPr id="87" name="Shape 87"/>
          <p:cNvSpPr txBox="1">
            <a:spLocks noGrp="1"/>
          </p:cNvSpPr>
          <p:nvPr>
            <p:ph type="subTitle" idx="1"/>
          </p:nvPr>
        </p:nvSpPr>
        <p:spPr>
          <a:xfrm>
            <a:off x="729625" y="3172899"/>
            <a:ext cx="7688100" cy="1060433"/>
          </a:xfrm>
          <a:prstGeom prst="rect">
            <a:avLst/>
          </a:prstGeom>
        </p:spPr>
        <p:txBody>
          <a:bodyPr wrap="square" lIns="91425" tIns="91425" rIns="91425" bIns="91425" anchor="t" anchorCtr="0">
            <a:noAutofit/>
          </a:bodyPr>
          <a:lstStyle/>
          <a:p>
            <a:pPr lvl="0">
              <a:spcBef>
                <a:spcPts val="0"/>
              </a:spcBef>
              <a:buNone/>
            </a:pPr>
            <a:r>
              <a:rPr lang="en" dirty="0"/>
              <a:t>Michelle Marquez</a:t>
            </a:r>
          </a:p>
          <a:p>
            <a:pPr lvl="0">
              <a:spcBef>
                <a:spcPts val="0"/>
              </a:spcBef>
              <a:buNone/>
            </a:pPr>
            <a:r>
              <a:rPr lang="en" dirty="0" smtClean="0"/>
              <a:t>California State Polytechnic Univeristy, Pomona</a:t>
            </a:r>
          </a:p>
          <a:p>
            <a:pPr lvl="0">
              <a:spcBef>
                <a:spcPts val="0"/>
              </a:spcBef>
              <a:buNone/>
            </a:pPr>
            <a:r>
              <a:rPr lang="en" dirty="0" smtClean="0"/>
              <a:t>Dietetic Intern 2017-2018</a:t>
            </a:r>
            <a:endParaRPr lang="e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US" dirty="0" smtClean="0"/>
              <a:t>Long term effects</a:t>
            </a:r>
            <a:endParaRPr dirty="0"/>
          </a:p>
        </p:txBody>
      </p:sp>
      <p:sp>
        <p:nvSpPr>
          <p:cNvPr id="142" name="Shape 142"/>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285750" indent="-285750"/>
            <a:r>
              <a:rPr lang="en" sz="1400" dirty="0">
                <a:solidFill>
                  <a:schemeClr val="bg2"/>
                </a:solidFill>
                <a:latin typeface="+mj-lt"/>
              </a:rPr>
              <a:t>O</a:t>
            </a:r>
            <a:r>
              <a:rPr lang="en" sz="1400" dirty="0" smtClean="0">
                <a:solidFill>
                  <a:schemeClr val="bg2"/>
                </a:solidFill>
                <a:latin typeface="+mj-lt"/>
              </a:rPr>
              <a:t>ver </a:t>
            </a:r>
            <a:r>
              <a:rPr lang="en" sz="1400" dirty="0">
                <a:solidFill>
                  <a:schemeClr val="bg2"/>
                </a:solidFill>
                <a:latin typeface="+mj-lt"/>
              </a:rPr>
              <a:t>time is prolonged sleep deprivation occurs this can lead to weight gain and even type 2 diabetes.</a:t>
            </a:r>
          </a:p>
          <a:p>
            <a:pPr marL="285750" indent="-285750"/>
            <a:r>
              <a:rPr lang="en" sz="1400" dirty="0">
                <a:solidFill>
                  <a:schemeClr val="bg2"/>
                </a:solidFill>
                <a:latin typeface="+mj-lt"/>
              </a:rPr>
              <a:t>If we disrupt our circadian rhythms it can lead us to not be able to sleep at night and instead eat late.</a:t>
            </a:r>
          </a:p>
          <a:p>
            <a:pPr marL="285750" indent="-285750"/>
            <a:r>
              <a:rPr lang="en" sz="1400" dirty="0">
                <a:solidFill>
                  <a:schemeClr val="bg2"/>
                </a:solidFill>
                <a:latin typeface="+mj-lt"/>
              </a:rPr>
              <a:t>Research that was published in the International Journal of Obesity suggest that the timing of when we eat can affect weight showing people in the study who had meals earlier in the day were much more successful with weight loss.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51647"/>
            <a:ext cx="9234311" cy="5195147"/>
          </a:xfrm>
          <a:prstGeom prst="rect">
            <a:avLst/>
          </a:prstGeom>
        </p:spPr>
      </p:pic>
    </p:spTree>
    <p:extLst>
      <p:ext uri="{BB962C8B-B14F-4D97-AF65-F5344CB8AC3E}">
        <p14:creationId xmlns:p14="http://schemas.microsoft.com/office/powerpoint/2010/main" val="2337626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So what foods promote sleep?</a:t>
            </a:r>
          </a:p>
        </p:txBody>
      </p:sp>
      <p:sp>
        <p:nvSpPr>
          <p:cNvPr id="148" name="Shape 148"/>
          <p:cNvSpPr txBox="1">
            <a:spLocks noGrp="1"/>
          </p:cNvSpPr>
          <p:nvPr>
            <p:ph type="body" idx="1"/>
          </p:nvPr>
        </p:nvSpPr>
        <p:spPr>
          <a:xfrm>
            <a:off x="590450" y="1951925"/>
            <a:ext cx="8101994" cy="2493000"/>
          </a:xfrm>
          <a:prstGeom prst="rect">
            <a:avLst/>
          </a:prstGeom>
        </p:spPr>
        <p:txBody>
          <a:bodyPr wrap="square" lIns="91425" tIns="91425" rIns="91425" bIns="91425" anchor="t" anchorCtr="0">
            <a:noAutofit/>
          </a:bodyPr>
          <a:lstStyle/>
          <a:p>
            <a:pPr marL="457200" lvl="0" indent="-342900">
              <a:spcBef>
                <a:spcPts val="0"/>
              </a:spcBef>
              <a:buClr>
                <a:srgbClr val="000000"/>
              </a:buClr>
              <a:buSzPct val="100000"/>
              <a:buFont typeface="Arial"/>
            </a:pPr>
            <a:r>
              <a:rPr lang="en" sz="1800" b="1" dirty="0">
                <a:solidFill>
                  <a:srgbClr val="000000"/>
                </a:solidFill>
                <a:highlight>
                  <a:srgbClr val="FFFFFF"/>
                </a:highlight>
                <a:latin typeface="Arial"/>
                <a:ea typeface="Arial"/>
                <a:cs typeface="Arial"/>
                <a:sym typeface="Arial"/>
              </a:rPr>
              <a:t>Tryptophan</a:t>
            </a:r>
            <a:r>
              <a:rPr lang="en" sz="1800" dirty="0">
                <a:solidFill>
                  <a:srgbClr val="000000"/>
                </a:solidFill>
                <a:highlight>
                  <a:srgbClr val="FFFFFF"/>
                </a:highlight>
                <a:latin typeface="Arial"/>
                <a:ea typeface="Arial"/>
                <a:cs typeface="Arial"/>
                <a:sym typeface="Arial"/>
              </a:rPr>
              <a:t> is an amino acid that when ingested gets turned into the neurotransmitter serotonin and then converted into the hormone melatonin.</a:t>
            </a:r>
          </a:p>
          <a:p>
            <a:pPr lvl="0">
              <a:spcBef>
                <a:spcPts val="0"/>
              </a:spcBef>
              <a:buNone/>
            </a:pPr>
            <a:endParaRPr sz="1800" dirty="0">
              <a:solidFill>
                <a:srgbClr val="000000"/>
              </a:solidFill>
              <a:highlight>
                <a:srgbClr val="FFFFFF"/>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Foods rich in Tryptophan </a:t>
            </a:r>
          </a:p>
        </p:txBody>
      </p:sp>
      <p:sp>
        <p:nvSpPr>
          <p:cNvPr id="154" name="Shape 154"/>
          <p:cNvSpPr txBox="1">
            <a:spLocks noGrp="1"/>
          </p:cNvSpPr>
          <p:nvPr>
            <p:ph type="body" idx="1"/>
          </p:nvPr>
        </p:nvSpPr>
        <p:spPr>
          <a:xfrm>
            <a:off x="729450" y="2078875"/>
            <a:ext cx="6427706" cy="2261100"/>
          </a:xfrm>
          <a:prstGeom prst="rect">
            <a:avLst/>
          </a:prstGeom>
        </p:spPr>
        <p:txBody>
          <a:bodyPr wrap="square" lIns="91425" tIns="91425" rIns="91425" bIns="91425" anchor="t" anchorCtr="0">
            <a:noAutofit/>
          </a:bodyPr>
          <a:lstStyle/>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Dairy products (milk, low-fat yogurt, cheese)</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Poultry (turkey, chicken)</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Seafood (shrimp, salmon, halibut, tuna, sardines, cod)</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Nuts and seeds (flax, sesame, pumpkin, sunflower, cashews, peanuts, almonds, walnuts)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Legumes (kidney beans, lima beans, black beans split peas, chickpeas)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Fruits (apples, bananas, peaches, avocado)</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Vegetables (spinach, broccoli, turnip greens, asparagus, onions, seaweed, carrots, )</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Grains (wheat, rice, barley, corn, oats)</a:t>
            </a:r>
          </a:p>
          <a:p>
            <a:pPr lvl="0">
              <a:spcBef>
                <a:spcPts val="0"/>
              </a:spcBef>
              <a:buNone/>
            </a:pPr>
            <a:endParaRPr dirty="0"/>
          </a:p>
        </p:txBody>
      </p:sp>
      <p:pic>
        <p:nvPicPr>
          <p:cNvPr id="2" name="Picture 1"/>
          <p:cNvPicPr>
            <a:picLocks noChangeAspect="1"/>
          </p:cNvPicPr>
          <p:nvPr/>
        </p:nvPicPr>
        <p:blipFill>
          <a:blip r:embed="rId3"/>
          <a:stretch>
            <a:fillRect/>
          </a:stretch>
        </p:blipFill>
        <p:spPr>
          <a:xfrm>
            <a:off x="5728406" y="498828"/>
            <a:ext cx="2857500" cy="23622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Magnesium</a:t>
            </a:r>
          </a:p>
        </p:txBody>
      </p:sp>
      <p:sp>
        <p:nvSpPr>
          <p:cNvPr id="160" name="Shape 160"/>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solidFill>
                  <a:srgbClr val="000000"/>
                </a:solidFill>
                <a:highlight>
                  <a:srgbClr val="FFFFFF"/>
                </a:highlight>
                <a:latin typeface="Arial"/>
                <a:ea typeface="Arial"/>
                <a:cs typeface="Arial"/>
                <a:sym typeface="Arial"/>
              </a:rPr>
              <a:t>Magnesium is a powerful mineral that is instrumental in sleep and is a natural relaxant that helps deactivate adrenaline. A lack of magnesium can be directly linked to difficulty going and staying asleep. Magnesium is often referred to as the sleep mineral.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Excellent sources of Magnesium are</a:t>
            </a:r>
          </a:p>
        </p:txBody>
      </p:sp>
      <p:sp>
        <p:nvSpPr>
          <p:cNvPr id="166" name="Shape 166"/>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Dark leafy greens (baby spinach, kale, collard greens)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Nuts and seeds (almonds, sunflower seeds, brazil nuts, cashews, pine nuts, flaxseed, pecans)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Wheat germ</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Fish (salmon, halibut, tuna, mackerel)</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Soybeans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Banana</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Avocados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Low-fat yogurt</a:t>
            </a:r>
          </a:p>
          <a:p>
            <a:pPr lvl="0">
              <a:spcBef>
                <a:spcPts val="0"/>
              </a:spcBef>
              <a:buNone/>
            </a:pPr>
            <a:endParaRPr sz="1050" dirty="0">
              <a:solidFill>
                <a:srgbClr val="444444"/>
              </a:solidFill>
              <a:highlight>
                <a:srgbClr val="FFFFFF"/>
              </a:highlight>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5235222" y="2992260"/>
            <a:ext cx="2271889" cy="201259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Calcium</a:t>
            </a:r>
          </a:p>
        </p:txBody>
      </p:sp>
      <p:sp>
        <p:nvSpPr>
          <p:cNvPr id="172" name="Shape 172"/>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solidFill>
                  <a:srgbClr val="000000"/>
                </a:solidFill>
                <a:highlight>
                  <a:srgbClr val="FFFFFF"/>
                </a:highlight>
                <a:latin typeface="Arial"/>
                <a:ea typeface="Arial"/>
                <a:cs typeface="Arial"/>
                <a:sym typeface="Arial"/>
              </a:rPr>
              <a:t>Calcium is another mineral that helps the brain make melatonin. A lack of calcium can cause you to wake up in the middle of the night and have difficulty returning to sleep. Calcium rich diets have been shown to help patients with insomnia. Dairy products that contain both tryptophan and calcium are among the best sleep inducers.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Calcium rich foods include</a:t>
            </a:r>
          </a:p>
        </p:txBody>
      </p:sp>
      <p:sp>
        <p:nvSpPr>
          <p:cNvPr id="178" name="Shape 178"/>
          <p:cNvSpPr txBox="1">
            <a:spLocks noGrp="1"/>
          </p:cNvSpPr>
          <p:nvPr>
            <p:ph type="body" idx="1"/>
          </p:nvPr>
        </p:nvSpPr>
        <p:spPr>
          <a:xfrm>
            <a:off x="729450" y="2078875"/>
            <a:ext cx="2524500" cy="2261100"/>
          </a:xfrm>
          <a:prstGeom prst="rect">
            <a:avLst/>
          </a:prstGeom>
        </p:spPr>
        <p:txBody>
          <a:bodyPr wrap="square" lIns="91425" tIns="91425" rIns="91425" bIns="91425" anchor="t" anchorCtr="0">
            <a:noAutofit/>
          </a:bodyPr>
          <a:lstStyle/>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Dark leafy greens</a:t>
            </a:r>
          </a:p>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Low-fat milk</a:t>
            </a:r>
          </a:p>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Cheeses</a:t>
            </a:r>
          </a:p>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Yogurt</a:t>
            </a:r>
          </a:p>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Sardines</a:t>
            </a:r>
          </a:p>
          <a:p>
            <a:pPr marL="425450" indent="-285750">
              <a:lnSpc>
                <a:spcPct val="128571"/>
              </a:lnSpc>
              <a:spcAft>
                <a:spcPts val="0"/>
              </a:spcAft>
              <a:buClr>
                <a:srgbClr val="444444"/>
              </a:buClr>
              <a:buFont typeface="Arial" panose="020B0604020202020204" pitchFamily="34" charset="0"/>
              <a:buChar char="•"/>
            </a:pPr>
            <a:r>
              <a:rPr lang="en" sz="1400" dirty="0">
                <a:solidFill>
                  <a:schemeClr val="bg2"/>
                </a:solidFill>
                <a:highlight>
                  <a:srgbClr val="FFFFFF"/>
                </a:highlight>
                <a:latin typeface="Arial"/>
                <a:ea typeface="Arial"/>
                <a:cs typeface="Arial"/>
                <a:sym typeface="Arial"/>
              </a:rPr>
              <a:t>Fortified cereals</a:t>
            </a:r>
          </a:p>
          <a:p>
            <a:pPr lvl="0">
              <a:spcBef>
                <a:spcPts val="0"/>
              </a:spcBef>
              <a:buNone/>
            </a:pPr>
            <a:endParaRPr dirty="0"/>
          </a:p>
        </p:txBody>
      </p:sp>
      <p:sp>
        <p:nvSpPr>
          <p:cNvPr id="179" name="Shape 179"/>
          <p:cNvSpPr txBox="1"/>
          <p:nvPr/>
        </p:nvSpPr>
        <p:spPr>
          <a:xfrm>
            <a:off x="2856089" y="2078875"/>
            <a:ext cx="3677511" cy="2330100"/>
          </a:xfrm>
          <a:prstGeom prst="rect">
            <a:avLst/>
          </a:prstGeom>
          <a:noFill/>
          <a:ln>
            <a:noFill/>
          </a:ln>
        </p:spPr>
        <p:txBody>
          <a:bodyPr wrap="square" lIns="91425" tIns="91425" rIns="91425" bIns="91425" anchor="t" anchorCtr="0">
            <a:noAutofit/>
          </a:bodyPr>
          <a:lstStyle/>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Soybeans</a:t>
            </a:r>
          </a:p>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Fortified orange juice</a:t>
            </a:r>
          </a:p>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Enriched breads and grains</a:t>
            </a:r>
          </a:p>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Green snap peas</a:t>
            </a:r>
          </a:p>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Okra</a:t>
            </a:r>
          </a:p>
          <a:p>
            <a:pPr marL="457200" lvl="0" indent="-317500" rtl="0">
              <a:lnSpc>
                <a:spcPct val="128571"/>
              </a:lnSpc>
              <a:spcBef>
                <a:spcPts val="0"/>
              </a:spcBef>
              <a:buClr>
                <a:srgbClr val="444444"/>
              </a:buClr>
              <a:buFont typeface="Arial" panose="020B0604020202020204" pitchFamily="34" charset="0"/>
              <a:buChar char="•"/>
            </a:pPr>
            <a:r>
              <a:rPr lang="en" dirty="0">
                <a:solidFill>
                  <a:schemeClr val="bg2"/>
                </a:solidFill>
                <a:highlight>
                  <a:srgbClr val="FFFFFF"/>
                </a:highlight>
              </a:rPr>
              <a:t>Broccoli</a:t>
            </a:r>
          </a:p>
        </p:txBody>
      </p:sp>
      <p:pic>
        <p:nvPicPr>
          <p:cNvPr id="2" name="Picture 1"/>
          <p:cNvPicPr>
            <a:picLocks noChangeAspect="1"/>
          </p:cNvPicPr>
          <p:nvPr/>
        </p:nvPicPr>
        <p:blipFill>
          <a:blip r:embed="rId3"/>
          <a:stretch>
            <a:fillRect/>
          </a:stretch>
        </p:blipFill>
        <p:spPr>
          <a:xfrm>
            <a:off x="5380589" y="3038467"/>
            <a:ext cx="3431822" cy="19304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B6 (pyriodoxine)</a:t>
            </a:r>
          </a:p>
        </p:txBody>
      </p:sp>
      <p:sp>
        <p:nvSpPr>
          <p:cNvPr id="185" name="Shape 185"/>
          <p:cNvSpPr txBox="1">
            <a:spLocks noGrp="1"/>
          </p:cNvSpPr>
          <p:nvPr>
            <p:ph type="body" idx="1"/>
          </p:nvPr>
        </p:nvSpPr>
        <p:spPr>
          <a:xfrm>
            <a:off x="729450" y="2078875"/>
            <a:ext cx="7688700" cy="2261100"/>
          </a:xfrm>
          <a:prstGeom prst="rect">
            <a:avLst/>
          </a:prstGeom>
        </p:spPr>
        <p:txBody>
          <a:bodyPr wrap="square" lIns="91425" tIns="91425" rIns="91425" bIns="91425" anchor="t" anchorCtr="0">
            <a:noAutofit/>
          </a:bodyPr>
          <a:lstStyle/>
          <a:p>
            <a:pPr lvl="0">
              <a:spcBef>
                <a:spcPts val="0"/>
              </a:spcBef>
              <a:buNone/>
            </a:pPr>
            <a:r>
              <a:rPr lang="en" sz="1800">
                <a:solidFill>
                  <a:srgbClr val="000000"/>
                </a:solidFill>
                <a:highlight>
                  <a:srgbClr val="FFFFFF"/>
                </a:highlight>
                <a:latin typeface="Arial"/>
                <a:ea typeface="Arial"/>
                <a:cs typeface="Arial"/>
                <a:sym typeface="Arial"/>
              </a:rPr>
              <a:t>Vitamin B6 also helps convert tryptophan into melatonin. A deficiency in B6 has been linked with lowered serotonin levels and poor sleep. A deficiency in B6 is also linked to symptoms of depression and mood disorders which can lead to insomnia.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Food sources of vitamin B6</a:t>
            </a:r>
          </a:p>
        </p:txBody>
      </p:sp>
      <p:sp>
        <p:nvSpPr>
          <p:cNvPr id="191" name="Shape 191"/>
          <p:cNvSpPr txBox="1">
            <a:spLocks noGrp="1"/>
          </p:cNvSpPr>
          <p:nvPr>
            <p:ph type="body" idx="1"/>
          </p:nvPr>
        </p:nvSpPr>
        <p:spPr>
          <a:xfrm>
            <a:off x="729450" y="2078875"/>
            <a:ext cx="2590200" cy="2261100"/>
          </a:xfrm>
          <a:prstGeom prst="rect">
            <a:avLst/>
          </a:prstGeom>
        </p:spPr>
        <p:txBody>
          <a:bodyPr wrap="square" lIns="91425" tIns="91425" rIns="91425" bIns="91425" anchor="t" anchorCtr="0">
            <a:noAutofit/>
          </a:bodyPr>
          <a:lstStyle/>
          <a:p>
            <a:pPr marL="457200" lvl="0" indent="-317500" rtl="0">
              <a:lnSpc>
                <a:spcPct val="128571"/>
              </a:lnSpc>
              <a:spcBef>
                <a:spcPts val="0"/>
              </a:spcBef>
              <a:spcAft>
                <a:spcPts val="0"/>
              </a:spcAft>
              <a:buClr>
                <a:srgbClr val="000000"/>
              </a:buClr>
              <a:buSzPct val="100000"/>
              <a:buFont typeface="Arial" panose="020B0604020202020204" pitchFamily="34" charset="0"/>
              <a:buChar char="•"/>
            </a:pPr>
            <a:r>
              <a:rPr lang="en" sz="1400" dirty="0">
                <a:solidFill>
                  <a:srgbClr val="000000"/>
                </a:solidFill>
                <a:highlight>
                  <a:srgbClr val="FFFFFF"/>
                </a:highlight>
                <a:latin typeface="Arial"/>
                <a:ea typeface="Arial"/>
                <a:cs typeface="Arial"/>
                <a:sym typeface="Arial"/>
              </a:rPr>
              <a:t>Sunflower seeds</a:t>
            </a:r>
          </a:p>
          <a:p>
            <a:pPr marL="457200" lvl="0" indent="-317500" rtl="0">
              <a:lnSpc>
                <a:spcPct val="128571"/>
              </a:lnSpc>
              <a:spcBef>
                <a:spcPts val="0"/>
              </a:spcBef>
              <a:spcAft>
                <a:spcPts val="0"/>
              </a:spcAft>
              <a:buClr>
                <a:srgbClr val="000000"/>
              </a:buClr>
              <a:buSzPct val="100000"/>
              <a:buFont typeface="Arial" panose="020B0604020202020204" pitchFamily="34" charset="0"/>
              <a:buChar char="•"/>
            </a:pPr>
            <a:r>
              <a:rPr lang="en" sz="1400" dirty="0">
                <a:solidFill>
                  <a:srgbClr val="000000"/>
                </a:solidFill>
                <a:highlight>
                  <a:srgbClr val="FFFFFF"/>
                </a:highlight>
                <a:latin typeface="Arial"/>
                <a:ea typeface="Arial"/>
                <a:cs typeface="Arial"/>
                <a:sym typeface="Arial"/>
              </a:rPr>
              <a:t>Pistachio nuts</a:t>
            </a:r>
          </a:p>
          <a:p>
            <a:pPr marL="457200" lvl="0" indent="-317500" rtl="0">
              <a:lnSpc>
                <a:spcPct val="128571"/>
              </a:lnSpc>
              <a:spcBef>
                <a:spcPts val="0"/>
              </a:spcBef>
              <a:spcAft>
                <a:spcPts val="0"/>
              </a:spcAft>
              <a:buClr>
                <a:srgbClr val="000000"/>
              </a:buClr>
              <a:buSzPct val="100000"/>
              <a:buFont typeface="Arial" panose="020B0604020202020204" pitchFamily="34" charset="0"/>
              <a:buChar char="•"/>
            </a:pPr>
            <a:r>
              <a:rPr lang="en" sz="1400" dirty="0">
                <a:solidFill>
                  <a:srgbClr val="000000"/>
                </a:solidFill>
                <a:highlight>
                  <a:srgbClr val="FFFFFF"/>
                </a:highlight>
                <a:latin typeface="Arial"/>
                <a:ea typeface="Arial"/>
                <a:cs typeface="Arial"/>
                <a:sym typeface="Arial"/>
              </a:rPr>
              <a:t>Flaxseed</a:t>
            </a:r>
          </a:p>
          <a:p>
            <a:pPr marL="457200" lvl="0" indent="-317500" rtl="0">
              <a:lnSpc>
                <a:spcPct val="128571"/>
              </a:lnSpc>
              <a:spcBef>
                <a:spcPts val="0"/>
              </a:spcBef>
              <a:spcAft>
                <a:spcPts val="0"/>
              </a:spcAft>
              <a:buClr>
                <a:srgbClr val="000000"/>
              </a:buClr>
              <a:buSzPct val="100000"/>
              <a:buFont typeface="Arial" panose="020B0604020202020204" pitchFamily="34" charset="0"/>
              <a:buChar char="•"/>
            </a:pPr>
            <a:r>
              <a:rPr lang="en" sz="1400" dirty="0">
                <a:solidFill>
                  <a:srgbClr val="000000"/>
                </a:solidFill>
                <a:highlight>
                  <a:srgbClr val="FFFFFF"/>
                </a:highlight>
                <a:latin typeface="Arial"/>
                <a:ea typeface="Arial"/>
                <a:cs typeface="Arial"/>
                <a:sym typeface="Arial"/>
              </a:rPr>
              <a:t>Fish (tuna, salmon, halibut)</a:t>
            </a:r>
          </a:p>
          <a:p>
            <a:pPr lvl="0" rtl="0">
              <a:lnSpc>
                <a:spcPct val="128571"/>
              </a:lnSpc>
              <a:spcBef>
                <a:spcPts val="0"/>
              </a:spcBef>
              <a:spcAft>
                <a:spcPts val="0"/>
              </a:spcAft>
              <a:buNone/>
            </a:pPr>
            <a:endParaRPr dirty="0"/>
          </a:p>
        </p:txBody>
      </p:sp>
      <p:sp>
        <p:nvSpPr>
          <p:cNvPr id="192" name="Shape 192"/>
          <p:cNvSpPr txBox="1"/>
          <p:nvPr/>
        </p:nvSpPr>
        <p:spPr>
          <a:xfrm>
            <a:off x="3450875" y="2055875"/>
            <a:ext cx="4080600" cy="2261100"/>
          </a:xfrm>
          <a:prstGeom prst="rect">
            <a:avLst/>
          </a:prstGeom>
          <a:noFill/>
          <a:ln>
            <a:noFill/>
          </a:ln>
        </p:spPr>
        <p:txBody>
          <a:bodyPr wrap="square" lIns="91425" tIns="91425" rIns="91425" bIns="91425" anchor="t" anchorCtr="0">
            <a:noAutofit/>
          </a:bodyPr>
          <a:lstStyle/>
          <a:p>
            <a:pPr marL="425450" lvl="0" indent="-285750" rtl="0">
              <a:lnSpc>
                <a:spcPct val="128571"/>
              </a:lnSpc>
              <a:spcBef>
                <a:spcPts val="0"/>
              </a:spcBef>
              <a:buFont typeface="Arial" panose="020B0604020202020204" pitchFamily="34" charset="0"/>
              <a:buChar char="•"/>
            </a:pPr>
            <a:r>
              <a:rPr lang="en" dirty="0">
                <a:highlight>
                  <a:srgbClr val="FFFFFF"/>
                </a:highlight>
              </a:rPr>
              <a:t>Meat (chicken, tuna, lean pork, lean beef,)</a:t>
            </a:r>
          </a:p>
          <a:p>
            <a:pPr marL="425450" lvl="0" indent="-285750" rtl="0">
              <a:lnSpc>
                <a:spcPct val="128571"/>
              </a:lnSpc>
              <a:spcBef>
                <a:spcPts val="0"/>
              </a:spcBef>
              <a:buFont typeface="Arial" panose="020B0604020202020204" pitchFamily="34" charset="0"/>
              <a:buChar char="•"/>
            </a:pPr>
            <a:r>
              <a:rPr lang="en" dirty="0">
                <a:highlight>
                  <a:srgbClr val="FFFFFF"/>
                </a:highlight>
              </a:rPr>
              <a:t>Dried Prunes</a:t>
            </a:r>
          </a:p>
          <a:p>
            <a:pPr marL="425450" lvl="0" indent="-285750" rtl="0">
              <a:lnSpc>
                <a:spcPct val="128571"/>
              </a:lnSpc>
              <a:spcBef>
                <a:spcPts val="0"/>
              </a:spcBef>
              <a:buFont typeface="Arial" panose="020B0604020202020204" pitchFamily="34" charset="0"/>
              <a:buChar char="•"/>
            </a:pPr>
            <a:r>
              <a:rPr lang="en" dirty="0">
                <a:highlight>
                  <a:srgbClr val="FFFFFF"/>
                </a:highlight>
              </a:rPr>
              <a:t>Bananas</a:t>
            </a:r>
          </a:p>
          <a:p>
            <a:pPr marL="425450" lvl="0" indent="-285750" rtl="0">
              <a:lnSpc>
                <a:spcPct val="128571"/>
              </a:lnSpc>
              <a:spcBef>
                <a:spcPts val="0"/>
              </a:spcBef>
              <a:buFont typeface="Arial" panose="020B0604020202020204" pitchFamily="34" charset="0"/>
              <a:buChar char="•"/>
            </a:pPr>
            <a:r>
              <a:rPr lang="en" dirty="0">
                <a:highlight>
                  <a:srgbClr val="FFFFFF"/>
                </a:highlight>
              </a:rPr>
              <a:t>Avocado</a:t>
            </a:r>
          </a:p>
          <a:p>
            <a:pPr marL="425450" lvl="0" indent="-285750" rtl="0">
              <a:lnSpc>
                <a:spcPct val="128571"/>
              </a:lnSpc>
              <a:spcBef>
                <a:spcPts val="0"/>
              </a:spcBef>
              <a:buFont typeface="Arial" panose="020B0604020202020204" pitchFamily="34" charset="0"/>
              <a:buChar char="•"/>
            </a:pPr>
            <a:r>
              <a:rPr lang="en" dirty="0">
                <a:highlight>
                  <a:srgbClr val="FFFFFF"/>
                </a:highlight>
              </a:rPr>
              <a:t>Spinach</a:t>
            </a:r>
          </a:p>
        </p:txBody>
      </p:sp>
      <p:pic>
        <p:nvPicPr>
          <p:cNvPr id="2" name="Picture 1"/>
          <p:cNvPicPr>
            <a:picLocks noChangeAspect="1"/>
          </p:cNvPicPr>
          <p:nvPr/>
        </p:nvPicPr>
        <p:blipFill rotWithShape="1">
          <a:blip r:embed="rId3"/>
          <a:srcRect b="8635"/>
          <a:stretch/>
        </p:blipFill>
        <p:spPr>
          <a:xfrm>
            <a:off x="5340826" y="2429584"/>
            <a:ext cx="3359189" cy="262783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What does lack of sleep do to your body?</a:t>
            </a:r>
          </a:p>
        </p:txBody>
      </p:sp>
      <p:sp>
        <p:nvSpPr>
          <p:cNvPr id="93" name="Shape 93"/>
          <p:cNvSpPr txBox="1">
            <a:spLocks noGrp="1"/>
          </p:cNvSpPr>
          <p:nvPr>
            <p:ph type="body" idx="1"/>
          </p:nvPr>
        </p:nvSpPr>
        <p:spPr>
          <a:xfrm>
            <a:off x="729450" y="2078874"/>
            <a:ext cx="7688700" cy="2752769"/>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t" anchorCtr="0">
            <a:noAutofit/>
          </a:bodyPr>
          <a:lstStyle/>
          <a:p>
            <a:pPr marL="285750" indent="-285750"/>
            <a:r>
              <a:rPr lang="en" sz="1400" dirty="0">
                <a:solidFill>
                  <a:schemeClr val="bg2"/>
                </a:solidFill>
                <a:latin typeface="+mj-lt"/>
              </a:rPr>
              <a:t>The CDC targets sleep insufficiency as an important public health challenge with 50 to 70 million adults diagnosed with sleep disorders (CDC 2014c).</a:t>
            </a:r>
          </a:p>
          <a:p>
            <a:pPr marL="285750" indent="-285750"/>
            <a:r>
              <a:rPr lang="en" sz="1400" dirty="0">
                <a:solidFill>
                  <a:schemeClr val="bg2"/>
                </a:solidFill>
                <a:latin typeface="+mj-lt"/>
              </a:rPr>
              <a:t>Sleep specialist report sleep is one of the most </a:t>
            </a:r>
            <a:r>
              <a:rPr lang="en" sz="1400" b="1" dirty="0">
                <a:solidFill>
                  <a:schemeClr val="bg2"/>
                </a:solidFill>
                <a:latin typeface="+mj-lt"/>
              </a:rPr>
              <a:t>“anti-inflammatory”</a:t>
            </a:r>
            <a:r>
              <a:rPr lang="en" sz="1400" dirty="0">
                <a:solidFill>
                  <a:schemeClr val="bg2"/>
                </a:solidFill>
                <a:latin typeface="+mj-lt"/>
              </a:rPr>
              <a:t> activities (Lombardo, 2005).</a:t>
            </a:r>
          </a:p>
          <a:p>
            <a:pPr marL="285750" indent="-285750"/>
            <a:r>
              <a:rPr lang="en" sz="1400" dirty="0">
                <a:solidFill>
                  <a:schemeClr val="bg2"/>
                </a:solidFill>
                <a:latin typeface="+mj-lt"/>
              </a:rPr>
              <a:t>Habits such as watching tv right before bed, produce penetrating light that reduces the body's production of </a:t>
            </a:r>
            <a:r>
              <a:rPr lang="en" sz="1400" b="1" dirty="0">
                <a:solidFill>
                  <a:schemeClr val="bg2"/>
                </a:solidFill>
                <a:latin typeface="+mj-lt"/>
              </a:rPr>
              <a:t>melatonin</a:t>
            </a:r>
            <a:r>
              <a:rPr lang="en" sz="1400" dirty="0">
                <a:solidFill>
                  <a:schemeClr val="bg2"/>
                </a:solidFill>
                <a:latin typeface="+mj-lt"/>
              </a:rPr>
              <a:t>. </a:t>
            </a:r>
          </a:p>
          <a:p>
            <a:pPr marL="285750" indent="-285750"/>
            <a:r>
              <a:rPr lang="en" sz="1400" dirty="0">
                <a:solidFill>
                  <a:schemeClr val="bg2"/>
                </a:solidFill>
                <a:latin typeface="+mj-lt"/>
              </a:rPr>
              <a:t>Without quality sleep, the body does not get quality </a:t>
            </a:r>
            <a:r>
              <a:rPr lang="en" sz="1400" b="1" dirty="0">
                <a:solidFill>
                  <a:schemeClr val="bg2"/>
                </a:solidFill>
                <a:latin typeface="+mj-lt"/>
              </a:rPr>
              <a:t>parasympathetic</a:t>
            </a:r>
            <a:r>
              <a:rPr lang="en" sz="1400" dirty="0">
                <a:solidFill>
                  <a:schemeClr val="bg2"/>
                </a:solidFill>
                <a:latin typeface="+mj-lt"/>
              </a:rPr>
              <a:t> healing time that calms the inflammation of the day.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Melatonin</a:t>
            </a:r>
          </a:p>
        </p:txBody>
      </p:sp>
      <p:sp>
        <p:nvSpPr>
          <p:cNvPr id="198" name="Shape 198"/>
          <p:cNvSpPr txBox="1">
            <a:spLocks noGrp="1"/>
          </p:cNvSpPr>
          <p:nvPr>
            <p:ph type="body" idx="1"/>
          </p:nvPr>
        </p:nvSpPr>
        <p:spPr>
          <a:xfrm>
            <a:off x="729449" y="1853850"/>
            <a:ext cx="8200061" cy="2486125"/>
          </a:xfrm>
          <a:prstGeom prst="rect">
            <a:avLst/>
          </a:prstGeom>
        </p:spPr>
        <p:txBody>
          <a:bodyPr wrap="square" lIns="91425" tIns="91425" rIns="91425" bIns="91425" anchor="t" anchorCtr="0">
            <a:noAutofit/>
          </a:bodyPr>
          <a:lstStyle/>
          <a:p>
            <a:pPr lvl="0">
              <a:spcBef>
                <a:spcPts val="0"/>
              </a:spcBef>
              <a:buNone/>
            </a:pPr>
            <a:r>
              <a:rPr lang="en" sz="1800" dirty="0">
                <a:solidFill>
                  <a:srgbClr val="000000"/>
                </a:solidFill>
                <a:highlight>
                  <a:srgbClr val="FFFFFF"/>
                </a:highlight>
                <a:latin typeface="Arial"/>
                <a:ea typeface="Arial"/>
                <a:cs typeface="Arial"/>
                <a:sym typeface="Arial"/>
              </a:rPr>
              <a:t>Many of the vitamins and minerals that are on this list are there because they help aid in the production of turning serotonin into melatonin. However, there are a few excellent sources of naturally occuring melatonin in food.</a:t>
            </a:r>
          </a:p>
        </p:txBody>
      </p:sp>
      <p:pic>
        <p:nvPicPr>
          <p:cNvPr id="2" name="Picture 1"/>
          <p:cNvPicPr>
            <a:picLocks noChangeAspect="1"/>
          </p:cNvPicPr>
          <p:nvPr/>
        </p:nvPicPr>
        <p:blipFill>
          <a:blip r:embed="rId3"/>
          <a:stretch>
            <a:fillRect/>
          </a:stretch>
        </p:blipFill>
        <p:spPr>
          <a:xfrm>
            <a:off x="2304733" y="2963069"/>
            <a:ext cx="4538133" cy="218043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Sources of melatonin</a:t>
            </a:r>
          </a:p>
        </p:txBody>
      </p:sp>
      <p:sp>
        <p:nvSpPr>
          <p:cNvPr id="204" name="Shape 204"/>
          <p:cNvSpPr txBox="1">
            <a:spLocks noGrp="1"/>
          </p:cNvSpPr>
          <p:nvPr>
            <p:ph type="body" idx="1"/>
          </p:nvPr>
        </p:nvSpPr>
        <p:spPr>
          <a:xfrm>
            <a:off x="729450" y="2078875"/>
            <a:ext cx="3989306" cy="2261100"/>
          </a:xfrm>
          <a:prstGeom prst="rect">
            <a:avLst/>
          </a:prstGeom>
        </p:spPr>
        <p:txBody>
          <a:bodyPr wrap="square" lIns="91425" tIns="91425" rIns="91425" bIns="91425" anchor="t" anchorCtr="0">
            <a:noAutofit/>
          </a:bodyPr>
          <a:lstStyle/>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Fruits and vegetables (tart cherries, corn, asparagus, tomatoes, pomegranate, olives, grapes, broccoli, cucumber)</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Grains (rice, barley, rolled oats)</a:t>
            </a:r>
          </a:p>
          <a:p>
            <a:pPr marL="457200" lvl="0" indent="-317500" rtl="0">
              <a:lnSpc>
                <a:spcPct val="128571"/>
              </a:lnSpc>
              <a:spcBef>
                <a:spcPts val="0"/>
              </a:spcBef>
              <a:spcAft>
                <a:spcPts val="0"/>
              </a:spcAft>
              <a:buClr>
                <a:srgbClr val="000000"/>
              </a:buClr>
              <a:buSzPct val="100000"/>
              <a:buFont typeface="Arial"/>
            </a:pPr>
            <a:r>
              <a:rPr lang="en" sz="1400" dirty="0">
                <a:solidFill>
                  <a:srgbClr val="000000"/>
                </a:solidFill>
                <a:highlight>
                  <a:srgbClr val="FFFFFF"/>
                </a:highlight>
                <a:latin typeface="Arial"/>
                <a:ea typeface="Arial"/>
                <a:cs typeface="Arial"/>
                <a:sym typeface="Arial"/>
              </a:rPr>
              <a:t>Nuts and Seeds (walnuts, peanuts, sunflower seeds, mustard seeds, flaxseed)</a:t>
            </a:r>
          </a:p>
          <a:p>
            <a:pPr lvl="0">
              <a:spcBef>
                <a:spcPts val="0"/>
              </a:spcBef>
              <a:buNone/>
            </a:pPr>
            <a:endParaRPr dirty="0"/>
          </a:p>
        </p:txBody>
      </p:sp>
      <p:pic>
        <p:nvPicPr>
          <p:cNvPr id="2" name="Picture 1"/>
          <p:cNvPicPr>
            <a:picLocks noChangeAspect="1"/>
          </p:cNvPicPr>
          <p:nvPr/>
        </p:nvPicPr>
        <p:blipFill>
          <a:blip r:embed="rId3"/>
          <a:stretch>
            <a:fillRect/>
          </a:stretch>
        </p:blipFill>
        <p:spPr>
          <a:xfrm>
            <a:off x="4718756" y="789857"/>
            <a:ext cx="3510844" cy="372851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Other things that can help you sleep</a:t>
            </a:r>
          </a:p>
        </p:txBody>
      </p:sp>
      <p:sp>
        <p:nvSpPr>
          <p:cNvPr id="210" name="Shape 210"/>
          <p:cNvSpPr txBox="1">
            <a:spLocks noGrp="1"/>
          </p:cNvSpPr>
          <p:nvPr>
            <p:ph type="body" idx="1"/>
          </p:nvPr>
        </p:nvSpPr>
        <p:spPr>
          <a:xfrm>
            <a:off x="729450" y="2078875"/>
            <a:ext cx="2905200" cy="2261100"/>
          </a:xfrm>
          <a:prstGeom prst="rect">
            <a:avLst/>
          </a:prstGeom>
        </p:spPr>
        <p:txBody>
          <a:bodyPr wrap="square" lIns="91425" tIns="91425" rIns="91425" bIns="91425" anchor="t" anchorCtr="0">
            <a:noAutofit/>
          </a:bodyPr>
          <a:lstStyle/>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Warm milk</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Almond milk</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Valerian tea</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Chamomile tea</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Tart cherry juice</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Passion fruit tea</a:t>
            </a:r>
          </a:p>
          <a:p>
            <a:pPr marL="457200" lvl="0" indent="-317500" rtl="0">
              <a:lnSpc>
                <a:spcPct val="128571"/>
              </a:lnSpc>
              <a:spcBef>
                <a:spcPts val="0"/>
              </a:spcBef>
              <a:spcAft>
                <a:spcPts val="0"/>
              </a:spcAft>
              <a:buClr>
                <a:srgbClr val="000000"/>
              </a:buClr>
              <a:buSzPct val="100000"/>
              <a:buFont typeface="Arial"/>
            </a:pPr>
            <a:r>
              <a:rPr lang="en" sz="1400">
                <a:solidFill>
                  <a:srgbClr val="000000"/>
                </a:solidFill>
                <a:highlight>
                  <a:srgbClr val="FFFFFF"/>
                </a:highlight>
                <a:latin typeface="Arial"/>
                <a:ea typeface="Arial"/>
                <a:cs typeface="Arial"/>
                <a:sym typeface="Arial"/>
              </a:rPr>
              <a:t>Peppermint tea</a:t>
            </a:r>
          </a:p>
          <a:p>
            <a:pPr lvl="0">
              <a:spcBef>
                <a:spcPts val="0"/>
              </a:spcBef>
              <a:buNone/>
            </a:pPr>
            <a:endParaRPr dirty="0"/>
          </a:p>
        </p:txBody>
      </p:sp>
      <p:sp>
        <p:nvSpPr>
          <p:cNvPr id="211" name="Shape 211"/>
          <p:cNvSpPr txBox="1"/>
          <p:nvPr/>
        </p:nvSpPr>
        <p:spPr>
          <a:xfrm>
            <a:off x="2684400" y="2078874"/>
            <a:ext cx="3778800" cy="2843081"/>
          </a:xfrm>
          <a:prstGeom prst="rect">
            <a:avLst/>
          </a:prstGeom>
          <a:noFill/>
          <a:ln>
            <a:noFill/>
          </a:ln>
        </p:spPr>
        <p:txBody>
          <a:bodyPr wrap="square" lIns="91425" tIns="91425" rIns="91425" bIns="91425" anchor="t" anchorCtr="0">
            <a:noAutofit/>
          </a:bodyPr>
          <a:lstStyle/>
          <a:p>
            <a:pPr marL="457200" lvl="0" indent="-228600" rtl="0">
              <a:lnSpc>
                <a:spcPct val="115000"/>
              </a:lnSpc>
              <a:spcBef>
                <a:spcPts val="0"/>
              </a:spcBef>
              <a:buChar char="●"/>
            </a:pPr>
            <a:r>
              <a:rPr lang="en" dirty="0"/>
              <a:t>Most of all don’t forget to set the mood for sleep.</a:t>
            </a:r>
          </a:p>
          <a:p>
            <a:pPr marL="457200" lvl="0" indent="-228600" rtl="0">
              <a:lnSpc>
                <a:spcPct val="115000"/>
              </a:lnSpc>
              <a:spcBef>
                <a:spcPts val="0"/>
              </a:spcBef>
              <a:buChar char="●"/>
            </a:pPr>
            <a:r>
              <a:rPr lang="en" dirty="0"/>
              <a:t>Turn or put electronics away.</a:t>
            </a:r>
          </a:p>
          <a:p>
            <a:pPr marL="457200" lvl="0" indent="-228600" rtl="0">
              <a:lnSpc>
                <a:spcPct val="115000"/>
              </a:lnSpc>
              <a:spcBef>
                <a:spcPts val="0"/>
              </a:spcBef>
              <a:buChar char="●"/>
            </a:pPr>
            <a:r>
              <a:rPr lang="en" dirty="0"/>
              <a:t>Wear comfortable clothing.</a:t>
            </a:r>
          </a:p>
          <a:p>
            <a:pPr marL="457200" lvl="0" indent="-228600" rtl="0">
              <a:lnSpc>
                <a:spcPct val="115000"/>
              </a:lnSpc>
              <a:spcBef>
                <a:spcPts val="0"/>
              </a:spcBef>
              <a:buChar char="●"/>
            </a:pPr>
            <a:r>
              <a:rPr lang="en" dirty="0"/>
              <a:t>Make yourself comfortable in bed.</a:t>
            </a:r>
          </a:p>
          <a:p>
            <a:pPr marL="457200" lvl="0" indent="-228600" rtl="0">
              <a:lnSpc>
                <a:spcPct val="115000"/>
              </a:lnSpc>
              <a:spcBef>
                <a:spcPts val="0"/>
              </a:spcBef>
              <a:buChar char="●"/>
            </a:pPr>
            <a:r>
              <a:rPr lang="en" dirty="0"/>
              <a:t>Relax your mind and enjoy your rest.</a:t>
            </a:r>
          </a:p>
        </p:txBody>
      </p:sp>
      <p:pic>
        <p:nvPicPr>
          <p:cNvPr id="2" name="Picture 1"/>
          <p:cNvPicPr>
            <a:picLocks noChangeAspect="1"/>
          </p:cNvPicPr>
          <p:nvPr/>
        </p:nvPicPr>
        <p:blipFill>
          <a:blip r:embed="rId3"/>
          <a:stretch>
            <a:fillRect/>
          </a:stretch>
        </p:blipFill>
        <p:spPr>
          <a:xfrm>
            <a:off x="6339584" y="1853850"/>
            <a:ext cx="2544772" cy="190857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t>
            </a:r>
            <a:endParaRPr lang="en-US" dirty="0"/>
          </a:p>
        </p:txBody>
      </p:sp>
      <p:sp>
        <p:nvSpPr>
          <p:cNvPr id="3" name="Text Placeholder 2"/>
          <p:cNvSpPr>
            <a:spLocks noGrp="1"/>
          </p:cNvSpPr>
          <p:nvPr>
            <p:ph type="body" idx="1"/>
          </p:nvPr>
        </p:nvSpPr>
        <p:spPr>
          <a:xfrm>
            <a:off x="729450" y="2078875"/>
            <a:ext cx="3786106" cy="2261100"/>
          </a:xfrm>
        </p:spPr>
        <p:txBody>
          <a:bodyPr/>
          <a:lstStyle/>
          <a:p>
            <a:pPr marL="285750" indent="-285750"/>
            <a:r>
              <a:rPr lang="en-US" b="1" dirty="0" smtClean="0">
                <a:solidFill>
                  <a:schemeClr val="bg2"/>
                </a:solidFill>
                <a:latin typeface="+mj-lt"/>
              </a:rPr>
              <a:t>Food </a:t>
            </a:r>
            <a:r>
              <a:rPr lang="en-US" b="1" dirty="0">
                <a:solidFill>
                  <a:schemeClr val="bg2"/>
                </a:solidFill>
                <a:latin typeface="+mj-lt"/>
              </a:rPr>
              <a:t>variety </a:t>
            </a:r>
            <a:r>
              <a:rPr lang="en-US" dirty="0">
                <a:solidFill>
                  <a:schemeClr val="bg2"/>
                </a:solidFill>
                <a:latin typeface="+mj-lt"/>
              </a:rPr>
              <a:t>means eating a wide variety of foods from each of the five food groups, in the amounts recommended. Eating many different foods helps maintain a healthy and interesting diet which provides a range of different nutrients to the body. Eating a variety of foods promotes good health and can help reduce the risk of disease.</a:t>
            </a:r>
          </a:p>
        </p:txBody>
      </p:sp>
      <p:pic>
        <p:nvPicPr>
          <p:cNvPr id="4" name="Picture 3"/>
          <p:cNvPicPr>
            <a:picLocks noChangeAspect="1"/>
          </p:cNvPicPr>
          <p:nvPr/>
        </p:nvPicPr>
        <p:blipFill>
          <a:blip r:embed="rId2"/>
          <a:stretch>
            <a:fillRect/>
          </a:stretch>
        </p:blipFill>
        <p:spPr>
          <a:xfrm>
            <a:off x="4654550" y="1654945"/>
            <a:ext cx="4114800" cy="2743200"/>
          </a:xfrm>
          <a:prstGeom prst="rect">
            <a:avLst/>
          </a:prstGeom>
        </p:spPr>
      </p:pic>
    </p:spTree>
    <p:extLst>
      <p:ext uri="{BB962C8B-B14F-4D97-AF65-F5344CB8AC3E}">
        <p14:creationId xmlns:p14="http://schemas.microsoft.com/office/powerpoint/2010/main" val="1729060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major food groups</a:t>
            </a:r>
            <a:endParaRPr lang="en-US" dirty="0"/>
          </a:p>
        </p:txBody>
      </p:sp>
      <p:sp>
        <p:nvSpPr>
          <p:cNvPr id="3" name="Text Placeholder 2"/>
          <p:cNvSpPr>
            <a:spLocks noGrp="1"/>
          </p:cNvSpPr>
          <p:nvPr>
            <p:ph type="body" idx="1"/>
          </p:nvPr>
        </p:nvSpPr>
        <p:spPr>
          <a:xfrm>
            <a:off x="729450" y="2078874"/>
            <a:ext cx="5558461" cy="2639881"/>
          </a:xfrm>
        </p:spPr>
        <p:txBody>
          <a:bodyPr/>
          <a:lstStyle/>
          <a:p>
            <a:pPr>
              <a:lnSpc>
                <a:spcPct val="100000"/>
              </a:lnSpc>
              <a:spcAft>
                <a:spcPts val="0"/>
              </a:spcAft>
              <a:buNone/>
            </a:pPr>
            <a:r>
              <a:rPr lang="en-US" dirty="0">
                <a:solidFill>
                  <a:schemeClr val="bg2"/>
                </a:solidFill>
              </a:rPr>
              <a:t>The five food groups are:</a:t>
            </a:r>
          </a:p>
          <a:p>
            <a:pPr>
              <a:lnSpc>
                <a:spcPct val="100000"/>
              </a:lnSpc>
              <a:spcAft>
                <a:spcPts val="0"/>
              </a:spcAft>
            </a:pPr>
            <a:endParaRPr lang="en-US" dirty="0">
              <a:solidFill>
                <a:schemeClr val="bg2"/>
              </a:solidFill>
            </a:endParaRPr>
          </a:p>
          <a:p>
            <a:pPr>
              <a:lnSpc>
                <a:spcPct val="200000"/>
              </a:lnSpc>
              <a:spcAft>
                <a:spcPts val="0"/>
              </a:spcAft>
            </a:pPr>
            <a:r>
              <a:rPr lang="en-US" dirty="0">
                <a:solidFill>
                  <a:schemeClr val="bg2"/>
                </a:solidFill>
              </a:rPr>
              <a:t>vegetables and legumes/beans</a:t>
            </a:r>
          </a:p>
          <a:p>
            <a:pPr>
              <a:lnSpc>
                <a:spcPct val="200000"/>
              </a:lnSpc>
              <a:spcAft>
                <a:spcPts val="0"/>
              </a:spcAft>
            </a:pPr>
            <a:r>
              <a:rPr lang="en-US" dirty="0">
                <a:solidFill>
                  <a:schemeClr val="bg2"/>
                </a:solidFill>
              </a:rPr>
              <a:t>fruit</a:t>
            </a:r>
          </a:p>
          <a:p>
            <a:pPr>
              <a:lnSpc>
                <a:spcPct val="200000"/>
              </a:lnSpc>
              <a:spcAft>
                <a:spcPts val="0"/>
              </a:spcAft>
            </a:pPr>
            <a:r>
              <a:rPr lang="en-US" dirty="0">
                <a:solidFill>
                  <a:schemeClr val="bg2"/>
                </a:solidFill>
              </a:rPr>
              <a:t>lean meats and poultry, fish, eggs, tofu, nuts and seeds, legumes/beans</a:t>
            </a:r>
          </a:p>
          <a:p>
            <a:pPr>
              <a:lnSpc>
                <a:spcPct val="200000"/>
              </a:lnSpc>
              <a:spcAft>
                <a:spcPts val="0"/>
              </a:spcAft>
            </a:pPr>
            <a:r>
              <a:rPr lang="en-US" dirty="0">
                <a:solidFill>
                  <a:schemeClr val="bg2"/>
                </a:solidFill>
              </a:rPr>
              <a:t>grain (cereal) foods, mostly </a:t>
            </a:r>
            <a:r>
              <a:rPr lang="en-US" dirty="0" smtClean="0">
                <a:solidFill>
                  <a:schemeClr val="bg2"/>
                </a:solidFill>
              </a:rPr>
              <a:t>whole grain </a:t>
            </a:r>
            <a:r>
              <a:rPr lang="en-US" dirty="0">
                <a:solidFill>
                  <a:schemeClr val="bg2"/>
                </a:solidFill>
              </a:rPr>
              <a:t>and/or high cereal </a:t>
            </a:r>
            <a:r>
              <a:rPr lang="en-US" dirty="0" smtClean="0">
                <a:solidFill>
                  <a:schemeClr val="bg2"/>
                </a:solidFill>
              </a:rPr>
              <a:t>fiber </a:t>
            </a:r>
            <a:r>
              <a:rPr lang="en-US" dirty="0">
                <a:solidFill>
                  <a:schemeClr val="bg2"/>
                </a:solidFill>
              </a:rPr>
              <a:t>varieties</a:t>
            </a:r>
          </a:p>
          <a:p>
            <a:pPr>
              <a:lnSpc>
                <a:spcPct val="200000"/>
              </a:lnSpc>
              <a:spcAft>
                <a:spcPts val="0"/>
              </a:spcAft>
            </a:pPr>
            <a:r>
              <a:rPr lang="en-US" dirty="0">
                <a:solidFill>
                  <a:schemeClr val="bg2"/>
                </a:solidFill>
              </a:rPr>
              <a:t>milk, </a:t>
            </a:r>
            <a:r>
              <a:rPr lang="en-US" dirty="0" smtClean="0">
                <a:solidFill>
                  <a:schemeClr val="bg2"/>
                </a:solidFill>
              </a:rPr>
              <a:t>yogurt</a:t>
            </a:r>
            <a:r>
              <a:rPr lang="en-US" dirty="0">
                <a:solidFill>
                  <a:schemeClr val="bg2"/>
                </a:solidFill>
              </a:rPr>
              <a:t>, cheese and/or alternatives, mostly reduced fat.</a:t>
            </a:r>
          </a:p>
        </p:txBody>
      </p:sp>
      <p:pic>
        <p:nvPicPr>
          <p:cNvPr id="4" name="Picture 3"/>
          <p:cNvPicPr>
            <a:picLocks noChangeAspect="1"/>
          </p:cNvPicPr>
          <p:nvPr/>
        </p:nvPicPr>
        <p:blipFill>
          <a:blip r:embed="rId2"/>
          <a:stretch>
            <a:fillRect/>
          </a:stretch>
        </p:blipFill>
        <p:spPr>
          <a:xfrm>
            <a:off x="5168723" y="1163990"/>
            <a:ext cx="2238375" cy="2047875"/>
          </a:xfrm>
          <a:prstGeom prst="rect">
            <a:avLst/>
          </a:prstGeom>
        </p:spPr>
      </p:pic>
    </p:spTree>
    <p:extLst>
      <p:ext uri="{BB962C8B-B14F-4D97-AF65-F5344CB8AC3E}">
        <p14:creationId xmlns:p14="http://schemas.microsoft.com/office/powerpoint/2010/main" val="2671319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variety to your food</a:t>
            </a:r>
            <a:endParaRPr lang="en-US" dirty="0"/>
          </a:p>
        </p:txBody>
      </p:sp>
      <p:sp>
        <p:nvSpPr>
          <p:cNvPr id="3" name="Text Placeholder 2"/>
          <p:cNvSpPr>
            <a:spLocks noGrp="1"/>
          </p:cNvSpPr>
          <p:nvPr>
            <p:ph type="body" idx="1"/>
          </p:nvPr>
        </p:nvSpPr>
        <p:spPr/>
        <p:txBody>
          <a:bodyPr/>
          <a:lstStyle/>
          <a:p>
            <a:r>
              <a:rPr lang="en-US" dirty="0">
                <a:solidFill>
                  <a:schemeClr val="bg2"/>
                </a:solidFill>
              </a:rPr>
              <a:t>Eating a varied, well-balanced diet means eating a variety of foods from each food groups daily, in the recommended amounts</a:t>
            </a:r>
            <a:r>
              <a:rPr lang="en-US" dirty="0" smtClean="0">
                <a:solidFill>
                  <a:schemeClr val="bg2"/>
                </a:solidFill>
              </a:rPr>
              <a:t>.</a:t>
            </a:r>
          </a:p>
          <a:p>
            <a:r>
              <a:rPr lang="en-US" dirty="0" smtClean="0">
                <a:solidFill>
                  <a:schemeClr val="bg2"/>
                </a:solidFill>
              </a:rPr>
              <a:t> </a:t>
            </a:r>
            <a:r>
              <a:rPr lang="en-US" dirty="0">
                <a:solidFill>
                  <a:schemeClr val="bg2"/>
                </a:solidFill>
              </a:rPr>
              <a:t>It is also important to choose a variety of foods from within each food group because different foods provide different types and amounts of key nutrients</a:t>
            </a:r>
            <a:r>
              <a:rPr lang="en-US" dirty="0" smtClean="0">
                <a:solidFill>
                  <a:schemeClr val="bg2"/>
                </a:solidFill>
              </a:rPr>
              <a:t>.</a:t>
            </a:r>
          </a:p>
          <a:p>
            <a:r>
              <a:rPr lang="en-US" dirty="0" smtClean="0">
                <a:solidFill>
                  <a:schemeClr val="bg2"/>
                </a:solidFill>
              </a:rPr>
              <a:t> </a:t>
            </a:r>
            <a:r>
              <a:rPr lang="en-US" dirty="0">
                <a:solidFill>
                  <a:schemeClr val="bg2"/>
                </a:solidFill>
              </a:rPr>
              <a:t>Choosing a variety of foods will help to make your meals interesting, so </a:t>
            </a:r>
            <a:r>
              <a:rPr lang="en-US" dirty="0" smtClean="0">
                <a:solidFill>
                  <a:schemeClr val="bg2"/>
                </a:solidFill>
              </a:rPr>
              <a:t>that </a:t>
            </a:r>
            <a:r>
              <a:rPr lang="en-US" dirty="0">
                <a:solidFill>
                  <a:schemeClr val="bg2"/>
                </a:solidFill>
              </a:rPr>
              <a:t>you don’t get bored with your diet. </a:t>
            </a:r>
          </a:p>
        </p:txBody>
      </p:sp>
    </p:spTree>
    <p:extLst>
      <p:ext uri="{BB962C8B-B14F-4D97-AF65-F5344CB8AC3E}">
        <p14:creationId xmlns:p14="http://schemas.microsoft.com/office/powerpoint/2010/main" val="40506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smtClean="0"/>
              <a:t>Turkey </a:t>
            </a:r>
            <a:r>
              <a:rPr lang="en" dirty="0"/>
              <a:t>noodle </a:t>
            </a:r>
            <a:r>
              <a:rPr lang="en" dirty="0" smtClean="0"/>
              <a:t>soup Ingredients:</a:t>
            </a:r>
            <a:endParaRPr lang="en" dirty="0"/>
          </a:p>
        </p:txBody>
      </p:sp>
      <p:sp>
        <p:nvSpPr>
          <p:cNvPr id="217" name="Shape 217"/>
          <p:cNvSpPr txBox="1">
            <a:spLocks noGrp="1"/>
          </p:cNvSpPr>
          <p:nvPr>
            <p:ph type="body" idx="1"/>
          </p:nvPr>
        </p:nvSpPr>
        <p:spPr>
          <a:xfrm>
            <a:off x="729450" y="2078875"/>
            <a:ext cx="2327700" cy="2261100"/>
          </a:xfrm>
          <a:prstGeom prst="rect">
            <a:avLst/>
          </a:prstGeom>
        </p:spPr>
        <p:txBody>
          <a:bodyPr wrap="square" lIns="91425" tIns="91425" rIns="91425" bIns="91425" anchor="t" anchorCtr="0">
            <a:noAutofit/>
          </a:bodyPr>
          <a:lstStyle/>
          <a:p>
            <a:pPr marL="514350" indent="-285750">
              <a:lnSpc>
                <a:spcPct val="200000"/>
              </a:lnSpc>
              <a:spcAft>
                <a:spcPts val="0"/>
              </a:spcAft>
              <a:buClr>
                <a:srgbClr val="000000"/>
              </a:buClr>
            </a:pPr>
            <a:r>
              <a:rPr lang="en" smtClean="0">
                <a:solidFill>
                  <a:srgbClr val="000000"/>
                </a:solidFill>
              </a:rPr>
              <a:t>3 </a:t>
            </a:r>
            <a:r>
              <a:rPr lang="en" b="1" u="sng" smtClean="0">
                <a:solidFill>
                  <a:srgbClr val="000000"/>
                </a:solidFill>
              </a:rPr>
              <a:t>turkey </a:t>
            </a:r>
            <a:r>
              <a:rPr lang="en" b="1" smtClean="0">
                <a:solidFill>
                  <a:srgbClr val="000000"/>
                </a:solidFill>
              </a:rPr>
              <a:t> </a:t>
            </a:r>
            <a:r>
              <a:rPr lang="en" smtClean="0">
                <a:solidFill>
                  <a:srgbClr val="000000"/>
                </a:solidFill>
              </a:rPr>
              <a:t>drumsticks.</a:t>
            </a:r>
            <a:endParaRPr lang="en" dirty="0">
              <a:solidFill>
                <a:srgbClr val="000000"/>
              </a:solidFill>
            </a:endParaRPr>
          </a:p>
          <a:p>
            <a:pPr marL="457200" lvl="0" indent="-228600">
              <a:lnSpc>
                <a:spcPct val="200000"/>
              </a:lnSpc>
              <a:spcBef>
                <a:spcPts val="0"/>
              </a:spcBef>
              <a:spcAft>
                <a:spcPts val="0"/>
              </a:spcAft>
              <a:buClr>
                <a:srgbClr val="000000"/>
              </a:buClr>
            </a:pPr>
            <a:r>
              <a:rPr lang="en" dirty="0">
                <a:solidFill>
                  <a:srgbClr val="000000"/>
                </a:solidFill>
              </a:rPr>
              <a:t>3 quarts of water.</a:t>
            </a:r>
          </a:p>
          <a:p>
            <a:pPr marL="457200" lvl="0" indent="-228600">
              <a:lnSpc>
                <a:spcPct val="200000"/>
              </a:lnSpc>
              <a:spcBef>
                <a:spcPts val="0"/>
              </a:spcBef>
              <a:spcAft>
                <a:spcPts val="0"/>
              </a:spcAft>
              <a:buClr>
                <a:srgbClr val="000000"/>
              </a:buClr>
            </a:pPr>
            <a:r>
              <a:rPr lang="en" dirty="0">
                <a:solidFill>
                  <a:srgbClr val="000000"/>
                </a:solidFill>
              </a:rPr>
              <a:t>2 </a:t>
            </a:r>
            <a:r>
              <a:rPr lang="en" b="1" u="sng" dirty="0">
                <a:solidFill>
                  <a:srgbClr val="000000"/>
                </a:solidFill>
              </a:rPr>
              <a:t>onions</a:t>
            </a:r>
            <a:r>
              <a:rPr lang="en" dirty="0">
                <a:solidFill>
                  <a:srgbClr val="000000"/>
                </a:solidFill>
              </a:rPr>
              <a:t> chopped.</a:t>
            </a:r>
          </a:p>
          <a:p>
            <a:pPr marL="457200" lvl="0" indent="-228600" rtl="0">
              <a:lnSpc>
                <a:spcPct val="200000"/>
              </a:lnSpc>
              <a:spcBef>
                <a:spcPts val="0"/>
              </a:spcBef>
              <a:spcAft>
                <a:spcPts val="0"/>
              </a:spcAft>
              <a:buClr>
                <a:srgbClr val="000000"/>
              </a:buClr>
            </a:pPr>
            <a:r>
              <a:rPr lang="en" dirty="0">
                <a:solidFill>
                  <a:srgbClr val="000000"/>
                </a:solidFill>
              </a:rPr>
              <a:t>4 </a:t>
            </a:r>
            <a:r>
              <a:rPr lang="en" b="1" u="sng" dirty="0">
                <a:solidFill>
                  <a:srgbClr val="000000"/>
                </a:solidFill>
              </a:rPr>
              <a:t>carrots </a:t>
            </a:r>
            <a:r>
              <a:rPr lang="en" dirty="0">
                <a:solidFill>
                  <a:srgbClr val="000000"/>
                </a:solidFill>
              </a:rPr>
              <a:t>chopped.</a:t>
            </a:r>
          </a:p>
          <a:p>
            <a:pPr marL="457200" lvl="0" indent="-228600">
              <a:lnSpc>
                <a:spcPct val="200000"/>
              </a:lnSpc>
              <a:spcBef>
                <a:spcPts val="0"/>
              </a:spcBef>
              <a:spcAft>
                <a:spcPts val="0"/>
              </a:spcAft>
              <a:buClr>
                <a:srgbClr val="000000"/>
              </a:buClr>
            </a:pPr>
            <a:r>
              <a:rPr lang="en" dirty="0">
                <a:solidFill>
                  <a:srgbClr val="000000"/>
                </a:solidFill>
              </a:rPr>
              <a:t>3 stalks of</a:t>
            </a:r>
            <a:r>
              <a:rPr lang="en" b="1" u="sng" dirty="0">
                <a:solidFill>
                  <a:srgbClr val="000000"/>
                </a:solidFill>
              </a:rPr>
              <a:t> celery</a:t>
            </a:r>
            <a:r>
              <a:rPr lang="en" dirty="0">
                <a:solidFill>
                  <a:srgbClr val="000000"/>
                </a:solidFill>
              </a:rPr>
              <a:t> chopped.</a:t>
            </a:r>
          </a:p>
          <a:p>
            <a:pPr lvl="0">
              <a:spcBef>
                <a:spcPts val="0"/>
              </a:spcBef>
              <a:buNone/>
            </a:pPr>
            <a:r>
              <a:rPr lang="en" dirty="0"/>
              <a:t>.</a:t>
            </a:r>
          </a:p>
          <a:p>
            <a:pPr lvl="0">
              <a:spcBef>
                <a:spcPts val="0"/>
              </a:spcBef>
              <a:buNone/>
            </a:pPr>
            <a:endParaRPr dirty="0"/>
          </a:p>
        </p:txBody>
      </p:sp>
      <p:sp>
        <p:nvSpPr>
          <p:cNvPr id="218" name="Shape 218"/>
          <p:cNvSpPr txBox="1"/>
          <p:nvPr/>
        </p:nvSpPr>
        <p:spPr>
          <a:xfrm>
            <a:off x="3240925" y="2041675"/>
            <a:ext cx="2414400" cy="2335500"/>
          </a:xfrm>
          <a:prstGeom prst="rect">
            <a:avLst/>
          </a:prstGeom>
          <a:noFill/>
          <a:ln>
            <a:noFill/>
          </a:ln>
        </p:spPr>
        <p:txBody>
          <a:bodyPr wrap="square" lIns="91425" tIns="91425" rIns="91425" bIns="91425" anchor="t" anchorCtr="0">
            <a:noAutofit/>
          </a:bodyPr>
          <a:lstStyle/>
          <a:p>
            <a:pPr marL="457200" lvl="0" indent="-311150" rtl="0">
              <a:lnSpc>
                <a:spcPct val="200000"/>
              </a:lnSpc>
              <a:spcBef>
                <a:spcPts val="0"/>
              </a:spcBef>
              <a:buSzPct val="100000"/>
              <a:buFont typeface="Lato"/>
              <a:buChar char="●"/>
            </a:pPr>
            <a:r>
              <a:rPr lang="en" sz="1300" dirty="0">
                <a:latin typeface="Lato"/>
                <a:ea typeface="Lato"/>
                <a:cs typeface="Lato"/>
                <a:sym typeface="Lato"/>
              </a:rPr>
              <a:t>4 cloves of garlic chopped.</a:t>
            </a:r>
          </a:p>
          <a:p>
            <a:pPr marL="457200" lvl="0" indent="-311150" rtl="0">
              <a:lnSpc>
                <a:spcPct val="200000"/>
              </a:lnSpc>
              <a:spcBef>
                <a:spcPts val="0"/>
              </a:spcBef>
              <a:buSzPct val="100000"/>
              <a:buFont typeface="Lato"/>
              <a:buChar char="●"/>
            </a:pPr>
            <a:r>
              <a:rPr lang="en" sz="1300" dirty="0">
                <a:latin typeface="Lato"/>
                <a:ea typeface="Lato"/>
                <a:cs typeface="Lato"/>
                <a:sym typeface="Lato"/>
              </a:rPr>
              <a:t>1 tablespoon of salt.</a:t>
            </a:r>
          </a:p>
          <a:p>
            <a:pPr marL="457200" lvl="0" indent="-311150" rtl="0">
              <a:lnSpc>
                <a:spcPct val="200000"/>
              </a:lnSpc>
              <a:spcBef>
                <a:spcPts val="0"/>
              </a:spcBef>
              <a:buSzPct val="100000"/>
              <a:buFont typeface="Lato"/>
              <a:buChar char="●"/>
            </a:pPr>
            <a:r>
              <a:rPr lang="en" sz="1300" dirty="0">
                <a:latin typeface="Lato"/>
                <a:ea typeface="Lato"/>
                <a:cs typeface="Lato"/>
                <a:sym typeface="Lato"/>
              </a:rPr>
              <a:t>1/2 tsp of black pepper.</a:t>
            </a:r>
          </a:p>
          <a:p>
            <a:pPr marL="457200" lvl="0" indent="-311150" rtl="0">
              <a:lnSpc>
                <a:spcPct val="200000"/>
              </a:lnSpc>
              <a:spcBef>
                <a:spcPts val="0"/>
              </a:spcBef>
              <a:buSzPct val="100000"/>
              <a:buFont typeface="Lato"/>
              <a:buChar char="●"/>
            </a:pPr>
            <a:r>
              <a:rPr lang="en" sz="1300" dirty="0">
                <a:latin typeface="Lato"/>
                <a:ea typeface="Lato"/>
                <a:cs typeface="Lato"/>
                <a:sym typeface="Lato"/>
              </a:rPr>
              <a:t>1/2 tsp ground sage.</a:t>
            </a:r>
          </a:p>
          <a:p>
            <a:pPr lvl="0" rtl="0">
              <a:lnSpc>
                <a:spcPct val="115000"/>
              </a:lnSpc>
              <a:spcBef>
                <a:spcPts val="0"/>
              </a:spcBef>
              <a:spcAft>
                <a:spcPts val="1600"/>
              </a:spcAft>
              <a:buNone/>
            </a:pPr>
            <a:endParaRPr dirty="0"/>
          </a:p>
        </p:txBody>
      </p:sp>
      <p:sp>
        <p:nvSpPr>
          <p:cNvPr id="219" name="Shape 219"/>
          <p:cNvSpPr txBox="1"/>
          <p:nvPr/>
        </p:nvSpPr>
        <p:spPr>
          <a:xfrm>
            <a:off x="6009525" y="2028475"/>
            <a:ext cx="2532300" cy="2361900"/>
          </a:xfrm>
          <a:prstGeom prst="rect">
            <a:avLst/>
          </a:prstGeom>
          <a:noFill/>
          <a:ln>
            <a:noFill/>
          </a:ln>
        </p:spPr>
        <p:txBody>
          <a:bodyPr wrap="square" lIns="91425" tIns="91425" rIns="91425" bIns="91425" anchor="t" anchorCtr="0">
            <a:noAutofit/>
          </a:bodyPr>
          <a:lstStyle/>
          <a:p>
            <a:pPr marL="457200" lvl="0" indent="-311150" rtl="0">
              <a:lnSpc>
                <a:spcPct val="200000"/>
              </a:lnSpc>
              <a:spcBef>
                <a:spcPts val="0"/>
              </a:spcBef>
              <a:buSzPct val="100000"/>
              <a:buFont typeface="Lato"/>
              <a:buChar char="●"/>
            </a:pPr>
            <a:r>
              <a:rPr lang="en" sz="1300" dirty="0">
                <a:latin typeface="Lato"/>
                <a:ea typeface="Lato"/>
                <a:cs typeface="Lato"/>
                <a:sym typeface="Lato"/>
              </a:rPr>
              <a:t>1/2 tsp dried thyme.</a:t>
            </a:r>
          </a:p>
          <a:p>
            <a:pPr marL="457200" lvl="0" indent="-311150" rtl="0">
              <a:lnSpc>
                <a:spcPct val="200000"/>
              </a:lnSpc>
              <a:spcBef>
                <a:spcPts val="0"/>
              </a:spcBef>
              <a:buSzPct val="100000"/>
              <a:buFont typeface="Lato"/>
              <a:buChar char="●"/>
            </a:pPr>
            <a:r>
              <a:rPr lang="en" sz="1300" dirty="0">
                <a:latin typeface="Lato"/>
                <a:ea typeface="Lato"/>
                <a:cs typeface="Lato"/>
                <a:sym typeface="Lato"/>
              </a:rPr>
              <a:t>1/2 tsp dried rosemary.</a:t>
            </a:r>
          </a:p>
          <a:p>
            <a:pPr marL="457200" lvl="0" indent="-311150" rtl="0">
              <a:lnSpc>
                <a:spcPct val="200000"/>
              </a:lnSpc>
              <a:spcBef>
                <a:spcPts val="0"/>
              </a:spcBef>
              <a:buSzPct val="100000"/>
              <a:buFont typeface="Lato"/>
              <a:buChar char="●"/>
            </a:pPr>
            <a:r>
              <a:rPr lang="en" sz="1300" dirty="0">
                <a:latin typeface="Lato"/>
                <a:ea typeface="Lato"/>
                <a:cs typeface="Lato"/>
                <a:sym typeface="Lato"/>
              </a:rPr>
              <a:t>1/2 tsp of celery salt.</a:t>
            </a:r>
          </a:p>
          <a:p>
            <a:pPr marL="457200" lvl="0" indent="-311150" rtl="0">
              <a:lnSpc>
                <a:spcPct val="200000"/>
              </a:lnSpc>
              <a:spcBef>
                <a:spcPts val="0"/>
              </a:spcBef>
              <a:buSzPct val="100000"/>
              <a:buFont typeface="Lato"/>
              <a:buChar char="●"/>
            </a:pPr>
            <a:r>
              <a:rPr lang="en" sz="1300" dirty="0">
                <a:latin typeface="Lato"/>
                <a:ea typeface="Lato"/>
                <a:cs typeface="Lato"/>
                <a:sym typeface="Lato"/>
              </a:rPr>
              <a:t>2 cups of uncooked egg </a:t>
            </a:r>
            <a:r>
              <a:rPr lang="en" sz="1300" b="1" u="sng" dirty="0">
                <a:latin typeface="Lato"/>
                <a:ea typeface="Lato"/>
                <a:cs typeface="Lato"/>
                <a:sym typeface="Lato"/>
              </a:rPr>
              <a:t>noodles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Nutrition Information</a:t>
            </a:r>
          </a:p>
        </p:txBody>
      </p:sp>
      <p:sp>
        <p:nvSpPr>
          <p:cNvPr id="225" name="Shape 225"/>
          <p:cNvSpPr txBox="1">
            <a:spLocks noGrp="1"/>
          </p:cNvSpPr>
          <p:nvPr>
            <p:ph type="body" idx="1"/>
          </p:nvPr>
        </p:nvSpPr>
        <p:spPr>
          <a:xfrm>
            <a:off x="800400" y="1853850"/>
            <a:ext cx="3464100" cy="3162300"/>
          </a:xfrm>
          <a:prstGeom prst="rect">
            <a:avLst/>
          </a:prstGeom>
        </p:spPr>
        <p:txBody>
          <a:bodyPr wrap="square" lIns="91425" tIns="91425" rIns="91425" bIns="91425" anchor="t" anchorCtr="0">
            <a:noAutofit/>
          </a:bodyPr>
          <a:lstStyle/>
          <a:p>
            <a:pPr lvl="0" rtl="0">
              <a:spcBef>
                <a:spcPts val="0"/>
              </a:spcBef>
              <a:spcAft>
                <a:spcPts val="0"/>
              </a:spcAft>
              <a:buNone/>
            </a:pPr>
            <a:r>
              <a:rPr lang="en" sz="1400" b="1">
                <a:solidFill>
                  <a:srgbClr val="2D2D2D"/>
                </a:solidFill>
                <a:highlight>
                  <a:srgbClr val="FFFFFF"/>
                </a:highlight>
                <a:latin typeface="Arial"/>
                <a:ea typeface="Arial"/>
                <a:cs typeface="Arial"/>
                <a:sym typeface="Arial"/>
              </a:rPr>
              <a:t>Amount Per Serving</a:t>
            </a:r>
          </a:p>
          <a:p>
            <a:pPr lvl="0" rtl="0">
              <a:spcBef>
                <a:spcPts val="0"/>
              </a:spcBef>
              <a:spcAft>
                <a:spcPts val="0"/>
              </a:spcAft>
              <a:buNone/>
            </a:pPr>
            <a:r>
              <a:rPr lang="en" sz="1400" b="1">
                <a:solidFill>
                  <a:srgbClr val="2D2D2D"/>
                </a:solidFill>
                <a:highlight>
                  <a:srgbClr val="FFFFFF"/>
                </a:highlight>
                <a:latin typeface="Arial"/>
                <a:ea typeface="Arial"/>
                <a:cs typeface="Arial"/>
                <a:sym typeface="Arial"/>
              </a:rPr>
              <a:t>Calories</a:t>
            </a:r>
            <a:r>
              <a:rPr lang="en" sz="1400">
                <a:solidFill>
                  <a:srgbClr val="2D2D2D"/>
                </a:solidFill>
                <a:highlight>
                  <a:srgbClr val="FFFFFF"/>
                </a:highlight>
                <a:latin typeface="Arial"/>
                <a:ea typeface="Arial"/>
                <a:cs typeface="Arial"/>
                <a:sym typeface="Arial"/>
              </a:rPr>
              <a:t>: 234</a:t>
            </a:r>
          </a:p>
          <a:p>
            <a:pPr lvl="0" rtl="0">
              <a:spcBef>
                <a:spcPts val="0"/>
              </a:spcBef>
              <a:spcAft>
                <a:spcPts val="0"/>
              </a:spcAft>
              <a:buNone/>
            </a:pPr>
            <a:r>
              <a:rPr lang="en" sz="1400" b="1">
                <a:solidFill>
                  <a:srgbClr val="2D2D2D"/>
                </a:solidFill>
                <a:highlight>
                  <a:srgbClr val="FFFFFF"/>
                </a:highlight>
                <a:latin typeface="Arial"/>
                <a:ea typeface="Arial"/>
                <a:cs typeface="Arial"/>
                <a:sym typeface="Arial"/>
              </a:rPr>
              <a:t>Calories from Fat</a:t>
            </a:r>
            <a:r>
              <a:rPr lang="en" sz="1400">
                <a:solidFill>
                  <a:srgbClr val="2D2D2D"/>
                </a:solidFill>
                <a:highlight>
                  <a:srgbClr val="FFFFFF"/>
                </a:highlight>
                <a:latin typeface="Arial"/>
                <a:ea typeface="Arial"/>
                <a:cs typeface="Arial"/>
                <a:sym typeface="Arial"/>
              </a:rPr>
              <a:t>: 52</a:t>
            </a:r>
          </a:p>
          <a:p>
            <a:pPr lvl="0" rtl="0">
              <a:spcBef>
                <a:spcPts val="200"/>
              </a:spcBef>
              <a:spcAft>
                <a:spcPts val="0"/>
              </a:spcAft>
              <a:buNone/>
            </a:pPr>
            <a:r>
              <a:rPr lang="en" sz="1400">
                <a:solidFill>
                  <a:srgbClr val="2D2D2D"/>
                </a:solidFill>
                <a:highlight>
                  <a:srgbClr val="FFFFFF"/>
                </a:highlight>
                <a:latin typeface="Arial"/>
                <a:ea typeface="Arial"/>
                <a:cs typeface="Arial"/>
                <a:sym typeface="Arial"/>
              </a:rPr>
              <a:t>% Daily Value *</a:t>
            </a:r>
          </a:p>
          <a:p>
            <a:pPr marL="4572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Total Fat</a:t>
            </a:r>
            <a:r>
              <a:rPr lang="en" sz="1400">
                <a:solidFill>
                  <a:srgbClr val="2D2D2D"/>
                </a:solidFill>
                <a:highlight>
                  <a:srgbClr val="FFFFFF"/>
                </a:highlight>
                <a:latin typeface="Arial"/>
                <a:ea typeface="Arial"/>
                <a:cs typeface="Arial"/>
                <a:sym typeface="Arial"/>
              </a:rPr>
              <a:t>: 5.8</a:t>
            </a:r>
          </a:p>
          <a:p>
            <a:pPr marL="6096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Saturated Fat</a:t>
            </a:r>
            <a:r>
              <a:rPr lang="en" sz="1400">
                <a:solidFill>
                  <a:srgbClr val="2D2D2D"/>
                </a:solidFill>
                <a:highlight>
                  <a:srgbClr val="FFFFFF"/>
                </a:highlight>
                <a:latin typeface="Arial"/>
                <a:ea typeface="Arial"/>
                <a:cs typeface="Arial"/>
                <a:sym typeface="Arial"/>
              </a:rPr>
              <a:t>: 1.8</a:t>
            </a:r>
          </a:p>
          <a:p>
            <a:pPr marL="4572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Cholesterol</a:t>
            </a:r>
            <a:r>
              <a:rPr lang="en" sz="1400">
                <a:solidFill>
                  <a:srgbClr val="2D2D2D"/>
                </a:solidFill>
                <a:highlight>
                  <a:srgbClr val="FFFFFF"/>
                </a:highlight>
                <a:latin typeface="Arial"/>
                <a:ea typeface="Arial"/>
                <a:cs typeface="Arial"/>
                <a:sym typeface="Arial"/>
              </a:rPr>
              <a:t>: 75</a:t>
            </a:r>
          </a:p>
          <a:p>
            <a:pPr marL="4572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Sodium</a:t>
            </a:r>
            <a:r>
              <a:rPr lang="en" sz="1400">
                <a:solidFill>
                  <a:srgbClr val="2D2D2D"/>
                </a:solidFill>
                <a:highlight>
                  <a:srgbClr val="FFFFFF"/>
                </a:highlight>
                <a:latin typeface="Arial"/>
                <a:ea typeface="Arial"/>
                <a:cs typeface="Arial"/>
                <a:sym typeface="Arial"/>
              </a:rPr>
              <a:t>: 1093</a:t>
            </a:r>
          </a:p>
          <a:p>
            <a:pPr marL="4572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Total Carbohydrates</a:t>
            </a:r>
            <a:r>
              <a:rPr lang="en" sz="1400">
                <a:solidFill>
                  <a:srgbClr val="2D2D2D"/>
                </a:solidFill>
                <a:highlight>
                  <a:srgbClr val="FFFFFF"/>
                </a:highlight>
                <a:latin typeface="Arial"/>
                <a:ea typeface="Arial"/>
                <a:cs typeface="Arial"/>
                <a:sym typeface="Arial"/>
              </a:rPr>
              <a:t>: 14.9</a:t>
            </a:r>
          </a:p>
          <a:p>
            <a:pPr marL="609600" lvl="0" indent="-317500" rtl="0">
              <a:spcBef>
                <a:spcPts val="0"/>
              </a:spcBef>
              <a:spcAft>
                <a:spcPts val="0"/>
              </a:spcAft>
              <a:buClr>
                <a:srgbClr val="2D2D2D"/>
              </a:buClr>
              <a:buSzPct val="100000"/>
              <a:buFont typeface="Arial"/>
            </a:pPr>
            <a:r>
              <a:rPr lang="en" sz="1400">
                <a:solidFill>
                  <a:srgbClr val="2D2D2D"/>
                </a:solidFill>
                <a:highlight>
                  <a:srgbClr val="FFFFFF"/>
                </a:highlight>
                <a:latin typeface="Arial"/>
                <a:ea typeface="Arial"/>
                <a:cs typeface="Arial"/>
                <a:sym typeface="Arial"/>
              </a:rPr>
              <a:t>** </a:t>
            </a:r>
            <a:r>
              <a:rPr lang="en" sz="1400" b="1">
                <a:solidFill>
                  <a:srgbClr val="2D2D2D"/>
                </a:solidFill>
                <a:highlight>
                  <a:srgbClr val="FFFFFF"/>
                </a:highlight>
                <a:latin typeface="Arial"/>
                <a:ea typeface="Arial"/>
                <a:cs typeface="Arial"/>
                <a:sym typeface="Arial"/>
              </a:rPr>
              <a:t>Sugars</a:t>
            </a:r>
            <a:r>
              <a:rPr lang="en" sz="1400">
                <a:solidFill>
                  <a:srgbClr val="2D2D2D"/>
                </a:solidFill>
                <a:highlight>
                  <a:srgbClr val="FFFFFF"/>
                </a:highlight>
                <a:latin typeface="Arial"/>
                <a:ea typeface="Arial"/>
                <a:cs typeface="Arial"/>
                <a:sym typeface="Arial"/>
              </a:rPr>
              <a:t>: 3.7</a:t>
            </a:r>
          </a:p>
          <a:p>
            <a:pPr marL="609600" lvl="0" indent="-317500" rtl="0">
              <a:spcBef>
                <a:spcPts val="0"/>
              </a:spcBef>
              <a:spcAft>
                <a:spcPts val="0"/>
              </a:spcAft>
              <a:buClr>
                <a:srgbClr val="2D2D2D"/>
              </a:buClr>
              <a:buSzPct val="100000"/>
              <a:buFont typeface="Arial"/>
            </a:pPr>
            <a:r>
              <a:rPr lang="en" sz="1400" b="1">
                <a:solidFill>
                  <a:srgbClr val="2D2D2D"/>
                </a:solidFill>
                <a:highlight>
                  <a:srgbClr val="FFFFFF"/>
                </a:highlight>
                <a:latin typeface="Arial"/>
                <a:ea typeface="Arial"/>
                <a:cs typeface="Arial"/>
                <a:sym typeface="Arial"/>
              </a:rPr>
              <a:t>Dietary Fiber</a:t>
            </a:r>
            <a:r>
              <a:rPr lang="en" sz="1400">
                <a:solidFill>
                  <a:srgbClr val="2D2D2D"/>
                </a:solidFill>
                <a:highlight>
                  <a:srgbClr val="FFFFFF"/>
                </a:highlight>
                <a:latin typeface="Arial"/>
                <a:ea typeface="Arial"/>
                <a:cs typeface="Arial"/>
                <a:sym typeface="Arial"/>
              </a:rPr>
              <a:t>: 2.3</a:t>
            </a:r>
          </a:p>
          <a:p>
            <a:pPr lvl="0">
              <a:spcBef>
                <a:spcPts val="0"/>
              </a:spcBef>
              <a:buNone/>
            </a:pPr>
            <a:endParaRPr sz="1400" dirty="0"/>
          </a:p>
        </p:txBody>
      </p:sp>
      <p:sp>
        <p:nvSpPr>
          <p:cNvPr id="226" name="Shape 226"/>
          <p:cNvSpPr txBox="1"/>
          <p:nvPr/>
        </p:nvSpPr>
        <p:spPr>
          <a:xfrm>
            <a:off x="4080675" y="1853850"/>
            <a:ext cx="4631700" cy="2729100"/>
          </a:xfrm>
          <a:prstGeom prst="rect">
            <a:avLst/>
          </a:prstGeom>
          <a:noFill/>
          <a:ln>
            <a:noFill/>
          </a:ln>
        </p:spPr>
        <p:txBody>
          <a:bodyPr wrap="square" lIns="91425" tIns="91425" rIns="91425" bIns="91425" anchor="t" anchorCtr="0">
            <a:noAutofit/>
          </a:bodyPr>
          <a:lstStyle/>
          <a:p>
            <a:pPr marL="457200" lvl="0" indent="-317500" rtl="0">
              <a:lnSpc>
                <a:spcPct val="115000"/>
              </a:lnSpc>
              <a:spcBef>
                <a:spcPts val="0"/>
              </a:spcBef>
              <a:buClr>
                <a:srgbClr val="2D2D2D"/>
              </a:buClr>
            </a:pPr>
            <a:r>
              <a:rPr lang="en" b="1">
                <a:solidFill>
                  <a:srgbClr val="2D2D2D"/>
                </a:solidFill>
                <a:highlight>
                  <a:srgbClr val="FFFFFF"/>
                </a:highlight>
              </a:rPr>
              <a:t>Protein</a:t>
            </a:r>
            <a:r>
              <a:rPr lang="en">
                <a:solidFill>
                  <a:srgbClr val="2D2D2D"/>
                </a:solidFill>
                <a:highlight>
                  <a:srgbClr val="FFFFFF"/>
                </a:highlight>
              </a:rPr>
              <a:t>: 29.5</a:t>
            </a:r>
          </a:p>
          <a:p>
            <a:pPr marL="457200" lvl="0" indent="-317500" rtl="0">
              <a:lnSpc>
                <a:spcPct val="115000"/>
              </a:lnSpc>
              <a:spcBef>
                <a:spcPts val="0"/>
              </a:spcBef>
              <a:buClr>
                <a:srgbClr val="2D2D2D"/>
              </a:buClr>
            </a:pPr>
            <a:r>
              <a:rPr lang="en" b="1">
                <a:solidFill>
                  <a:srgbClr val="2D2D2D"/>
                </a:solidFill>
                <a:highlight>
                  <a:srgbClr val="FFFFFF"/>
                </a:highlight>
              </a:rPr>
              <a:t>Vitamin A - IU</a:t>
            </a:r>
            <a:r>
              <a:rPr lang="en">
                <a:solidFill>
                  <a:srgbClr val="2D2D2D"/>
                </a:solidFill>
                <a:highlight>
                  <a:srgbClr val="FFFFFF"/>
                </a:highlight>
              </a:rPr>
              <a:t>: 6097</a:t>
            </a:r>
          </a:p>
          <a:p>
            <a:pPr marL="457200" lvl="0" indent="-317500" rtl="0">
              <a:lnSpc>
                <a:spcPct val="115000"/>
              </a:lnSpc>
              <a:spcBef>
                <a:spcPts val="0"/>
              </a:spcBef>
              <a:buClr>
                <a:srgbClr val="2D2D2D"/>
              </a:buClr>
            </a:pPr>
            <a:r>
              <a:rPr lang="en" b="1">
                <a:solidFill>
                  <a:srgbClr val="2D2D2D"/>
                </a:solidFill>
                <a:highlight>
                  <a:srgbClr val="FFFFFF"/>
                </a:highlight>
              </a:rPr>
              <a:t>Vitamin C</a:t>
            </a:r>
            <a:r>
              <a:rPr lang="en">
                <a:solidFill>
                  <a:srgbClr val="2D2D2D"/>
                </a:solidFill>
                <a:highlight>
                  <a:srgbClr val="FFFFFF"/>
                </a:highlight>
              </a:rPr>
              <a:t>: 6</a:t>
            </a:r>
          </a:p>
          <a:p>
            <a:pPr marL="457200" lvl="0" indent="-317500" rtl="0">
              <a:lnSpc>
                <a:spcPct val="115000"/>
              </a:lnSpc>
              <a:spcBef>
                <a:spcPts val="0"/>
              </a:spcBef>
              <a:buClr>
                <a:srgbClr val="2D2D2D"/>
              </a:buClr>
            </a:pPr>
            <a:r>
              <a:rPr lang="en" b="1">
                <a:solidFill>
                  <a:srgbClr val="2D2D2D"/>
                </a:solidFill>
                <a:highlight>
                  <a:srgbClr val="FFFFFF"/>
                </a:highlight>
              </a:rPr>
              <a:t>Calcium</a:t>
            </a:r>
            <a:r>
              <a:rPr lang="en">
                <a:solidFill>
                  <a:srgbClr val="2D2D2D"/>
                </a:solidFill>
                <a:highlight>
                  <a:srgbClr val="FFFFFF"/>
                </a:highlight>
              </a:rPr>
              <a:t>: 70</a:t>
            </a:r>
          </a:p>
          <a:p>
            <a:pPr marL="457200" lvl="0" indent="-317500" rtl="0">
              <a:lnSpc>
                <a:spcPct val="115000"/>
              </a:lnSpc>
              <a:spcBef>
                <a:spcPts val="0"/>
              </a:spcBef>
              <a:buClr>
                <a:srgbClr val="2D2D2D"/>
              </a:buClr>
            </a:pPr>
            <a:r>
              <a:rPr lang="en" b="1">
                <a:solidFill>
                  <a:srgbClr val="2D2D2D"/>
                </a:solidFill>
                <a:highlight>
                  <a:srgbClr val="FFFFFF"/>
                </a:highlight>
              </a:rPr>
              <a:t>Iron</a:t>
            </a:r>
            <a:r>
              <a:rPr lang="en">
                <a:solidFill>
                  <a:srgbClr val="2D2D2D"/>
                </a:solidFill>
                <a:highlight>
                  <a:srgbClr val="FFFFFF"/>
                </a:highlight>
              </a:rPr>
              <a:t>: 3</a:t>
            </a:r>
          </a:p>
          <a:p>
            <a:pPr marL="457200" lvl="0" indent="-317500" rtl="0">
              <a:lnSpc>
                <a:spcPct val="115000"/>
              </a:lnSpc>
              <a:spcBef>
                <a:spcPts val="0"/>
              </a:spcBef>
              <a:buClr>
                <a:srgbClr val="2D2D2D"/>
              </a:buClr>
            </a:pPr>
            <a:r>
              <a:rPr lang="en" b="1">
                <a:solidFill>
                  <a:srgbClr val="2D2D2D"/>
                </a:solidFill>
                <a:highlight>
                  <a:srgbClr val="FFFFFF"/>
                </a:highlight>
              </a:rPr>
              <a:t>Potassium</a:t>
            </a:r>
            <a:r>
              <a:rPr lang="en">
                <a:solidFill>
                  <a:srgbClr val="2D2D2D"/>
                </a:solidFill>
                <a:highlight>
                  <a:srgbClr val="FFFFFF"/>
                </a:highlight>
              </a:rPr>
              <a:t>: 487</a:t>
            </a:r>
          </a:p>
          <a:p>
            <a:pPr marL="457200" lvl="0" indent="-317500" rtl="0">
              <a:lnSpc>
                <a:spcPct val="115000"/>
              </a:lnSpc>
              <a:spcBef>
                <a:spcPts val="0"/>
              </a:spcBef>
              <a:buClr>
                <a:srgbClr val="2D2D2D"/>
              </a:buClr>
            </a:pPr>
            <a:r>
              <a:rPr lang="en">
                <a:solidFill>
                  <a:srgbClr val="2D2D2D"/>
                </a:solidFill>
                <a:highlight>
                  <a:srgbClr val="FFFFFF"/>
                </a:highlight>
              </a:rPr>
              <a:t>** </a:t>
            </a:r>
            <a:r>
              <a:rPr lang="en" b="1">
                <a:solidFill>
                  <a:srgbClr val="2D2D2D"/>
                </a:solidFill>
                <a:highlight>
                  <a:srgbClr val="FFFFFF"/>
                </a:highlight>
              </a:rPr>
              <a:t>Thiamin</a:t>
            </a:r>
            <a:r>
              <a:rPr lang="en">
                <a:solidFill>
                  <a:srgbClr val="2D2D2D"/>
                </a:solidFill>
                <a:highlight>
                  <a:srgbClr val="FFFFFF"/>
                </a:highlight>
              </a:rPr>
              <a:t>: 1</a:t>
            </a:r>
          </a:p>
          <a:p>
            <a:pPr marL="457200" lvl="0" indent="-317500" rtl="0">
              <a:lnSpc>
                <a:spcPct val="115000"/>
              </a:lnSpc>
              <a:spcBef>
                <a:spcPts val="0"/>
              </a:spcBef>
              <a:buClr>
                <a:srgbClr val="2D2D2D"/>
              </a:buClr>
            </a:pPr>
            <a:r>
              <a:rPr lang="en">
                <a:solidFill>
                  <a:srgbClr val="2D2D2D"/>
                </a:solidFill>
                <a:highlight>
                  <a:srgbClr val="FFFFFF"/>
                </a:highlight>
              </a:rPr>
              <a:t>** </a:t>
            </a:r>
            <a:r>
              <a:rPr lang="en" b="1">
                <a:solidFill>
                  <a:srgbClr val="2D2D2D"/>
                </a:solidFill>
                <a:highlight>
                  <a:srgbClr val="FFFFFF"/>
                </a:highlight>
              </a:rPr>
              <a:t>Niacin Equivalents</a:t>
            </a:r>
            <a:r>
              <a:rPr lang="en">
                <a:solidFill>
                  <a:srgbClr val="2D2D2D"/>
                </a:solidFill>
                <a:highlight>
                  <a:srgbClr val="FFFFFF"/>
                </a:highlight>
              </a:rPr>
              <a:t>: 10</a:t>
            </a:r>
          </a:p>
          <a:p>
            <a:pPr marL="457200" lvl="0" indent="-317500" rtl="0">
              <a:lnSpc>
                <a:spcPct val="115000"/>
              </a:lnSpc>
              <a:spcBef>
                <a:spcPts val="0"/>
              </a:spcBef>
              <a:buClr>
                <a:srgbClr val="2D2D2D"/>
              </a:buClr>
            </a:pPr>
            <a:r>
              <a:rPr lang="en" b="1">
                <a:solidFill>
                  <a:srgbClr val="2D2D2D"/>
                </a:solidFill>
                <a:highlight>
                  <a:srgbClr val="FFFFFF"/>
                </a:highlight>
              </a:rPr>
              <a:t>Vitamin B6</a:t>
            </a:r>
            <a:r>
              <a:rPr lang="en">
                <a:solidFill>
                  <a:srgbClr val="2D2D2D"/>
                </a:solidFill>
                <a:highlight>
                  <a:srgbClr val="FFFFFF"/>
                </a:highlight>
              </a:rPr>
              <a:t>: 1</a:t>
            </a:r>
          </a:p>
          <a:p>
            <a:pPr marL="457200" lvl="0" indent="-317500" rtl="0">
              <a:lnSpc>
                <a:spcPct val="115000"/>
              </a:lnSpc>
              <a:spcBef>
                <a:spcPts val="0"/>
              </a:spcBef>
              <a:buClr>
                <a:srgbClr val="2D2D2D"/>
              </a:buClr>
            </a:pPr>
            <a:r>
              <a:rPr lang="en" b="1">
                <a:solidFill>
                  <a:srgbClr val="2D2D2D"/>
                </a:solidFill>
                <a:highlight>
                  <a:srgbClr val="FFFFFF"/>
                </a:highlight>
              </a:rPr>
              <a:t>Magnesium</a:t>
            </a:r>
            <a:r>
              <a:rPr lang="en">
                <a:solidFill>
                  <a:srgbClr val="2D2D2D"/>
                </a:solidFill>
                <a:highlight>
                  <a:srgbClr val="FFFFFF"/>
                </a:highlight>
              </a:rPr>
              <a:t>: 43</a:t>
            </a:r>
          </a:p>
          <a:p>
            <a:pPr marL="457200" lvl="0" indent="-317500" rtl="0">
              <a:lnSpc>
                <a:spcPct val="115000"/>
              </a:lnSpc>
              <a:spcBef>
                <a:spcPts val="0"/>
              </a:spcBef>
              <a:buClr>
                <a:srgbClr val="2D2D2D"/>
              </a:buClr>
            </a:pPr>
            <a:r>
              <a:rPr lang="en" b="1">
                <a:solidFill>
                  <a:srgbClr val="2D2D2D"/>
                </a:solidFill>
                <a:highlight>
                  <a:srgbClr val="FFFFFF"/>
                </a:highlight>
              </a:rPr>
              <a:t>Folate</a:t>
            </a:r>
            <a:r>
              <a:rPr lang="en">
                <a:solidFill>
                  <a:srgbClr val="2D2D2D"/>
                </a:solidFill>
                <a:highlight>
                  <a:srgbClr val="FFFFFF"/>
                </a:highlight>
              </a:rPr>
              <a:t>: 50</a:t>
            </a:r>
          </a:p>
          <a:p>
            <a:pPr lvl="0">
              <a:spcBef>
                <a:spcPts val="0"/>
              </a:spcBef>
              <a:buNone/>
            </a:pPr>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a:xfrm>
            <a:off x="729450" y="1740962"/>
            <a:ext cx="7688700" cy="3203571"/>
          </a:xfrm>
        </p:spPr>
        <p:txBody>
          <a:bodyPr/>
          <a:lstStyle/>
          <a:p>
            <a:pPr>
              <a:buNone/>
            </a:pPr>
            <a:r>
              <a:rPr lang="en" sz="1100" dirty="0">
                <a:hlinkClick r:id="rId2"/>
              </a:rPr>
              <a:t>https://</a:t>
            </a:r>
            <a:r>
              <a:rPr lang="en" sz="1100" dirty="0" smtClean="0">
                <a:hlinkClick r:id="rId2"/>
              </a:rPr>
              <a:t>sleepfoundation.org/sleep-news/lack-sleep-may-increase-calorie-consumption</a:t>
            </a:r>
            <a:endParaRPr lang="en" sz="1100" dirty="0" smtClean="0"/>
          </a:p>
          <a:p>
            <a:pPr>
              <a:buNone/>
            </a:pPr>
            <a:r>
              <a:rPr lang="en" sz="1100" dirty="0">
                <a:hlinkClick r:id="rId3"/>
              </a:rPr>
              <a:t>http://</a:t>
            </a:r>
            <a:r>
              <a:rPr lang="en" sz="1100" dirty="0" smtClean="0">
                <a:hlinkClick r:id="rId3"/>
              </a:rPr>
              <a:t>web.a.ebscohost.com.proxy.library.cpp.edu/ehost/pdfviewer/pdfviewer?vid=1&amp;sid=8c2c6ecf-74ba-4c7a-8a55-0af150dd93c4%40sessionmgr4008</a:t>
            </a:r>
            <a:endParaRPr lang="en" sz="1100" dirty="0" smtClean="0"/>
          </a:p>
          <a:p>
            <a:pPr>
              <a:buNone/>
            </a:pPr>
            <a:r>
              <a:rPr lang="en" sz="1100" dirty="0">
                <a:hlinkClick r:id="rId4"/>
              </a:rPr>
              <a:t>http://</a:t>
            </a:r>
            <a:r>
              <a:rPr lang="en" sz="1100" dirty="0" smtClean="0">
                <a:hlinkClick r:id="rId4"/>
              </a:rPr>
              <a:t>web.a.ebscohost.com.proxy.library.cpp.edu/ehost/pdfviewer/pdfviewer?vid=1&amp;sid=79452d44-1f54-414b-bc06-0ce108497254%40sessionmgr4010</a:t>
            </a:r>
            <a:endParaRPr lang="en" sz="1100" dirty="0" smtClean="0"/>
          </a:p>
          <a:p>
            <a:pPr>
              <a:buNone/>
            </a:pPr>
            <a:r>
              <a:rPr lang="en-US" sz="1100" dirty="0">
                <a:hlinkClick r:id="rId5"/>
              </a:rPr>
              <a:t>http://</a:t>
            </a:r>
            <a:r>
              <a:rPr lang="en-US" sz="1100" dirty="0" smtClean="0">
                <a:hlinkClick r:id="rId5"/>
              </a:rPr>
              <a:t>www.npr.org/sections/thetwo-way/2017/10/02/554993385/nobel-prize-in-medicine-is-awarded-to-3-americans-for-work-on-circadian-rhythm</a:t>
            </a:r>
            <a:endParaRPr lang="en-US" sz="1100" dirty="0" smtClean="0"/>
          </a:p>
          <a:p>
            <a:pPr>
              <a:buNone/>
            </a:pPr>
            <a:r>
              <a:rPr lang="en-US" sz="1100" dirty="0">
                <a:solidFill>
                  <a:schemeClr val="bg2"/>
                </a:solidFill>
              </a:rPr>
              <a:t>Mahan, L. Kathleen., </a:t>
            </a:r>
            <a:r>
              <a:rPr lang="en-US" sz="1100" dirty="0" err="1">
                <a:solidFill>
                  <a:schemeClr val="bg2"/>
                </a:solidFill>
              </a:rPr>
              <a:t>Escott</a:t>
            </a:r>
            <a:r>
              <a:rPr lang="en-US" sz="1100" dirty="0">
                <a:solidFill>
                  <a:schemeClr val="bg2"/>
                </a:solidFill>
              </a:rPr>
              <a:t>-Stump, Sylvia., Raymond, Janice </a:t>
            </a:r>
            <a:r>
              <a:rPr lang="en-US" sz="1100" dirty="0" err="1">
                <a:solidFill>
                  <a:schemeClr val="bg2"/>
                </a:solidFill>
              </a:rPr>
              <a:t>L.Krause</a:t>
            </a:r>
            <a:r>
              <a:rPr lang="en-US" sz="1100" dirty="0">
                <a:solidFill>
                  <a:schemeClr val="bg2"/>
                </a:solidFill>
              </a:rPr>
              <a:t>, Marie V. (Eds.) (2012) </a:t>
            </a:r>
            <a:r>
              <a:rPr lang="en-US" sz="1100" i="1" dirty="0">
                <a:solidFill>
                  <a:schemeClr val="bg2"/>
                </a:solidFill>
              </a:rPr>
              <a:t>Krause's food &amp; the nutrition care process /</a:t>
            </a:r>
            <a:r>
              <a:rPr lang="en-US" sz="1100" dirty="0">
                <a:solidFill>
                  <a:schemeClr val="bg2"/>
                </a:solidFill>
              </a:rPr>
              <a:t>St. Louis, Mo. : Elsevier/Saunders,</a:t>
            </a:r>
            <a:endParaRPr lang="en" sz="1100" dirty="0">
              <a:solidFill>
                <a:schemeClr val="bg2"/>
              </a:solidFill>
            </a:endParaRPr>
          </a:p>
          <a:p>
            <a:pPr>
              <a:buNone/>
            </a:pPr>
            <a:endParaRPr lang="en" dirty="0"/>
          </a:p>
          <a:p>
            <a:pPr>
              <a:buNone/>
            </a:pPr>
            <a:endParaRPr lang="en" dirty="0"/>
          </a:p>
          <a:p>
            <a:pPr>
              <a:buNone/>
            </a:pPr>
            <a:endParaRPr lang="en-US" dirty="0"/>
          </a:p>
        </p:txBody>
      </p:sp>
    </p:spTree>
    <p:extLst>
      <p:ext uri="{BB962C8B-B14F-4D97-AF65-F5344CB8AC3E}">
        <p14:creationId xmlns:p14="http://schemas.microsoft.com/office/powerpoint/2010/main" val="77574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Please enjoy some warm soup!</a:t>
            </a:r>
          </a:p>
        </p:txBody>
      </p:sp>
      <p:pic>
        <p:nvPicPr>
          <p:cNvPr id="232" name="Shape 232"/>
          <p:cNvPicPr preferRelativeResize="0"/>
          <p:nvPr/>
        </p:nvPicPr>
        <p:blipFill>
          <a:blip r:embed="rId3">
            <a:alphaModFix/>
          </a:blip>
          <a:stretch>
            <a:fillRect/>
          </a:stretch>
        </p:blipFill>
        <p:spPr>
          <a:xfrm>
            <a:off x="3238350" y="2078875"/>
            <a:ext cx="2670900" cy="26709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How does lack sleep affect you?</a:t>
            </a:r>
          </a:p>
        </p:txBody>
      </p:sp>
      <p:sp>
        <p:nvSpPr>
          <p:cNvPr id="99" name="Shape 99"/>
          <p:cNvSpPr txBox="1">
            <a:spLocks noGrp="1"/>
          </p:cNvSpPr>
          <p:nvPr>
            <p:ph type="body" idx="1"/>
          </p:nvPr>
        </p:nvSpPr>
        <p:spPr>
          <a:xfrm>
            <a:off x="729450" y="2078875"/>
            <a:ext cx="4960150" cy="2526992"/>
          </a:xfrm>
          <a:prstGeom prst="rect">
            <a:avLst/>
          </a:prstGeom>
        </p:spPr>
        <p:txBody>
          <a:bodyPr wrap="square" lIns="91425" tIns="91425" rIns="91425" bIns="91425" anchor="t" anchorCtr="0">
            <a:noAutofit/>
          </a:bodyPr>
          <a:lstStyle/>
          <a:p>
            <a:pPr marL="285750" indent="-285750"/>
            <a:r>
              <a:rPr lang="en" dirty="0" smtClean="0">
                <a:solidFill>
                  <a:schemeClr val="bg2"/>
                </a:solidFill>
                <a:latin typeface="+mj-lt"/>
              </a:rPr>
              <a:t>Insufficient </a:t>
            </a:r>
            <a:r>
              <a:rPr lang="en" dirty="0">
                <a:solidFill>
                  <a:schemeClr val="bg2"/>
                </a:solidFill>
                <a:latin typeface="+mj-lt"/>
              </a:rPr>
              <a:t>sleep duration is associated with elevated body mass index (BMI).</a:t>
            </a:r>
          </a:p>
          <a:p>
            <a:pPr marL="285750" indent="-285750"/>
            <a:r>
              <a:rPr lang="en" dirty="0" smtClean="0">
                <a:solidFill>
                  <a:schemeClr val="bg2"/>
                </a:solidFill>
                <a:latin typeface="+mj-lt"/>
              </a:rPr>
              <a:t>Insufficient </a:t>
            </a:r>
            <a:r>
              <a:rPr lang="en" dirty="0">
                <a:solidFill>
                  <a:schemeClr val="bg2"/>
                </a:solidFill>
                <a:latin typeface="+mj-lt"/>
              </a:rPr>
              <a:t>sleep may result in decreased glucose tolerance and increased risk for type 2 diabetes.</a:t>
            </a:r>
          </a:p>
          <a:p>
            <a:pPr marL="285750" indent="-285750"/>
            <a:r>
              <a:rPr lang="en" dirty="0" smtClean="0">
                <a:solidFill>
                  <a:schemeClr val="bg2"/>
                </a:solidFill>
                <a:latin typeface="+mj-lt"/>
              </a:rPr>
              <a:t>Increased </a:t>
            </a:r>
            <a:r>
              <a:rPr lang="en" dirty="0">
                <a:solidFill>
                  <a:schemeClr val="bg2"/>
                </a:solidFill>
                <a:latin typeface="+mj-lt"/>
              </a:rPr>
              <a:t>risk hypertension incidence with short sleep duration, even after controlling for obesity and diabetes.</a:t>
            </a:r>
          </a:p>
          <a:p>
            <a:pPr marL="285750" indent="-285750"/>
            <a:r>
              <a:rPr lang="en" dirty="0" smtClean="0">
                <a:solidFill>
                  <a:schemeClr val="bg2"/>
                </a:solidFill>
                <a:latin typeface="+mj-lt"/>
              </a:rPr>
              <a:t>Sleep </a:t>
            </a:r>
            <a:r>
              <a:rPr lang="en" dirty="0">
                <a:solidFill>
                  <a:schemeClr val="bg2"/>
                </a:solidFill>
                <a:latin typeface="+mj-lt"/>
              </a:rPr>
              <a:t>deprivation increases blood pressure. </a:t>
            </a:r>
          </a:p>
          <a:p>
            <a:pPr marL="285750" indent="-285750"/>
            <a:r>
              <a:rPr lang="en" dirty="0" smtClean="0">
                <a:solidFill>
                  <a:schemeClr val="bg2"/>
                </a:solidFill>
                <a:latin typeface="+mj-lt"/>
              </a:rPr>
              <a:t>Increased </a:t>
            </a:r>
            <a:r>
              <a:rPr lang="en" dirty="0">
                <a:solidFill>
                  <a:schemeClr val="bg2"/>
                </a:solidFill>
                <a:latin typeface="+mj-lt"/>
              </a:rPr>
              <a:t>risk for metabolic syndrome.</a:t>
            </a:r>
          </a:p>
        </p:txBody>
      </p:sp>
      <p:pic>
        <p:nvPicPr>
          <p:cNvPr id="3" name="Picture 2"/>
          <p:cNvPicPr>
            <a:picLocks noChangeAspect="1"/>
          </p:cNvPicPr>
          <p:nvPr/>
        </p:nvPicPr>
        <p:blipFill>
          <a:blip r:embed="rId3"/>
          <a:stretch>
            <a:fillRect/>
          </a:stretch>
        </p:blipFill>
        <p:spPr>
          <a:xfrm>
            <a:off x="5689600" y="2082262"/>
            <a:ext cx="3291840" cy="24688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Shape 105"/>
          <p:cNvSpPr txBox="1">
            <a:spLocks noGrp="1"/>
          </p:cNvSpPr>
          <p:nvPr>
            <p:ph type="body" idx="1"/>
          </p:nvPr>
        </p:nvSpPr>
        <p:spPr>
          <a:xfrm>
            <a:off x="729450" y="1535289"/>
            <a:ext cx="4700506" cy="2804686"/>
          </a:xfrm>
          <a:prstGeom prst="rect">
            <a:avLst/>
          </a:prstGeom>
        </p:spPr>
        <p:txBody>
          <a:bodyPr wrap="square" lIns="91425" tIns="91425" rIns="91425" bIns="91425" anchor="t" anchorCtr="0">
            <a:noAutofit/>
          </a:bodyPr>
          <a:lstStyle/>
          <a:p>
            <a:pPr marL="285750" indent="-285750"/>
            <a:r>
              <a:rPr lang="en" dirty="0">
                <a:solidFill>
                  <a:schemeClr val="bg2"/>
                </a:solidFill>
                <a:latin typeface="+mn-lt"/>
              </a:rPr>
              <a:t>The cumulative effects of poor sleep affect metabolic activities that lead to weight gain, mood disorders, stressful emotions, and increased nutrient requirements (Heaney, 2012).</a:t>
            </a:r>
          </a:p>
          <a:p>
            <a:pPr marL="285750" indent="-285750"/>
            <a:r>
              <a:rPr lang="en" dirty="0" smtClean="0">
                <a:solidFill>
                  <a:schemeClr val="bg2"/>
                </a:solidFill>
                <a:latin typeface="+mn-lt"/>
              </a:rPr>
              <a:t>Lack </a:t>
            </a:r>
            <a:r>
              <a:rPr lang="en" dirty="0">
                <a:solidFill>
                  <a:schemeClr val="bg2"/>
                </a:solidFill>
                <a:latin typeface="+mn-lt"/>
              </a:rPr>
              <a:t>of sleep can lead to chronic stress with constantly elevated cortisol levels which can lead to increased eating or changes in appetite. </a:t>
            </a:r>
          </a:p>
          <a:p>
            <a:pPr marL="285750" indent="-285750"/>
            <a:r>
              <a:rPr lang="en" dirty="0" smtClean="0">
                <a:solidFill>
                  <a:schemeClr val="bg2"/>
                </a:solidFill>
                <a:latin typeface="+mn-lt"/>
              </a:rPr>
              <a:t>Lack </a:t>
            </a:r>
            <a:r>
              <a:rPr lang="en" dirty="0">
                <a:solidFill>
                  <a:schemeClr val="bg2"/>
                </a:solidFill>
                <a:latin typeface="+mn-lt"/>
              </a:rPr>
              <a:t>of sleep decrease leptin and increases ghrelin.</a:t>
            </a:r>
          </a:p>
        </p:txBody>
      </p:sp>
      <p:pic>
        <p:nvPicPr>
          <p:cNvPr id="2" name="Picture 1"/>
          <p:cNvPicPr>
            <a:picLocks noChangeAspect="1"/>
          </p:cNvPicPr>
          <p:nvPr/>
        </p:nvPicPr>
        <p:blipFill>
          <a:blip r:embed="rId3"/>
          <a:stretch>
            <a:fillRect/>
          </a:stretch>
        </p:blipFill>
        <p:spPr>
          <a:xfrm>
            <a:off x="5342465" y="1535289"/>
            <a:ext cx="3612445" cy="23480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Sleep and Obesity</a:t>
            </a:r>
          </a:p>
        </p:txBody>
      </p:sp>
      <p:sp>
        <p:nvSpPr>
          <p:cNvPr id="111" name="Shape 111"/>
          <p:cNvSpPr txBox="1">
            <a:spLocks noGrp="1"/>
          </p:cNvSpPr>
          <p:nvPr>
            <p:ph type="body" idx="1"/>
          </p:nvPr>
        </p:nvSpPr>
        <p:spPr>
          <a:xfrm>
            <a:off x="729450" y="2078875"/>
            <a:ext cx="4000594" cy="2261100"/>
          </a:xfrm>
          <a:prstGeom prst="rect">
            <a:avLst/>
          </a:prstGeom>
        </p:spPr>
        <p:txBody>
          <a:bodyPr wrap="square" lIns="91425" tIns="91425" rIns="91425" bIns="91425" anchor="t" anchorCtr="0">
            <a:noAutofit/>
          </a:bodyPr>
          <a:lstStyle/>
          <a:p>
            <a:pPr marL="285750" indent="-285750"/>
            <a:r>
              <a:rPr lang="en" dirty="0">
                <a:solidFill>
                  <a:schemeClr val="bg2"/>
                </a:solidFill>
              </a:rPr>
              <a:t>Obesity has been associated with both shorter sleep duration and poorer sleep quality.</a:t>
            </a:r>
          </a:p>
          <a:p>
            <a:pPr marL="285750" indent="-285750"/>
            <a:r>
              <a:rPr lang="en" dirty="0">
                <a:solidFill>
                  <a:schemeClr val="bg2"/>
                </a:solidFill>
              </a:rPr>
              <a:t>obesity has been associated with higher prevalence of sleep related problems, such as obstructive sleep apnea.</a:t>
            </a:r>
          </a:p>
          <a:p>
            <a:pPr marL="285750" indent="-285750"/>
            <a:r>
              <a:rPr lang="en" dirty="0">
                <a:solidFill>
                  <a:schemeClr val="bg2"/>
                </a:solidFill>
              </a:rPr>
              <a:t>Study done by the Academy of Nutrition and Dietietics determined insuffient sleep </a:t>
            </a:r>
            <a:r>
              <a:rPr lang="en" dirty="0" smtClean="0">
                <a:solidFill>
                  <a:schemeClr val="bg2"/>
                </a:solidFill>
              </a:rPr>
              <a:t>causes-Eat </a:t>
            </a:r>
            <a:r>
              <a:rPr lang="en" dirty="0">
                <a:solidFill>
                  <a:schemeClr val="bg2"/>
                </a:solidFill>
              </a:rPr>
              <a:t>more </a:t>
            </a:r>
            <a:r>
              <a:rPr lang="en" dirty="0" smtClean="0">
                <a:solidFill>
                  <a:schemeClr val="bg2"/>
                </a:solidFill>
              </a:rPr>
              <a:t>overall and more eating at night.</a:t>
            </a:r>
            <a:endParaRPr lang="en" dirty="0">
              <a:solidFill>
                <a:schemeClr val="bg2"/>
              </a:solidFill>
            </a:endParaRPr>
          </a:p>
        </p:txBody>
      </p:sp>
      <p:pic>
        <p:nvPicPr>
          <p:cNvPr id="2" name="Picture 1"/>
          <p:cNvPicPr>
            <a:picLocks noChangeAspect="1"/>
          </p:cNvPicPr>
          <p:nvPr/>
        </p:nvPicPr>
        <p:blipFill rotWithShape="1">
          <a:blip r:embed="rId3"/>
          <a:srcRect l="4994"/>
          <a:stretch/>
        </p:blipFill>
        <p:spPr>
          <a:xfrm>
            <a:off x="4955822" y="785266"/>
            <a:ext cx="3295368" cy="1734283"/>
          </a:xfrm>
          <a:prstGeom prst="rect">
            <a:avLst/>
          </a:prstGeom>
        </p:spPr>
      </p:pic>
      <p:pic>
        <p:nvPicPr>
          <p:cNvPr id="3" name="Picture 2"/>
          <p:cNvPicPr>
            <a:picLocks noChangeAspect="1"/>
          </p:cNvPicPr>
          <p:nvPr/>
        </p:nvPicPr>
        <p:blipFill>
          <a:blip r:embed="rId4"/>
          <a:stretch>
            <a:fillRect/>
          </a:stretch>
        </p:blipFill>
        <p:spPr>
          <a:xfrm>
            <a:off x="4961537" y="2519550"/>
            <a:ext cx="3289653" cy="218433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639600"/>
          </a:xfrm>
          <a:prstGeom prst="rect">
            <a:avLst/>
          </a:prstGeom>
        </p:spPr>
        <p:txBody>
          <a:bodyPr wrap="square" lIns="91425" tIns="91425" rIns="91425" bIns="91425" anchor="t" anchorCtr="0">
            <a:noAutofit/>
          </a:bodyPr>
          <a:lstStyle/>
          <a:p>
            <a:pPr lvl="0">
              <a:spcBef>
                <a:spcPts val="0"/>
              </a:spcBef>
              <a:buNone/>
            </a:pPr>
            <a:r>
              <a:rPr lang="en" sz="1800">
                <a:highlight>
                  <a:srgbClr val="FFFFFF"/>
                </a:highlight>
              </a:rPr>
              <a:t>The American Heart Association’s Epidemiology and Prevention/Nutrition Study 2012</a:t>
            </a:r>
          </a:p>
        </p:txBody>
      </p:sp>
      <p:sp>
        <p:nvSpPr>
          <p:cNvPr id="117" name="Shape 117"/>
          <p:cNvSpPr txBox="1">
            <a:spLocks noGrp="1"/>
          </p:cNvSpPr>
          <p:nvPr>
            <p:ph type="body" idx="1"/>
          </p:nvPr>
        </p:nvSpPr>
        <p:spPr>
          <a:xfrm>
            <a:off x="729450" y="1325250"/>
            <a:ext cx="7851900" cy="3014700"/>
          </a:xfrm>
          <a:prstGeom prst="rect">
            <a:avLst/>
          </a:prstGeom>
        </p:spPr>
        <p:txBody>
          <a:bodyPr wrap="square" lIns="91425" tIns="91425" rIns="91425" bIns="91425" anchor="t" anchorCtr="0">
            <a:noAutofit/>
          </a:bodyPr>
          <a:lstStyle/>
          <a:p>
            <a:pPr lvl="0">
              <a:lnSpc>
                <a:spcPct val="150000"/>
              </a:lnSpc>
              <a:spcBef>
                <a:spcPts val="0"/>
              </a:spcBef>
              <a:buNone/>
            </a:pPr>
            <a:r>
              <a:rPr lang="en" dirty="0">
                <a:solidFill>
                  <a:srgbClr val="000000"/>
                </a:solidFill>
                <a:highlight>
                  <a:srgbClr val="FFFFFF"/>
                </a:highlight>
                <a:latin typeface="+mj-lt"/>
              </a:rPr>
              <a:t>The researchers studied 17 normal, healthy young men and women for eight nights, with half of the participants sleeping normally and half sleeping only two-thirds their normal time.</a:t>
            </a:r>
          </a:p>
          <a:p>
            <a:pPr marL="457200" lvl="0" indent="-342900" rtl="0">
              <a:lnSpc>
                <a:spcPct val="150000"/>
              </a:lnSpc>
              <a:spcBef>
                <a:spcPts val="0"/>
              </a:spcBef>
              <a:spcAft>
                <a:spcPts val="0"/>
              </a:spcAft>
              <a:buClr>
                <a:srgbClr val="000000"/>
              </a:buClr>
              <a:buSzPct val="138461"/>
            </a:pPr>
            <a:r>
              <a:rPr lang="en" dirty="0">
                <a:solidFill>
                  <a:srgbClr val="000000"/>
                </a:solidFill>
                <a:highlight>
                  <a:srgbClr val="FFFFFF"/>
                </a:highlight>
                <a:latin typeface="+mj-lt"/>
              </a:rPr>
              <a:t>The sleep deprived group, who slept one hour and 20 minutes less than the control group each day consumed an average </a:t>
            </a:r>
            <a:r>
              <a:rPr lang="en" b="1" dirty="0">
                <a:solidFill>
                  <a:srgbClr val="000000"/>
                </a:solidFill>
                <a:highlight>
                  <a:srgbClr val="FFFFFF"/>
                </a:highlight>
                <a:latin typeface="+mj-lt"/>
              </a:rPr>
              <a:t>549</a:t>
            </a:r>
            <a:r>
              <a:rPr lang="en" dirty="0">
                <a:solidFill>
                  <a:srgbClr val="000000"/>
                </a:solidFill>
                <a:highlight>
                  <a:srgbClr val="FFFFFF"/>
                </a:highlight>
                <a:latin typeface="+mj-lt"/>
              </a:rPr>
              <a:t> </a:t>
            </a:r>
            <a:r>
              <a:rPr lang="en" b="1" dirty="0">
                <a:solidFill>
                  <a:srgbClr val="000000"/>
                </a:solidFill>
                <a:highlight>
                  <a:srgbClr val="FFFFFF"/>
                </a:highlight>
                <a:latin typeface="+mj-lt"/>
              </a:rPr>
              <a:t>additional calories</a:t>
            </a:r>
            <a:r>
              <a:rPr lang="en" dirty="0">
                <a:solidFill>
                  <a:srgbClr val="000000"/>
                </a:solidFill>
                <a:highlight>
                  <a:srgbClr val="FFFFFF"/>
                </a:highlight>
                <a:latin typeface="+mj-lt"/>
              </a:rPr>
              <a:t> each day.  </a:t>
            </a:r>
          </a:p>
          <a:p>
            <a:pPr marL="457200" lvl="0" indent="-342900" rtl="0">
              <a:lnSpc>
                <a:spcPct val="150000"/>
              </a:lnSpc>
              <a:spcBef>
                <a:spcPts val="0"/>
              </a:spcBef>
              <a:spcAft>
                <a:spcPts val="0"/>
              </a:spcAft>
              <a:buClr>
                <a:srgbClr val="000000"/>
              </a:buClr>
              <a:buSzPct val="138461"/>
            </a:pPr>
            <a:r>
              <a:rPr lang="en" dirty="0">
                <a:solidFill>
                  <a:srgbClr val="000000"/>
                </a:solidFill>
                <a:highlight>
                  <a:srgbClr val="FFFFFF"/>
                </a:highlight>
                <a:latin typeface="+mj-lt"/>
              </a:rPr>
              <a:t>Lack of sleep was associated with increased leptin levels and decreasing ghrelin.</a:t>
            </a:r>
          </a:p>
          <a:p>
            <a:pPr marL="457200" lvl="0" indent="-342900" rtl="0">
              <a:lnSpc>
                <a:spcPct val="150000"/>
              </a:lnSpc>
              <a:spcBef>
                <a:spcPts val="0"/>
              </a:spcBef>
              <a:spcAft>
                <a:spcPts val="0"/>
              </a:spcAft>
              <a:buClr>
                <a:srgbClr val="000000"/>
              </a:buClr>
              <a:buSzPct val="138461"/>
            </a:pPr>
            <a:r>
              <a:rPr lang="en" dirty="0">
                <a:solidFill>
                  <a:srgbClr val="000000"/>
                </a:solidFill>
                <a:highlight>
                  <a:srgbClr val="FFFFFF"/>
                </a:highlight>
                <a:latin typeface="+mj-lt"/>
              </a:rPr>
              <a:t>The amount of energy used for activity didn’t significantly change between groups, suggesting that those who slept less didn’t burn additional calories.</a:t>
            </a:r>
          </a:p>
          <a:p>
            <a:pPr lvl="0" rtl="0">
              <a:spcBef>
                <a:spcPts val="0"/>
              </a:spcBef>
              <a:spcAft>
                <a:spcPts val="0"/>
              </a:spcAft>
              <a:buNone/>
            </a:pPr>
            <a:endParaRPr sz="1200" dirty="0">
              <a:solidFill>
                <a:schemeClr val="dk1"/>
              </a:solidFill>
              <a:highlight>
                <a:srgbClr val="FFFFFF"/>
              </a:highligh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Foods that affect sleep</a:t>
            </a:r>
          </a:p>
        </p:txBody>
      </p:sp>
      <p:sp>
        <p:nvSpPr>
          <p:cNvPr id="123" name="Shape 123"/>
          <p:cNvSpPr txBox="1">
            <a:spLocks noGrp="1"/>
          </p:cNvSpPr>
          <p:nvPr>
            <p:ph type="body" idx="1"/>
          </p:nvPr>
        </p:nvSpPr>
        <p:spPr>
          <a:xfrm>
            <a:off x="729450" y="2078875"/>
            <a:ext cx="4429572" cy="2261100"/>
          </a:xfrm>
          <a:prstGeom prst="rect">
            <a:avLst/>
          </a:prstGeom>
        </p:spPr>
        <p:txBody>
          <a:bodyPr wrap="square" lIns="91425" tIns="91425" rIns="91425" bIns="91425" anchor="t" anchorCtr="0">
            <a:noAutofit/>
          </a:bodyPr>
          <a:lstStyle/>
          <a:p>
            <a:pPr marL="285750" indent="-285750"/>
            <a:r>
              <a:rPr lang="en" sz="1400" dirty="0">
                <a:solidFill>
                  <a:srgbClr val="000000"/>
                </a:solidFill>
                <a:highlight>
                  <a:srgbClr val="FFFFFF"/>
                </a:highlight>
                <a:latin typeface="+mj-lt"/>
                <a:ea typeface="Arial"/>
                <a:cs typeface="Arial"/>
                <a:sym typeface="Arial"/>
              </a:rPr>
              <a:t>Drinks containing caffeine such as coffee, or even energy drinks like Monster or Red Bull these act as stimulating agents and can cause restlessness and even anxiety.</a:t>
            </a:r>
          </a:p>
          <a:p>
            <a:pPr marL="285750" indent="-285750"/>
            <a:r>
              <a:rPr lang="en" sz="1400" dirty="0">
                <a:solidFill>
                  <a:srgbClr val="000000"/>
                </a:solidFill>
                <a:highlight>
                  <a:srgbClr val="FFFFFF"/>
                </a:highlight>
                <a:latin typeface="+mj-lt"/>
                <a:ea typeface="Arial"/>
                <a:cs typeface="Arial"/>
                <a:sym typeface="Arial"/>
              </a:rPr>
              <a:t>Spicy food can lead to heartburn which can make it uncomfortable to lay down and sleep.</a:t>
            </a:r>
          </a:p>
          <a:p>
            <a:pPr marL="285750" indent="-285750"/>
            <a:r>
              <a:rPr lang="en" sz="1400" dirty="0">
                <a:solidFill>
                  <a:srgbClr val="000000"/>
                </a:solidFill>
                <a:highlight>
                  <a:srgbClr val="FFFFFF"/>
                </a:highlight>
                <a:latin typeface="+mj-lt"/>
                <a:ea typeface="Arial"/>
                <a:cs typeface="Arial"/>
                <a:sym typeface="Arial"/>
              </a:rPr>
              <a:t>Fat,  A high fat diet alters the production of orexin, one of the neurotransmitters that helps regulate the sleep/wake cycle along with melatonin</a:t>
            </a:r>
            <a:r>
              <a:rPr lang="en" sz="1400" dirty="0">
                <a:solidFill>
                  <a:srgbClr val="444444"/>
                </a:solidFill>
                <a:highlight>
                  <a:srgbClr val="FFFFFF"/>
                </a:highlight>
                <a:latin typeface="+mj-lt"/>
                <a:ea typeface="Arial"/>
                <a:cs typeface="Arial"/>
                <a:sym typeface="Arial"/>
              </a:rPr>
              <a:t>.</a:t>
            </a:r>
          </a:p>
          <a:p>
            <a:pPr lvl="0" rtl="0">
              <a:lnSpc>
                <a:spcPct val="128571"/>
              </a:lnSpc>
              <a:spcBef>
                <a:spcPts val="0"/>
              </a:spcBef>
              <a:spcAft>
                <a:spcPts val="0"/>
              </a:spcAft>
              <a:buNone/>
            </a:pPr>
            <a:endParaRPr sz="1400" dirty="0">
              <a:solidFill>
                <a:srgbClr val="444444"/>
              </a:solidFill>
              <a:highlight>
                <a:srgbClr val="FFFFFF"/>
              </a:highlight>
              <a:latin typeface="Arial"/>
              <a:ea typeface="Arial"/>
              <a:cs typeface="Arial"/>
              <a:sym typeface="Arial"/>
            </a:endParaRPr>
          </a:p>
          <a:p>
            <a:pPr lvl="0">
              <a:spcBef>
                <a:spcPts val="0"/>
              </a:spcBef>
              <a:buNone/>
            </a:pPr>
            <a:endParaRPr sz="1050" dirty="0">
              <a:solidFill>
                <a:srgbClr val="444444"/>
              </a:solidFill>
              <a:highlight>
                <a:srgbClr val="FFFFFF"/>
              </a:highlight>
              <a:latin typeface="Arial"/>
              <a:ea typeface="Arial"/>
              <a:cs typeface="Arial"/>
              <a:sym typeface="Arial"/>
            </a:endParaRPr>
          </a:p>
          <a:p>
            <a:pPr lvl="0" rtl="0">
              <a:spcBef>
                <a:spcPts val="0"/>
              </a:spcBef>
              <a:buNone/>
            </a:pPr>
            <a:endParaRPr sz="1050" dirty="0">
              <a:solidFill>
                <a:srgbClr val="444444"/>
              </a:solidFill>
              <a:highlight>
                <a:srgbClr val="FFFFFF"/>
              </a:highlight>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5159022" y="1991642"/>
            <a:ext cx="3815645" cy="188893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a:t>Obesity and Sleep</a:t>
            </a:r>
          </a:p>
        </p:txBody>
      </p:sp>
      <p:sp>
        <p:nvSpPr>
          <p:cNvPr id="129" name="Shape 129"/>
          <p:cNvSpPr txBox="1">
            <a:spLocks noGrp="1"/>
          </p:cNvSpPr>
          <p:nvPr>
            <p:ph type="body" idx="1"/>
          </p:nvPr>
        </p:nvSpPr>
        <p:spPr>
          <a:xfrm>
            <a:off x="729450" y="2078875"/>
            <a:ext cx="3707083" cy="2261100"/>
          </a:xfrm>
          <a:prstGeom prst="rect">
            <a:avLst/>
          </a:prstGeom>
        </p:spPr>
        <p:txBody>
          <a:bodyPr wrap="square" lIns="91425" tIns="91425" rIns="91425" bIns="91425" anchor="t" anchorCtr="0">
            <a:noAutofit/>
          </a:bodyPr>
          <a:lstStyle/>
          <a:p>
            <a:pPr marL="457200" lvl="0" indent="-317500">
              <a:spcBef>
                <a:spcPts val="0"/>
              </a:spcBef>
              <a:buClr>
                <a:srgbClr val="000000"/>
              </a:buClr>
              <a:buSzPct val="100000"/>
              <a:buFont typeface="Roboto"/>
            </a:pPr>
            <a:r>
              <a:rPr lang="en" sz="1800" dirty="0">
                <a:solidFill>
                  <a:srgbClr val="000000"/>
                </a:solidFill>
                <a:highlight>
                  <a:srgbClr val="FFFFFF"/>
                </a:highlight>
                <a:latin typeface="Roboto"/>
                <a:ea typeface="Roboto"/>
                <a:cs typeface="Roboto"/>
                <a:sym typeface="Roboto"/>
              </a:rPr>
              <a:t>More than one-third (36.5%) of </a:t>
            </a:r>
            <a:r>
              <a:rPr lang="en" sz="1800" b="1" dirty="0">
                <a:solidFill>
                  <a:srgbClr val="000000"/>
                </a:solidFill>
                <a:highlight>
                  <a:srgbClr val="FFFFFF"/>
                </a:highlight>
                <a:latin typeface="Roboto"/>
                <a:ea typeface="Roboto"/>
                <a:cs typeface="Roboto"/>
                <a:sym typeface="Roboto"/>
              </a:rPr>
              <a:t>U.S.</a:t>
            </a:r>
            <a:r>
              <a:rPr lang="en" sz="1800" dirty="0">
                <a:solidFill>
                  <a:srgbClr val="000000"/>
                </a:solidFill>
                <a:highlight>
                  <a:srgbClr val="FFFFFF"/>
                </a:highlight>
                <a:latin typeface="Roboto"/>
                <a:ea typeface="Roboto"/>
                <a:cs typeface="Roboto"/>
                <a:sym typeface="Roboto"/>
              </a:rPr>
              <a:t> adults are </a:t>
            </a:r>
            <a:r>
              <a:rPr lang="en" sz="1800" b="1" dirty="0">
                <a:solidFill>
                  <a:srgbClr val="000000"/>
                </a:solidFill>
                <a:highlight>
                  <a:srgbClr val="FFFFFF"/>
                </a:highlight>
                <a:latin typeface="Roboto"/>
                <a:ea typeface="Roboto"/>
                <a:cs typeface="Roboto"/>
                <a:sym typeface="Roboto"/>
              </a:rPr>
              <a:t>obese (2015 CDC)</a:t>
            </a:r>
            <a:r>
              <a:rPr lang="en" sz="1800" dirty="0">
                <a:solidFill>
                  <a:srgbClr val="000000"/>
                </a:solidFill>
                <a:highlight>
                  <a:srgbClr val="FFFFFF"/>
                </a:highlight>
                <a:latin typeface="Roboto"/>
                <a:ea typeface="Roboto"/>
                <a:cs typeface="Roboto"/>
                <a:sym typeface="Roboto"/>
              </a:rPr>
              <a:t>.</a:t>
            </a:r>
          </a:p>
          <a:p>
            <a:pPr marL="457200" lvl="0" indent="-317500">
              <a:spcBef>
                <a:spcPts val="0"/>
              </a:spcBef>
              <a:buClr>
                <a:srgbClr val="000000"/>
              </a:buClr>
              <a:buSzPct val="100000"/>
              <a:buFont typeface="Roboto"/>
            </a:pPr>
            <a:r>
              <a:rPr lang="en" sz="1800" dirty="0">
                <a:solidFill>
                  <a:srgbClr val="000000"/>
                </a:solidFill>
                <a:highlight>
                  <a:srgbClr val="FFFFFF"/>
                </a:highlight>
                <a:latin typeface="Roboto"/>
                <a:ea typeface="Roboto"/>
                <a:cs typeface="Roboto"/>
                <a:sym typeface="Roboto"/>
              </a:rPr>
              <a:t>Being overweight or obese can lead to disrupted sleep.</a:t>
            </a:r>
          </a:p>
          <a:p>
            <a:pPr marL="457200" lvl="0" indent="-317500">
              <a:spcBef>
                <a:spcPts val="0"/>
              </a:spcBef>
              <a:buClr>
                <a:srgbClr val="000000"/>
              </a:buClr>
              <a:buSzPct val="100000"/>
              <a:buFont typeface="Roboto"/>
            </a:pPr>
            <a:r>
              <a:rPr lang="en" sz="1800" dirty="0">
                <a:solidFill>
                  <a:srgbClr val="000000"/>
                </a:solidFill>
                <a:highlight>
                  <a:srgbClr val="FFFFFF"/>
                </a:highlight>
                <a:latin typeface="Roboto"/>
                <a:ea typeface="Roboto"/>
                <a:cs typeface="Roboto"/>
                <a:sym typeface="Roboto"/>
              </a:rPr>
              <a:t>Can cause snoring or sleep apnea.</a:t>
            </a:r>
          </a:p>
        </p:txBody>
      </p:sp>
      <p:pic>
        <p:nvPicPr>
          <p:cNvPr id="2" name="Picture 1"/>
          <p:cNvPicPr>
            <a:picLocks noChangeAspect="1"/>
          </p:cNvPicPr>
          <p:nvPr/>
        </p:nvPicPr>
        <p:blipFill rotWithShape="1">
          <a:blip r:embed="rId3"/>
          <a:srcRect l="5882" r="7758"/>
          <a:stretch/>
        </p:blipFill>
        <p:spPr>
          <a:xfrm>
            <a:off x="4267200" y="1382368"/>
            <a:ext cx="4775200" cy="295760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en" dirty="0"/>
              <a:t>Not getting enough </a:t>
            </a:r>
            <a:r>
              <a:rPr lang="en" dirty="0" smtClean="0"/>
              <a:t>sleep? </a:t>
            </a:r>
            <a:endParaRPr lang="en" dirty="0"/>
          </a:p>
        </p:txBody>
      </p:sp>
      <p:sp>
        <p:nvSpPr>
          <p:cNvPr id="135" name="Shape 135"/>
          <p:cNvSpPr txBox="1">
            <a:spLocks noGrp="1"/>
          </p:cNvSpPr>
          <p:nvPr>
            <p:ph type="body" idx="1"/>
          </p:nvPr>
        </p:nvSpPr>
        <p:spPr>
          <a:xfrm>
            <a:off x="417689" y="1853850"/>
            <a:ext cx="5228761" cy="2883025"/>
          </a:xfrm>
          <a:prstGeom prst="rect">
            <a:avLst/>
          </a:prstGeom>
        </p:spPr>
        <p:txBody>
          <a:bodyPr wrap="square" lIns="91425" tIns="91425" rIns="91425" bIns="91425" anchor="t" anchorCtr="0">
            <a:noAutofit/>
          </a:bodyPr>
          <a:lstStyle/>
          <a:p>
            <a:pPr marL="457200" lvl="0" indent="-228600">
              <a:spcBef>
                <a:spcPts val="0"/>
              </a:spcBef>
              <a:buClr>
                <a:srgbClr val="000000"/>
              </a:buClr>
            </a:pPr>
            <a:r>
              <a:rPr lang="en" dirty="0">
                <a:solidFill>
                  <a:srgbClr val="000000"/>
                </a:solidFill>
                <a:latin typeface="+mj-lt"/>
              </a:rPr>
              <a:t>Just recently 3 scientist earned nobel prizes for their research on the effects of sleep on health regarding circadian rhythms.</a:t>
            </a:r>
          </a:p>
          <a:p>
            <a:pPr marL="457200" lvl="0" indent="-228600">
              <a:spcBef>
                <a:spcPts val="0"/>
              </a:spcBef>
              <a:buClr>
                <a:srgbClr val="000000"/>
              </a:buClr>
            </a:pPr>
            <a:r>
              <a:rPr lang="en" dirty="0">
                <a:solidFill>
                  <a:srgbClr val="000000"/>
                </a:solidFill>
                <a:latin typeface="+mj-lt"/>
              </a:rPr>
              <a:t>The research demonstrates the importance of keeping our internal clocks </a:t>
            </a:r>
            <a:r>
              <a:rPr lang="en" dirty="0" smtClean="0">
                <a:solidFill>
                  <a:srgbClr val="000000"/>
                </a:solidFill>
                <a:latin typeface="+mj-lt"/>
              </a:rPr>
              <a:t>regular (circadian rhythm). </a:t>
            </a:r>
            <a:endParaRPr lang="en" dirty="0">
              <a:solidFill>
                <a:srgbClr val="000000"/>
              </a:solidFill>
              <a:latin typeface="+mj-lt"/>
            </a:endParaRPr>
          </a:p>
          <a:p>
            <a:pPr marL="457200" lvl="0" indent="-228600">
              <a:spcBef>
                <a:spcPts val="0"/>
              </a:spcBef>
              <a:buClr>
                <a:srgbClr val="000000"/>
              </a:buClr>
            </a:pPr>
            <a:r>
              <a:rPr lang="en" dirty="0">
                <a:solidFill>
                  <a:srgbClr val="000000"/>
                </a:solidFill>
                <a:latin typeface="+mj-lt"/>
              </a:rPr>
              <a:t>As Humans we need regular sleep and eating schedules to regulate critical functions such as behavior, hormone levels and metabolism. </a:t>
            </a:r>
          </a:p>
          <a:p>
            <a:pPr marL="457200" lvl="0" indent="-228600">
              <a:spcBef>
                <a:spcPts val="0"/>
              </a:spcBef>
              <a:buClr>
                <a:srgbClr val="000000"/>
              </a:buClr>
            </a:pPr>
            <a:r>
              <a:rPr lang="en" dirty="0">
                <a:solidFill>
                  <a:srgbClr val="000000"/>
                </a:solidFill>
                <a:latin typeface="+mj-lt"/>
              </a:rPr>
              <a:t>By disrupting our sleep wake cycles we increase our blood pressure, hunger goes up and blood sugars decrease.</a:t>
            </a:r>
          </a:p>
          <a:p>
            <a:pPr lvl="0">
              <a:spcBef>
                <a:spcPts val="0"/>
              </a:spcBef>
              <a:buNone/>
            </a:pPr>
            <a:endParaRPr dirty="0">
              <a:latin typeface="+mj-lt"/>
            </a:endParaRPr>
          </a:p>
        </p:txBody>
      </p:sp>
      <p:pic>
        <p:nvPicPr>
          <p:cNvPr id="136" name="Shape 136"/>
          <p:cNvPicPr preferRelativeResize="0"/>
          <p:nvPr/>
        </p:nvPicPr>
        <p:blipFill>
          <a:blip r:embed="rId3">
            <a:alphaModFix/>
          </a:blip>
          <a:stretch>
            <a:fillRect/>
          </a:stretch>
        </p:blipFill>
        <p:spPr>
          <a:xfrm>
            <a:off x="5835050" y="2632275"/>
            <a:ext cx="3035926" cy="1707701"/>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1715</Words>
  <Application>Microsoft Office PowerPoint</Application>
  <PresentationFormat>On-screen Show (16:9)</PresentationFormat>
  <Paragraphs>180</Paragraphs>
  <Slides>29</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Raleway</vt:lpstr>
      <vt:lpstr>Roboto</vt:lpstr>
      <vt:lpstr>Arial</vt:lpstr>
      <vt:lpstr>Lato</vt:lpstr>
      <vt:lpstr>Streamline</vt:lpstr>
      <vt:lpstr>Sleep, Well Being, &amp; Nutrition</vt:lpstr>
      <vt:lpstr>What does lack of sleep do to your body?</vt:lpstr>
      <vt:lpstr>How does lack sleep affect you?</vt:lpstr>
      <vt:lpstr>PowerPoint Presentation</vt:lpstr>
      <vt:lpstr>Sleep and Obesity</vt:lpstr>
      <vt:lpstr>The American Heart Association’s Epidemiology and Prevention/Nutrition Study 2012</vt:lpstr>
      <vt:lpstr>Foods that affect sleep</vt:lpstr>
      <vt:lpstr>Obesity and Sleep</vt:lpstr>
      <vt:lpstr>Not getting enough sleep? </vt:lpstr>
      <vt:lpstr>Long term effects</vt:lpstr>
      <vt:lpstr>PowerPoint Presentation</vt:lpstr>
      <vt:lpstr>So what foods promote sleep?</vt:lpstr>
      <vt:lpstr>Foods rich in Tryptophan </vt:lpstr>
      <vt:lpstr>Magnesium</vt:lpstr>
      <vt:lpstr>Excellent sources of Magnesium are</vt:lpstr>
      <vt:lpstr>Calcium</vt:lpstr>
      <vt:lpstr>Calcium rich foods include</vt:lpstr>
      <vt:lpstr>B6 (pyriodoxine)</vt:lpstr>
      <vt:lpstr>Food sources of vitamin B6</vt:lpstr>
      <vt:lpstr>Melatonin</vt:lpstr>
      <vt:lpstr>Sources of melatonin</vt:lpstr>
      <vt:lpstr>Other things that can help you sleep</vt:lpstr>
      <vt:lpstr>Nutrition</vt:lpstr>
      <vt:lpstr>5 major food groups</vt:lpstr>
      <vt:lpstr>Add  variety to your food</vt:lpstr>
      <vt:lpstr>Turkey noodle soup Ingredients:</vt:lpstr>
      <vt:lpstr>Nutrition Information</vt:lpstr>
      <vt:lpstr>References</vt:lpstr>
      <vt:lpstr>Please enjoy some warm soup!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Well Being, &amp; Nutrition</dc:title>
  <dc:creator>Health center</dc:creator>
  <cp:lastModifiedBy>Jessica Loguercio</cp:lastModifiedBy>
  <cp:revision>14</cp:revision>
  <dcterms:modified xsi:type="dcterms:W3CDTF">2017-10-10T22:23:27Z</dcterms:modified>
</cp:coreProperties>
</file>