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4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6" r:id="rId3"/>
    <p:sldId id="258" r:id="rId4"/>
    <p:sldId id="259" r:id="rId5"/>
    <p:sldId id="260" r:id="rId6"/>
    <p:sldId id="261" r:id="rId7"/>
    <p:sldId id="270" r:id="rId8"/>
    <p:sldId id="269" r:id="rId9"/>
    <p:sldId id="271" r:id="rId10"/>
    <p:sldId id="272" r:id="rId11"/>
    <p:sldId id="273" r:id="rId12"/>
    <p:sldId id="274" r:id="rId13"/>
    <p:sldId id="263" r:id="rId14"/>
    <p:sldId id="268" r:id="rId15"/>
    <p:sldId id="264" r:id="rId16"/>
    <p:sldId id="265" r:id="rId17"/>
    <p:sldId id="266" r:id="rId18"/>
    <p:sldId id="267" r:id="rId19"/>
    <p:sldId id="280" r:id="rId20"/>
    <p:sldId id="284" r:id="rId21"/>
    <p:sldId id="282" r:id="rId22"/>
    <p:sldId id="283" r:id="rId23"/>
    <p:sldId id="276" r:id="rId24"/>
    <p:sldId id="287" r:id="rId25"/>
    <p:sldId id="288" r:id="rId26"/>
    <p:sldId id="289" r:id="rId27"/>
    <p:sldId id="257" r:id="rId28"/>
    <p:sldId id="285" r:id="rId29"/>
  </p:sldIdLst>
  <p:sldSz cx="9144000" cy="6858000" type="screen4x3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19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D1A41B9-6308-41F9-8866-A6AAC0C9C7E5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3C35A1-1474-4F92-8E6E-20F12F325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89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1372205-F127-4F34-872C-8AA88D2484BC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8C084B-75C6-42CD-9889-31CD0F057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8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1223E-3D96-0848-9292-9E9F2F9C477D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000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98CC10-8BDD-45CC-B22A-58B67AAE9F3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609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1223E-3D96-0848-9292-9E9F2F9C477D}" type="slidenum">
              <a:rPr lang="en-US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108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1223E-3D96-0848-9292-9E9F2F9C477D}" type="slidenum">
              <a:rPr lang="en-US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556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1223E-3D96-0848-9292-9E9F2F9C477D}" type="slidenum">
              <a:rPr lang="en-US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229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1223E-3D96-0848-9292-9E9F2F9C477D}" type="slidenum">
              <a:rPr lang="en-US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032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834"/>
              </a:spcBef>
              <a:buSzPct val="85000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1223E-3D96-0848-9292-9E9F2F9C477D}" type="slidenum">
              <a:rPr lang="en-US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486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4708" indent="-174708">
              <a:spcBef>
                <a:spcPts val="1834"/>
              </a:spcBef>
              <a:buSzPct val="85000"/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1223E-3D96-0848-9292-9E9F2F9C477D}" type="slidenum">
              <a:rPr lang="en-US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7687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4708" indent="-174708">
              <a:spcBef>
                <a:spcPts val="1834"/>
              </a:spcBef>
              <a:buSzPct val="85000"/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1223E-3D96-0848-9292-9E9F2F9C477D}" type="slidenum">
              <a:rPr lang="en-US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9756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C1BF69-0C71-4B88-AA8F-AF8EE4A4BDA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8284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C1BF69-0C71-4B88-AA8F-AF8EE4A4BDA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431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60688" y="538163"/>
            <a:ext cx="3589337" cy="2693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8669">
              <a:defRPr/>
            </a:pPr>
            <a:fld id="{BF34750A-0A13-1C45-8D38-1E752286CA6A}" type="slidenum">
              <a:rPr lang="en-US" sz="1800" kern="0">
                <a:solidFill>
                  <a:prstClr val="black"/>
                </a:solidFill>
              </a:rPr>
              <a:pPr defTabSz="938669">
                <a:defRPr/>
              </a:pPr>
              <a:t>3</a:t>
            </a:fld>
            <a:endParaRPr lang="en-US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539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C1BF69-0C71-4B88-AA8F-AF8EE4A4BDA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665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C1BF69-0C71-4B88-AA8F-AF8EE4A4BDA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959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C1BF69-0C71-4B88-AA8F-AF8EE4A4BDA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70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60688" y="538163"/>
            <a:ext cx="3589337" cy="2693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8669">
              <a:defRPr/>
            </a:pPr>
            <a:fld id="{506E3BAA-68C0-4015-833A-6859E6A647EB}" type="slidenum">
              <a:rPr lang="en-US" sz="1800" kern="0">
                <a:solidFill>
                  <a:prstClr val="black"/>
                </a:solidFill>
              </a:rPr>
              <a:pPr defTabSz="938669">
                <a:defRPr/>
              </a:pPr>
              <a:t>4</a:t>
            </a:fld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defTabSz="938669"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defTabSz="938669"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315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60688" y="538163"/>
            <a:ext cx="3589337" cy="2693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8669">
              <a:defRPr/>
            </a:pPr>
            <a:fld id="{506E3BAA-68C0-4015-833A-6859E6A647EB}" type="slidenum">
              <a:rPr lang="en-US" sz="1800" kern="0">
                <a:solidFill>
                  <a:prstClr val="black"/>
                </a:solidFill>
              </a:rPr>
              <a:pPr defTabSz="938669">
                <a:defRPr/>
              </a:pPr>
              <a:t>5</a:t>
            </a:fld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defTabSz="938669"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defTabSz="938669"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823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774">
              <a:defRPr/>
            </a:pPr>
            <a:r>
              <a:rPr lang="en-US" dirty="0" smtClean="0"/>
              <a:t>We have many effective student</a:t>
            </a:r>
            <a:r>
              <a:rPr lang="en-US" baseline="0" dirty="0" smtClean="0"/>
              <a:t> support resources available, but whether a student comes into contact with the service is pretty random.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1223E-3D96-0848-9292-9E9F2F9C477D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43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60688" y="538163"/>
            <a:ext cx="3589337" cy="2693987"/>
          </a:xfrm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ヒラギノ角ゴ Pro W3" pitchFamily="1" charset="-128"/>
            </a:endParaRPr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77159" indent="-298907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95629" indent="-239126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73881" indent="-239126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152133" indent="-239126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630384" indent="-23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3108636" indent="-23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586888" indent="-23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4065139" indent="-23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defTabSz="938669">
              <a:defRPr/>
            </a:pPr>
            <a:fld id="{D1130F92-411B-4CDF-9EAB-752BED63AD7C}" type="slidenum">
              <a:rPr lang="en-US" sz="1200" kern="0">
                <a:solidFill>
                  <a:prstClr val="black"/>
                </a:solidFill>
              </a:rPr>
              <a:pPr defTabSz="938669">
                <a:defRPr/>
              </a:pPr>
              <a:t>7</a:t>
            </a:fld>
            <a:endParaRPr lang="en-US" sz="1200" kern="0">
              <a:solidFill>
                <a:prstClr val="black"/>
              </a:solidFill>
            </a:endParaRPr>
          </a:p>
        </p:txBody>
      </p:sp>
      <p:sp>
        <p:nvSpPr>
          <p:cNvPr id="121861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77159" indent="-298907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95629" indent="-239126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73881" indent="-239126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152133" indent="-239126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630384" indent="-23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3108636" indent="-23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586888" indent="-23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4065139" indent="-23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defTabSz="938669">
              <a:defRPr/>
            </a:pPr>
            <a:endParaRPr lang="en-US" sz="1200" kern="0">
              <a:solidFill>
                <a:prstClr val="black"/>
              </a:solidFill>
            </a:endParaRPr>
          </a:p>
        </p:txBody>
      </p:sp>
      <p:sp>
        <p:nvSpPr>
          <p:cNvPr id="121862" name="Date Placeholder 5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77159" indent="-298907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95629" indent="-239126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73881" indent="-239126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152133" indent="-239126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630384" indent="-23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3108636" indent="-23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586888" indent="-23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4065139" indent="-23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defTabSz="938669">
              <a:defRPr/>
            </a:pPr>
            <a:endParaRPr lang="en-US" sz="12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9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1223E-3D96-0848-9292-9E9F2F9C477D}" type="slidenum">
              <a:rPr lang="en-US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24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98CC10-8BDD-45CC-B22A-58B67AAE9F3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685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2"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98CC10-8BDD-45CC-B22A-58B67AAE9F3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007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207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735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2"/>
            <a:ext cx="8229600" cy="44751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7132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ller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Enter Title Here Small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295400" y="1905000"/>
            <a:ext cx="6858000" cy="4191000"/>
          </a:xfrm>
        </p:spPr>
        <p:txBody>
          <a:bodyPr/>
          <a:lstStyle>
            <a:lvl1pPr>
              <a:buSzPct val="100000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>
          <a:xfrm>
            <a:off x="1219200" y="6447116"/>
            <a:ext cx="5943600" cy="2701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22310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8495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49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15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560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420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080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38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35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12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70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Guided Pathways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Institute Day 9.8.2017</a:t>
            </a:r>
            <a:endParaRPr lang="en-US" dirty="0" smtClean="0"/>
          </a:p>
          <a:p>
            <a:r>
              <a:rPr lang="en-US" dirty="0" smtClean="0"/>
              <a:t>Thomas </a:t>
            </a:r>
            <a:r>
              <a:rPr lang="en-US" dirty="0" err="1" smtClean="0"/>
              <a:t>Voden</a:t>
            </a:r>
            <a:endParaRPr lang="en-US" dirty="0"/>
          </a:p>
          <a:p>
            <a:r>
              <a:rPr lang="en-US" dirty="0" smtClean="0"/>
              <a:t>Mathematics Division</a:t>
            </a:r>
          </a:p>
          <a:p>
            <a:r>
              <a:rPr lang="en-US" dirty="0" smtClean="0"/>
              <a:t>Glendale Community College</a:t>
            </a:r>
          </a:p>
        </p:txBody>
      </p:sp>
    </p:spTree>
    <p:extLst>
      <p:ext uri="{BB962C8B-B14F-4D97-AF65-F5344CB8AC3E}">
        <p14:creationId xmlns:p14="http://schemas.microsoft.com/office/powerpoint/2010/main" val="203017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368572"/>
            <a:ext cx="7406640" cy="135636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</a:rPr>
              <a:t>Six Success </a:t>
            </a:r>
            <a:r>
              <a:rPr lang="en-US" dirty="0">
                <a:solidFill>
                  <a:schemeClr val="accent2"/>
                </a:solidFill>
              </a:rPr>
              <a:t>F</a:t>
            </a:r>
            <a:r>
              <a:rPr lang="en-US" dirty="0" smtClean="0">
                <a:solidFill>
                  <a:schemeClr val="accent2"/>
                </a:solidFill>
              </a:rPr>
              <a:t>actors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731520" y="2093504"/>
            <a:ext cx="8102764" cy="4395925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SzPct val="85000"/>
              <a:buFont typeface="Wingdings" pitchFamily="2" charset="2"/>
              <a:buChar char="§"/>
              <a:defRPr/>
            </a:pPr>
            <a:r>
              <a:rPr lang="en-US" sz="3200" b="1" dirty="0" smtClean="0"/>
              <a:t>Directed</a:t>
            </a:r>
            <a:r>
              <a:rPr lang="en-US" sz="3200" dirty="0"/>
              <a:t>: </a:t>
            </a:r>
            <a:r>
              <a:rPr lang="en-US" sz="3200" b="0" dirty="0" smtClean="0"/>
              <a:t>Students have </a:t>
            </a:r>
            <a:r>
              <a:rPr lang="en-US" sz="3200" b="0" dirty="0"/>
              <a:t>a goal and know how to </a:t>
            </a:r>
            <a:r>
              <a:rPr lang="en-US" sz="3200" b="0" dirty="0" smtClean="0"/>
              <a:t>achieve it </a:t>
            </a:r>
            <a:endParaRPr lang="en-US" sz="3200" b="0" dirty="0"/>
          </a:p>
          <a:p>
            <a:pPr>
              <a:spcBef>
                <a:spcPts val="1800"/>
              </a:spcBef>
              <a:buSzPct val="85000"/>
              <a:buFont typeface="Wingdings" pitchFamily="2" charset="2"/>
              <a:buChar char="§"/>
              <a:defRPr/>
            </a:pPr>
            <a:r>
              <a:rPr lang="en-US" sz="3200" b="1" dirty="0"/>
              <a:t>Focused</a:t>
            </a:r>
            <a:r>
              <a:rPr lang="en-US" sz="3200" dirty="0"/>
              <a:t>: </a:t>
            </a:r>
            <a:r>
              <a:rPr lang="en-US" sz="3200" b="0" dirty="0" smtClean="0"/>
              <a:t>Students stay </a:t>
            </a:r>
            <a:r>
              <a:rPr lang="en-US" sz="3200" b="0" dirty="0"/>
              <a:t>on track—keeping their eyes on the </a:t>
            </a:r>
            <a:r>
              <a:rPr lang="en-US" sz="3200" b="0" dirty="0" smtClean="0"/>
              <a:t>prize</a:t>
            </a:r>
          </a:p>
          <a:p>
            <a:pPr>
              <a:spcBef>
                <a:spcPts val="1800"/>
              </a:spcBef>
              <a:buSzPct val="85000"/>
              <a:buFont typeface="Wingdings" pitchFamily="2" charset="2"/>
              <a:buChar char="§"/>
              <a:defRPr/>
            </a:pPr>
            <a:r>
              <a:rPr lang="en-US" sz="3200" b="1" dirty="0" smtClean="0"/>
              <a:t>Nurtured</a:t>
            </a:r>
            <a:r>
              <a:rPr lang="en-US" sz="3200" dirty="0"/>
              <a:t>: </a:t>
            </a:r>
            <a:r>
              <a:rPr lang="en-US" sz="3200" b="0" dirty="0" smtClean="0"/>
              <a:t>Students feel </a:t>
            </a:r>
            <a:r>
              <a:rPr lang="en-US" sz="3200" b="0" dirty="0"/>
              <a:t>somebody wants them to succeed as a student and helps them succeed</a:t>
            </a:r>
          </a:p>
          <a:p>
            <a:pPr>
              <a:defRPr/>
            </a:pPr>
            <a:endParaRPr lang="en-US" sz="240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01000" y="6381750"/>
            <a:ext cx="685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87860BE-7E27-4CB1-AE53-ED1CA5DD5D3B}" type="slidenum">
              <a:rPr lang="en-US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3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378682"/>
            <a:ext cx="7406640" cy="135636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</a:rPr>
              <a:t>Six Success </a:t>
            </a:r>
            <a:r>
              <a:rPr lang="en-US" dirty="0">
                <a:solidFill>
                  <a:schemeClr val="accent2"/>
                </a:solidFill>
              </a:rPr>
              <a:t>F</a:t>
            </a:r>
            <a:r>
              <a:rPr lang="en-US" dirty="0" smtClean="0">
                <a:solidFill>
                  <a:schemeClr val="accent2"/>
                </a:solidFill>
              </a:rPr>
              <a:t>actors (</a:t>
            </a:r>
            <a:r>
              <a:rPr lang="en-US" i="1" dirty="0" smtClean="0">
                <a:solidFill>
                  <a:schemeClr val="accent2"/>
                </a:solidFill>
              </a:rPr>
              <a:t>cont.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731519" y="2113724"/>
            <a:ext cx="8206003" cy="436559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SzPct val="85000"/>
              <a:buFont typeface="Wingdings" pitchFamily="2" charset="2"/>
              <a:buChar char="§"/>
              <a:defRPr/>
            </a:pPr>
            <a:r>
              <a:rPr lang="en-US" sz="3000" b="1" dirty="0" smtClean="0"/>
              <a:t>Connected</a:t>
            </a:r>
            <a:r>
              <a:rPr lang="en-US" sz="3000" dirty="0" smtClean="0"/>
              <a:t>: </a:t>
            </a:r>
            <a:r>
              <a:rPr lang="en-US" sz="3000" b="0" dirty="0" smtClean="0"/>
              <a:t>Students </a:t>
            </a:r>
            <a:r>
              <a:rPr lang="en-US" sz="3000" b="0" dirty="0"/>
              <a:t>feel they are part of the college </a:t>
            </a:r>
            <a:r>
              <a:rPr lang="en-US" sz="3000" b="0" dirty="0" smtClean="0"/>
              <a:t>community</a:t>
            </a:r>
          </a:p>
          <a:p>
            <a:pPr>
              <a:spcBef>
                <a:spcPts val="1800"/>
              </a:spcBef>
              <a:buSzPct val="85000"/>
              <a:buFont typeface="Wingdings" pitchFamily="2" charset="2"/>
              <a:buChar char="§"/>
              <a:defRPr/>
            </a:pPr>
            <a:r>
              <a:rPr lang="en-US" sz="3000" b="1" dirty="0" smtClean="0"/>
              <a:t>Engaged</a:t>
            </a:r>
            <a:r>
              <a:rPr lang="en-US" sz="3000" dirty="0"/>
              <a:t>: </a:t>
            </a:r>
            <a:r>
              <a:rPr lang="en-US" sz="3000" b="0" dirty="0" smtClean="0"/>
              <a:t>Students actively </a:t>
            </a:r>
            <a:r>
              <a:rPr lang="en-US" sz="3000" b="0" dirty="0"/>
              <a:t>listen and participate in class and are involved in extracurricular activities</a:t>
            </a:r>
          </a:p>
          <a:p>
            <a:pPr>
              <a:spcBef>
                <a:spcPts val="1800"/>
              </a:spcBef>
              <a:buSzPct val="85000"/>
              <a:buFont typeface="Wingdings" pitchFamily="2" charset="2"/>
              <a:buChar char="§"/>
              <a:defRPr/>
            </a:pPr>
            <a:r>
              <a:rPr lang="en-US" sz="3000" b="1" dirty="0" smtClean="0"/>
              <a:t>Valued</a:t>
            </a:r>
            <a:r>
              <a:rPr lang="en-US" sz="3000" dirty="0" smtClean="0"/>
              <a:t>: </a:t>
            </a:r>
            <a:r>
              <a:rPr lang="en-US" sz="3000" b="0" dirty="0" smtClean="0"/>
              <a:t>Students</a:t>
            </a:r>
            <a:r>
              <a:rPr lang="en-US" sz="3000" b="0" dirty="0"/>
              <a:t>’ skills, talents, abilities and experiences are recognized; they have opportunities to contribute on campus and feel their contributions are appreciated</a:t>
            </a:r>
            <a:endParaRPr lang="en-US" sz="3000" b="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01000" y="6381750"/>
            <a:ext cx="685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87860BE-7E27-4CB1-AE53-ED1CA5DD5D3B}" type="slidenum">
              <a:rPr lang="en-US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44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62358"/>
            <a:ext cx="7680960" cy="88936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Crosswalk: Success Factors and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Guided Pathways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299418" y="1614079"/>
            <a:ext cx="8726906" cy="4881563"/>
          </a:xfrm>
        </p:spPr>
        <p:txBody>
          <a:bodyPr>
            <a:normAutofit fontScale="85000" lnSpcReduction="20000"/>
          </a:bodyPr>
          <a:lstStyle/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4000" dirty="0"/>
              <a:t>Clarify paths to </a:t>
            </a:r>
            <a:r>
              <a:rPr lang="en-US" sz="4000" dirty="0" smtClean="0"/>
              <a:t>student </a:t>
            </a:r>
            <a:r>
              <a:rPr lang="en-US" sz="4000" dirty="0"/>
              <a:t>end </a:t>
            </a:r>
            <a:r>
              <a:rPr lang="en-US" sz="4000" dirty="0" smtClean="0"/>
              <a:t>goals</a:t>
            </a:r>
          </a:p>
          <a:p>
            <a:pPr marL="914400" lvl="1" indent="-5143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400" i="1" dirty="0" smtClean="0"/>
              <a:t>Directed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4000" dirty="0"/>
              <a:t>Help students choose and enter a </a:t>
            </a:r>
            <a:r>
              <a:rPr lang="en-US" sz="4000" dirty="0" smtClean="0"/>
              <a:t>pathway</a:t>
            </a:r>
          </a:p>
          <a:p>
            <a:pPr marL="914400" lvl="1" indent="-5143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400" i="1" dirty="0" smtClean="0"/>
              <a:t>Directed, Focused, Connected, Nurtured, Engaged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4000" dirty="0" smtClean="0"/>
              <a:t>Help students stay on path</a:t>
            </a:r>
          </a:p>
          <a:p>
            <a:pPr marL="914400" lvl="1" indent="-5143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400" i="1" dirty="0" smtClean="0"/>
              <a:t>Directed, Focused, Connected, Nurtured</a:t>
            </a:r>
            <a:endParaRPr lang="en-US" sz="3400" i="1" dirty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800" dirty="0" smtClean="0"/>
              <a:t>Ensure </a:t>
            </a:r>
            <a:r>
              <a:rPr lang="en-US" sz="3800" dirty="0"/>
              <a:t>that students are </a:t>
            </a:r>
            <a:r>
              <a:rPr lang="en-US" sz="3800" dirty="0" smtClean="0"/>
              <a:t>learning</a:t>
            </a:r>
          </a:p>
          <a:p>
            <a:pPr marL="914400" lvl="1" indent="-5143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400" i="1" dirty="0" smtClean="0"/>
              <a:t>Directed, Focused, Engaged, Connected, Valued, Nurtured</a:t>
            </a:r>
            <a:endParaRPr lang="en-US" sz="3400" i="1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01000" y="6381750"/>
            <a:ext cx="685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87860BE-7E27-4CB1-AE53-ED1CA5DD5D3B}" type="slidenum">
              <a:rPr lang="en-US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46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Design Principles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8001000" y="6381750"/>
            <a:ext cx="685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87860BE-7E27-4CB1-AE53-ED1CA5DD5D3B}" type="slidenum">
              <a:rPr lang="en-US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dirty="0" smtClean="0">
              <a:solidFill>
                <a:srgbClr val="898989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1295400" y="1905000"/>
            <a:ext cx="7391400" cy="4191000"/>
          </a:xfrm>
        </p:spPr>
        <p:txBody>
          <a:bodyPr/>
          <a:lstStyle/>
          <a:p>
            <a:pPr marL="514350" lvl="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200" i="1" dirty="0" smtClean="0"/>
              <a:t>Entire student experience</a:t>
            </a:r>
          </a:p>
          <a:p>
            <a:pPr marL="514350" lvl="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200" i="1" dirty="0" smtClean="0"/>
              <a:t>Unifying framework for initiatives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200" i="1" dirty="0" smtClean="0"/>
              <a:t>Backward design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56546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Four Essential Practices of Pathways – “the Four Pillars”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8001000" y="6381750"/>
            <a:ext cx="685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87860BE-7E27-4CB1-AE53-ED1CA5DD5D3B}" type="slidenum">
              <a:rPr lang="en-US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dirty="0" smtClean="0">
              <a:solidFill>
                <a:srgbClr val="898989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1295400" y="1905000"/>
            <a:ext cx="7391400" cy="4191000"/>
          </a:xfrm>
        </p:spPr>
        <p:txBody>
          <a:bodyPr/>
          <a:lstStyle/>
          <a:p>
            <a:pPr marL="514350" lvl="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200" i="1" dirty="0"/>
              <a:t>Clarify paths to </a:t>
            </a:r>
            <a:r>
              <a:rPr lang="en-US" sz="3200" i="1" dirty="0" smtClean="0"/>
              <a:t>student </a:t>
            </a:r>
            <a:r>
              <a:rPr lang="en-US" sz="3200" i="1" dirty="0"/>
              <a:t>end </a:t>
            </a:r>
            <a:r>
              <a:rPr lang="en-US" sz="3200" i="1" dirty="0" smtClean="0"/>
              <a:t>goals</a:t>
            </a:r>
          </a:p>
          <a:p>
            <a:pPr marL="514350" lvl="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200" i="1" dirty="0"/>
              <a:t>Help students </a:t>
            </a:r>
            <a:r>
              <a:rPr lang="en-US" sz="3200" i="1" dirty="0" smtClean="0"/>
              <a:t>get on a pathway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200" i="1" dirty="0" smtClean="0"/>
              <a:t>Help </a:t>
            </a:r>
            <a:r>
              <a:rPr lang="en-US" sz="3200" i="1" dirty="0"/>
              <a:t>students stay on path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200" i="1" dirty="0" smtClean="0"/>
              <a:t>Ensure </a:t>
            </a:r>
            <a:r>
              <a:rPr lang="en-US" sz="3200" i="1" dirty="0"/>
              <a:t>that students are learning</a:t>
            </a:r>
          </a:p>
          <a:p>
            <a:pPr marL="514350" lvl="0" indent="-514350">
              <a:buFont typeface="+mj-lt"/>
              <a:buAutoNum type="arabi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5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431800"/>
            <a:ext cx="7955280" cy="137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Clarify Paths to Student End Goals: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What Does It Look Like?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1339645" y="2235200"/>
            <a:ext cx="7391400" cy="4191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u="sng" dirty="0" smtClean="0"/>
              <a:t>Features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Detailed information on target career and transfer outcomes</a:t>
            </a:r>
          </a:p>
          <a:p>
            <a:r>
              <a:rPr lang="en-US" sz="2800" dirty="0" smtClean="0"/>
              <a:t>Course sequences, critical courses, embedded credentials, and progress milestones</a:t>
            </a:r>
          </a:p>
          <a:p>
            <a:r>
              <a:rPr lang="en-US" sz="2800" dirty="0" smtClean="0"/>
              <a:t>Math and other core coursework aligned to each program of study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01000" y="6381750"/>
            <a:ext cx="685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87860BE-7E27-4CB1-AE53-ED1CA5DD5D3B}" type="slidenum">
              <a:rPr lang="en-US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20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386338"/>
            <a:ext cx="7406640" cy="135636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Help Students Get on a Pathway: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What Does It Look Like?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1330123" y="2129036"/>
            <a:ext cx="7489785" cy="434262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800" u="sng" dirty="0" smtClean="0"/>
              <a:t>Features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First-year experiences to help students explore the field and choose a major</a:t>
            </a:r>
          </a:p>
          <a:p>
            <a:r>
              <a:rPr lang="en-US" sz="2800" dirty="0" smtClean="0"/>
              <a:t>Full program plans based on required career/college exploration</a:t>
            </a:r>
          </a:p>
          <a:p>
            <a:r>
              <a:rPr lang="en-US" sz="2800" dirty="0" smtClean="0"/>
              <a:t>Contextualized, integrated academic support to help students pass program gateway courses</a:t>
            </a:r>
          </a:p>
          <a:p>
            <a:r>
              <a:rPr lang="en-US" sz="2800" dirty="0" smtClean="0"/>
              <a:t>K-12 partnerships focused on career/college program exploration</a:t>
            </a:r>
            <a:endParaRPr lang="en-US" sz="28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01000" y="6381750"/>
            <a:ext cx="685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87860BE-7E27-4CB1-AE53-ED1CA5DD5D3B}" type="slidenum">
              <a:rPr lang="en-US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78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288413"/>
            <a:ext cx="7680960" cy="13716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Help Students Stay On Path: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What Does It Look Like?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1216153" y="1948426"/>
            <a:ext cx="7673204" cy="462116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800" u="sng" dirty="0" smtClean="0"/>
              <a:t>Features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Ongoing, intrusive advising</a:t>
            </a:r>
          </a:p>
          <a:p>
            <a:r>
              <a:rPr lang="en-US" sz="2800" dirty="0" smtClean="0"/>
              <a:t>Systems for students to easily track their progress</a:t>
            </a:r>
          </a:p>
          <a:p>
            <a:r>
              <a:rPr lang="en-US" sz="2800" dirty="0" smtClean="0"/>
              <a:t>Systems/procedures to identify students at risk and provide needed supports</a:t>
            </a:r>
          </a:p>
          <a:p>
            <a:r>
              <a:rPr lang="en-US" sz="2800" dirty="0" smtClean="0"/>
              <a:t>A structure to redirect students who are not progressing in a program to a more viable path</a:t>
            </a:r>
            <a:endParaRPr lang="en-US" sz="28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01000" y="6381750"/>
            <a:ext cx="685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87860BE-7E27-4CB1-AE53-ED1CA5DD5D3B}" type="slidenum">
              <a:rPr lang="en-US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46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2826"/>
            <a:ext cx="7680960" cy="13716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Ensure </a:t>
            </a:r>
            <a:r>
              <a:rPr lang="en-US" dirty="0" smtClean="0">
                <a:solidFill>
                  <a:schemeClr val="accent2"/>
                </a:solidFill>
              </a:rPr>
              <a:t>That Students Are Learning: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What Does It Look Like?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1295399" y="2017252"/>
            <a:ext cx="7568381" cy="451792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800" u="sng" dirty="0" smtClean="0"/>
              <a:t>Features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Program-specific learning outcomes</a:t>
            </a:r>
          </a:p>
          <a:p>
            <a:r>
              <a:rPr lang="en-US" sz="2800" dirty="0" smtClean="0"/>
              <a:t>Project-based, collaborative learning</a:t>
            </a:r>
          </a:p>
          <a:p>
            <a:r>
              <a:rPr lang="en-US" sz="2800" dirty="0" smtClean="0"/>
              <a:t>Applied learning experience</a:t>
            </a:r>
          </a:p>
          <a:p>
            <a:r>
              <a:rPr lang="en-US" sz="2800" dirty="0" smtClean="0"/>
              <a:t>Faculty-led improvement of teaching practices</a:t>
            </a:r>
          </a:p>
          <a:p>
            <a:r>
              <a:rPr lang="en-US" sz="2800" dirty="0" smtClean="0"/>
              <a:t>Systems/procedures for the college and students to track mastery of learning outcomes</a:t>
            </a:r>
            <a:endParaRPr lang="en-US" sz="28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01000" y="6381750"/>
            <a:ext cx="685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87860BE-7E27-4CB1-AE53-ED1CA5DD5D3B}" type="slidenum">
              <a:rPr lang="en-US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37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21917"/>
            <a:ext cx="7406640" cy="135636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Two Models Compared (1 of 4)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952452"/>
              </p:ext>
            </p:extLst>
          </p:nvPr>
        </p:nvGraphicFramePr>
        <p:xfrm>
          <a:off x="857250" y="1176248"/>
          <a:ext cx="7404100" cy="5196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2050"/>
                <a:gridCol w="3702050"/>
              </a:tblGrid>
              <a:tr h="5549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Cafeteria Model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Guided Pathways Model</a:t>
                      </a:r>
                      <a:endParaRPr lang="en-US" sz="2400" dirty="0"/>
                    </a:p>
                  </a:txBody>
                  <a:tcPr anchor="ctr"/>
                </a:tc>
              </a:tr>
              <a:tr h="55494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Academic Program Structure </a:t>
                      </a:r>
                      <a:endParaRPr lang="en-US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08696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6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US" sz="16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spc="1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600" spc="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spc="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uden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spc="-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600" spc="1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goal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un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6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12954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US" sz="16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og</a:t>
                      </a:r>
                      <a:r>
                        <a:rPr lang="en-US" sz="16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  <a:r>
                        <a:rPr lang="en-US" sz="1600" spc="16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requiremen</a:t>
                      </a:r>
                      <a:r>
                        <a:rPr lang="en-US" sz="16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spc="-6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confusi</a:t>
                      </a: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6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</a:t>
                      </a:r>
                      <a:r>
                        <a:rPr lang="en-US" sz="1600" spc="-6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guid</a:t>
                      </a:r>
                      <a:r>
                        <a:rPr lang="en-US" sz="16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lin</a:t>
                      </a: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spc="-3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US" sz="16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ogr</a:t>
                      </a: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es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sion ar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no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spc="14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600" spc="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consis</a:t>
                      </a: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</a:t>
                      </a:r>
                      <a:r>
                        <a:rPr lang="en-US" sz="1600" spc="2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46609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her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spc="12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spc="-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600" spc="-7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ck</a:t>
                      </a:r>
                      <a:r>
                        <a:rPr lang="en-US" sz="1600" spc="-3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</a:t>
                      </a:r>
                      <a:r>
                        <a:rPr lang="en-US" sz="16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rr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6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ula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17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coheren</a:t>
                      </a: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spc="-7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</a:t>
                      </a:r>
                      <a:r>
                        <a:rPr lang="en-US" sz="16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spc="6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cou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</a:t>
                      </a:r>
                      <a:r>
                        <a:rPr lang="en-US" sz="1600" spc="16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and s</a:t>
                      </a:r>
                      <a:r>
                        <a:rPr lang="en-US" sz="1600" spc="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uden</a:t>
                      </a:r>
                      <a:r>
                        <a:rPr lang="en-US" sz="16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spc="-8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  <a:r>
                        <a:rPr lang="en-US" sz="16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en-US" sz="1600" spc="7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spc="14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acquir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spc="1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neede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600" spc="-8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ill</a:t>
                      </a:r>
                      <a:r>
                        <a:rPr lang="en-US" sz="16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26035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ou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spc="1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hedul</a:t>
                      </a: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spc="-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unpredi</a:t>
                      </a:r>
                      <a:r>
                        <a:rPr lang="en-US" sz="16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6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abl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spc="-8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600" spc="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of</a:t>
                      </a: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600" spc="16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spc="4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600" spc="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commo</a:t>
                      </a:r>
                      <a:r>
                        <a:rPr lang="en-US" sz="1600" spc="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6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coll</a:t>
                      </a: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eg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spc="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need</a:t>
                      </a:r>
                      <a:r>
                        <a:rPr lang="en-US" sz="16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</a:t>
                      </a:r>
                      <a:r>
                        <a:rPr lang="en-US" sz="1600" spc="16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spc="14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spc="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uden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spc="-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need</a:t>
                      </a:r>
                      <a:r>
                        <a:rPr lang="en-US" sz="16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26035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</a:t>
                      </a:r>
                      <a:r>
                        <a:rPr lang="en-US" sz="16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rr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6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ulu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  <a:r>
                        <a:rPr lang="en-US" sz="1600" spc="-6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600" spc="3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</a:t>
                      </a: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ig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</a:t>
                      </a:r>
                      <a:r>
                        <a:rPr lang="en-US" sz="1600" spc="12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hool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spc="17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600" spc="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othe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-9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feede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rs</a:t>
                      </a:r>
                      <a:r>
                        <a:rPr lang="en-US" sz="1600" spc="1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spc="-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spc="14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</a:t>
                      </a: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gne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600" spc="13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coll</a:t>
                      </a: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eg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spc="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requiremen</a:t>
                      </a:r>
                      <a:r>
                        <a:rPr lang="en-US" sz="16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ts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523875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US" sz="16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og</a:t>
                      </a:r>
                      <a:r>
                        <a:rPr lang="en-US" sz="16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am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spc="1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ful</a:t>
                      </a:r>
                      <a:r>
                        <a:rPr lang="en-US" sz="16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en-US" sz="1600" spc="6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mappe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600" spc="-8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ou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spc="1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600" spc="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</a:t>
                      </a: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gne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600" spc="13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it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</a:t>
                      </a:r>
                      <a:r>
                        <a:rPr lang="en-US" sz="1600" spc="19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fu</a:t>
                      </a:r>
                      <a:r>
                        <a:rPr lang="en-US" sz="16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ther edu</a:t>
                      </a:r>
                      <a:r>
                        <a:rPr lang="en-US" sz="16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6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6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io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600" spc="-6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600" spc="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aree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5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6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600" spc="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</a:t>
                      </a: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emen</a:t>
                      </a:r>
                      <a:r>
                        <a:rPr lang="en-US" sz="1600" spc="2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26797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6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6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6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600" spc="7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cou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spc="1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600" spc="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othe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-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mil</a:t>
                      </a: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ston</a:t>
                      </a: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spc="-1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</a:t>
                      </a:r>
                      <a:r>
                        <a:rPr lang="en-US" sz="16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en-US" sz="1600" spc="4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iden</a:t>
                      </a:r>
                      <a:r>
                        <a:rPr lang="en-US" sz="16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ifie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600" spc="-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on p</a:t>
                      </a:r>
                      <a:r>
                        <a:rPr lang="en-US" sz="16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og</a:t>
                      </a:r>
                      <a:r>
                        <a:rPr lang="en-US" sz="16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  <a:r>
                        <a:rPr lang="en-US" sz="1600" spc="-8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map</a:t>
                      </a:r>
                      <a:r>
                        <a:rPr lang="en-US" sz="16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spc="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uden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spc="-7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6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</a:t>
                      </a: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</a:t>
                      </a:r>
                      <a:r>
                        <a:rPr lang="en-US" sz="1600" spc="19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ou</a:t>
                      </a: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</a:t>
                      </a: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spc="-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specifie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600" spc="1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</a:t>
                      </a:r>
                      <a:r>
                        <a:rPr lang="en-US" sz="16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spc="6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US" sz="16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og</a:t>
                      </a:r>
                      <a:r>
                        <a:rPr lang="en-US" sz="16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am</a:t>
                      </a:r>
                      <a:r>
                        <a:rPr lang="en-US" sz="16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3556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Predi</a:t>
                      </a:r>
                      <a:r>
                        <a:rPr lang="en-US" sz="16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6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abl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spc="19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hedul</a:t>
                      </a: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spc="-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s</a:t>
                      </a:r>
                      <a:r>
                        <a:rPr lang="en-US" sz="16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spc="4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US" sz="1600" spc="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600" spc="7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600" spc="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ana</a:t>
                      </a:r>
                      <a:r>
                        <a:rPr lang="en-US" sz="16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ysi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spc="1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cou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spc="1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spc="2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uden</a:t>
                      </a:r>
                      <a:r>
                        <a:rPr lang="en-US" sz="16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nee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600" spc="14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600" spc="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US" sz="16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ogr</a:t>
                      </a: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es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spc="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600" spc="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thei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16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plan</a:t>
                      </a:r>
                      <a:r>
                        <a:rPr lang="en-US" sz="16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  <a:tabLst>
                          <a:tab pos="114300" algn="l"/>
                        </a:tabLst>
                      </a:pPr>
                      <a:r>
                        <a:rPr lang="en-US" sz="1600" b="0" i="0" spc="-10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</a:t>
                      </a:r>
                      <a:r>
                        <a:rPr lang="en-US" sz="1600" b="0" i="0" spc="-5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b="0" i="0" spc="150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</a:t>
                      </a:r>
                      <a:r>
                        <a:rPr lang="en-US" sz="1600" b="0" i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600" b="0" i="0" spc="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othe</a:t>
                      </a:r>
                      <a:r>
                        <a:rPr lang="en-US" sz="1600" b="0" i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b="0" i="0" spc="-9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feede</a:t>
                      </a:r>
                      <a:r>
                        <a:rPr lang="en-US" sz="1600" b="0" i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b="0" i="0" spc="10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600" b="0" i="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</a:t>
                      </a:r>
                      <a:r>
                        <a:rPr lang="en-US" sz="1600" b="0" i="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rr</a:t>
                      </a:r>
                      <a:r>
                        <a:rPr lang="en-US" sz="1600" b="0" i="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600" b="0" i="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600" b="0" i="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ulu</a:t>
                      </a:r>
                      <a:r>
                        <a:rPr lang="en-US" sz="1600" b="0" i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  <a:r>
                        <a:rPr lang="en-US" sz="1600" b="0" i="0" spc="-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600" b="0" i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b="0" i="0" spc="-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600" b="0" i="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b="0" i="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b="0" i="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600" b="0" i="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gne</a:t>
                      </a:r>
                      <a:r>
                        <a:rPr lang="en-US" sz="1600" b="0" i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600" b="0" i="0" spc="-6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b="0" i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600" b="0" i="0" spc="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prepare s</a:t>
                      </a:r>
                      <a:r>
                        <a:rPr lang="en-US" sz="1600" b="0" i="0" spc="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b="0" i="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uden</a:t>
                      </a:r>
                      <a:r>
                        <a:rPr lang="en-US" sz="1600" b="0" i="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b="0" i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b="0" i="0" spc="-8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b="0" i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600" b="0" i="0" spc="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</a:t>
                      </a:r>
                      <a:r>
                        <a:rPr lang="en-US" sz="1600" b="0" i="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b="0" i="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b="0" i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b="0" i="0" spc="17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coll</a:t>
                      </a:r>
                      <a:r>
                        <a:rPr lang="en-US" sz="1600" b="0" i="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eg</a:t>
                      </a:r>
                      <a:r>
                        <a:rPr lang="en-US" sz="1600" b="0" i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b="0" i="0" spc="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US" sz="1600" b="0" i="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b="0" i="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og</a:t>
                      </a:r>
                      <a:r>
                        <a:rPr lang="en-US" sz="1600" b="0" i="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b="0" i="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am</a:t>
                      </a:r>
                      <a:r>
                        <a:rPr lang="en-US" sz="1600" b="0" i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b="0" i="0" spc="-6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600" b="0" i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600" b="0" i="0" spc="3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</a:t>
                      </a:r>
                      <a:r>
                        <a:rPr lang="en-US" sz="1600" b="0" i="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b="0" i="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b="0" i="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600" b="0" i="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600" b="0" i="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ula</a:t>
                      </a:r>
                      <a:r>
                        <a:rPr lang="en-US" sz="1600" b="0" i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b="0" i="0" spc="-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fi</a:t>
                      </a:r>
                      <a:r>
                        <a:rPr lang="en-US" sz="1600" b="0" i="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b="0" i="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ld</a:t>
                      </a:r>
                      <a:r>
                        <a:rPr lang="en-US" sz="1600" b="0" i="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b="0" i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6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3069" y="6373091"/>
            <a:ext cx="6894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From CCRC’s “What We Know About Guided Pathways”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428798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Brief Presentation Outline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8001000" y="6381750"/>
            <a:ext cx="685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87860BE-7E27-4CB1-AE53-ED1CA5DD5D3B}" type="slidenum">
              <a:rPr lang="en-US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 smtClean="0">
              <a:solidFill>
                <a:srgbClr val="898989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1295400" y="1905000"/>
            <a:ext cx="7391400" cy="4191000"/>
          </a:xfrm>
        </p:spPr>
        <p:txBody>
          <a:bodyPr>
            <a:normAutofit/>
          </a:bodyPr>
          <a:lstStyle/>
          <a:p>
            <a:pPr marL="514350" lvl="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i="1" dirty="0" smtClean="0"/>
              <a:t>Why?</a:t>
            </a:r>
          </a:p>
          <a:p>
            <a:pPr marL="514350" lvl="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i="1" dirty="0" smtClean="0"/>
              <a:t>What is it?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i="1" dirty="0" smtClean="0"/>
              <a:t>Brief history</a:t>
            </a:r>
            <a:endParaRPr lang="en-US" i="1" dirty="0"/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i="1" dirty="0" smtClean="0"/>
              <a:t>Principles and Components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i="1" dirty="0" smtClean="0"/>
              <a:t>Comparing models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i="1" dirty="0" smtClean="0"/>
              <a:t>Student perspective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i="1" dirty="0" smtClean="0"/>
              <a:t>Snapshots of effectiveness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i="1" dirty="0" smtClean="0"/>
              <a:t>Closing &amp; Discussion</a:t>
            </a:r>
            <a:endParaRPr lang="en-US" dirty="0"/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32776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21917"/>
            <a:ext cx="7406640" cy="135636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Two Models Compared (2 of 4)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128609"/>
              </p:ext>
            </p:extLst>
          </p:nvPr>
        </p:nvGraphicFramePr>
        <p:xfrm>
          <a:off x="857250" y="1176248"/>
          <a:ext cx="7404100" cy="5230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2050"/>
                <a:gridCol w="3702050"/>
              </a:tblGrid>
              <a:tr h="5549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Cafeteria Model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Guided Pathways Model</a:t>
                      </a:r>
                      <a:endParaRPr lang="en-US" sz="2400" dirty="0"/>
                    </a:p>
                  </a:txBody>
                  <a:tcPr anchor="ctr"/>
                </a:tc>
              </a:tr>
              <a:tr h="55494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Student Intake</a:t>
                      </a:r>
                      <a:endParaRPr lang="en-US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20212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aree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6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coll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eg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planni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</a:t>
                      </a:r>
                      <a:r>
                        <a:rPr lang="en-US" sz="1800" spc="-8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op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iona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Undecide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-9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uden</a:t>
                      </a:r>
                      <a:r>
                        <a:rPr lang="en-US" sz="1800" spc="4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4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4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all</a:t>
                      </a:r>
                      <a:r>
                        <a:rPr lang="en-US" sz="1800" spc="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 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spc="1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explor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2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800" spc="13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thei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 </a:t>
                      </a:r>
                      <a:r>
                        <a:rPr lang="en-US" sz="1800" spc="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wn.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10922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es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smen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5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use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1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spc="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1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uden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8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spc="1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remedi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io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800" spc="-7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2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coll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eg</a:t>
                      </a:r>
                      <a:r>
                        <a:rPr lang="en-US" sz="1800" spc="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800" spc="4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cou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Prerequisi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-8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remedi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io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na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en-US" sz="1800" spc="-6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use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1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800" spc="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coll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eg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lg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lis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</a:t>
                      </a:r>
                      <a:r>
                        <a:rPr lang="en-US" sz="1800" spc="14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composi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ion.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ademi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1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plan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</a:t>
                      </a:r>
                      <a:r>
                        <a:rPr lang="en-US" sz="1800" spc="1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US" sz="1800" spc="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7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800" spc="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og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  <a:r>
                        <a:rPr lang="en-US" sz="1800" spc="-8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map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</a:t>
                      </a:r>
                      <a:r>
                        <a:rPr lang="en-US" sz="1800" spc="15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require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25273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uden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7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require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-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spc="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17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explo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</a:t>
                      </a:r>
                      <a:r>
                        <a:rPr lang="en-US" sz="1800" spc="2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en-US" sz="1800" spc="-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majo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rs</a:t>
                      </a:r>
                      <a:r>
                        <a:rPr lang="en-US" sz="1800" spc="16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hoose specifi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og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am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6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800" spc="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-7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specifie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1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im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lin</a:t>
                      </a:r>
                      <a:r>
                        <a:rPr lang="en-US" sz="1800" spc="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395605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es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smen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5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use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1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spc="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gnos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wher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uden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8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need suppo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2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523875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Ins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io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800" spc="-7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800" spc="3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oun</a:t>
                      </a:r>
                      <a:r>
                        <a:rPr lang="en-US" sz="1800" spc="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io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800" spc="-9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ill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4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-7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spc="1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and con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ex</a:t>
                      </a:r>
                      <a:r>
                        <a:rPr lang="en-US" sz="1800" spc="2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ual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-3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</a:t>
                      </a:r>
                      <a:r>
                        <a:rPr lang="en-US" sz="1800" spc="19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800" spc="4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og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  <a:r>
                        <a:rPr lang="en-US" sz="1800" spc="-8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cou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3069" y="6362013"/>
            <a:ext cx="6894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From CCRC’s “What We Know About Guided Pathways”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893845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21917"/>
            <a:ext cx="7406640" cy="135636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Two Models Compared (3 of 4)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9380408"/>
              </p:ext>
            </p:extLst>
          </p:nvPr>
        </p:nvGraphicFramePr>
        <p:xfrm>
          <a:off x="857250" y="1176248"/>
          <a:ext cx="7404100" cy="5230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2050"/>
                <a:gridCol w="3702050"/>
              </a:tblGrid>
              <a:tr h="5549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Cafeteria Model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Guided Pathways Model</a:t>
                      </a:r>
                      <a:endParaRPr lang="en-US" sz="2400" dirty="0"/>
                    </a:p>
                  </a:txBody>
                  <a:tcPr anchor="ctr"/>
                </a:tc>
              </a:tr>
              <a:tr h="55494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Instruction</a:t>
                      </a:r>
                      <a:endParaRPr lang="en-US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20212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</a:t>
                      </a:r>
                      <a:r>
                        <a:rPr lang="en-US" sz="1800" spc="9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ou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use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1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800" spc="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cou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</a:t>
                      </a:r>
                      <a:r>
                        <a:rPr lang="en-US" sz="1800" spc="16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14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og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am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Ins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rs</a:t>
                      </a:r>
                      <a:r>
                        <a:rPr lang="en-US" sz="1800" spc="-7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of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800" spc="16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isol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19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unsuppo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acogni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iv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-6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ill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4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considere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-9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ou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sid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1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scop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1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of ins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ion.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2413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800" spc="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ul</a:t>
                      </a:r>
                      <a:r>
                        <a:rPr lang="en-US" sz="1800" spc="2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en-US" sz="1800" spc="7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collabo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-7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spc="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defin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1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4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</a:t>
                      </a:r>
                      <a:r>
                        <a:rPr lang="en-US" sz="1800" spc="19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ou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or en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ir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18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og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am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141605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4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ul</a:t>
                      </a:r>
                      <a:r>
                        <a:rPr lang="en-US" sz="1800" spc="4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en-US" sz="1800" spc="1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4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3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aine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-4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1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suppo</a:t>
                      </a:r>
                      <a:r>
                        <a:rPr lang="en-US" sz="1800" spc="3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-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spc="9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US" sz="1800" spc="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</a:t>
                      </a:r>
                      <a:r>
                        <a:rPr lang="en-US" sz="1800" spc="3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3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ou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1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us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9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resul</a:t>
                      </a:r>
                      <a:r>
                        <a:rPr lang="en-US" sz="1800" spc="3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spc="9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imp</a:t>
                      </a:r>
                      <a:r>
                        <a:rPr lang="en-US" sz="1800" spc="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ove</a:t>
                      </a:r>
                      <a:r>
                        <a:rPr lang="en-US" sz="1800" spc="-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</a:t>
                      </a:r>
                      <a:r>
                        <a:rPr lang="en-US" sz="1800" spc="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4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</a:t>
                      </a:r>
                      <a:r>
                        <a:rPr lang="en-US" sz="1800" spc="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4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ion.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Suppo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</a:t>
                      </a:r>
                      <a:r>
                        <a:rPr lang="en-US" sz="1800" spc="-8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800" spc="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io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acogni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io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800" spc="-8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explicit ins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iona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800" spc="-7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goa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6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og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am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3069" y="6362013"/>
            <a:ext cx="6894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From CCRC’s “What We Know About Guided Pathways”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207355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21917"/>
            <a:ext cx="7406640" cy="135636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Two Models Compared (4 of 4)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7964366"/>
              </p:ext>
            </p:extLst>
          </p:nvPr>
        </p:nvGraphicFramePr>
        <p:xfrm>
          <a:off x="857250" y="1176246"/>
          <a:ext cx="7404100" cy="5257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2050"/>
                <a:gridCol w="3702050"/>
              </a:tblGrid>
              <a:tr h="6450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Cafeteria Model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Guided Pathways Model</a:t>
                      </a:r>
                      <a:endParaRPr lang="en-US" sz="2400" dirty="0"/>
                    </a:p>
                  </a:txBody>
                  <a:tcPr anchor="ctr"/>
                </a:tc>
              </a:tr>
              <a:tr h="64500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Progress Monitoring and Support</a:t>
                      </a:r>
                      <a:endParaRPr lang="en-US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67794">
                <a:tc>
                  <a:txBody>
                    <a:bodyPr/>
                    <a:lstStyle/>
                    <a:p>
                      <a:pPr marL="342900" marR="3683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uden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7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ogr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14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monitore</a:t>
                      </a:r>
                      <a:r>
                        <a:rPr lang="en-US" sz="1800" spc="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</a:t>
                      </a:r>
                      <a:r>
                        <a:rPr lang="en-US" sz="1800" spc="-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2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ther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17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limi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-7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feedba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ck</a:t>
                      </a:r>
                      <a:r>
                        <a:rPr lang="en-US" sz="1800" spc="1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on p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ogr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es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352425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uden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7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spc="5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14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-7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id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ea</a:t>
                      </a:r>
                      <a:r>
                        <a:rPr lang="en-US" sz="1800" spc="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wh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17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en-US" sz="1800" spc="15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14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spc="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spc="5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compl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-4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og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  <a:r>
                        <a:rPr lang="en-US" sz="1800" spc="-8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requiremen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ts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140335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2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uden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s’</a:t>
                      </a:r>
                      <a:r>
                        <a:rPr lang="en-US" sz="1800" spc="-6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man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-4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800" spc="3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800" spc="4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og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  <a:r>
                        <a:rPr lang="en-US" sz="1800" spc="-8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cou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1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14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los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el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monitore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ommuni</a:t>
                      </a:r>
                      <a:r>
                        <a:rPr lang="en-US" sz="1800" spc="3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4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io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800" spc="-4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US" sz="1800" spc="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5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800" spc="-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3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iso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2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1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ademi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16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depa</a:t>
                      </a:r>
                      <a:r>
                        <a:rPr lang="en-US" sz="1800" spc="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4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men</a:t>
                      </a:r>
                      <a:r>
                        <a:rPr lang="en-US" sz="1800" spc="3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poo</a:t>
                      </a:r>
                      <a:r>
                        <a:rPr lang="en-US" sz="1800" spc="2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</a:t>
                      </a:r>
                      <a:r>
                        <a:rPr lang="en-US" sz="1800" spc="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3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iso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2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</a:t>
                      </a:r>
                      <a:r>
                        <a:rPr lang="en-US" sz="1800" spc="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</a:t>
                      </a:r>
                      <a:r>
                        <a:rPr lang="en-US" sz="1800" spc="4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</a:t>
                      </a:r>
                      <a:r>
                        <a:rPr lang="en-US" sz="1800" spc="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14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US" sz="1800" spc="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</a:t>
                      </a:r>
                      <a:r>
                        <a:rPr lang="en-US" sz="1800" spc="3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spc="3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4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ion.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18923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uden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7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ogr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800" spc="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ademi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12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plan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12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los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el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en-US" sz="1800" spc="8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monitore</a:t>
                      </a:r>
                      <a:r>
                        <a:rPr lang="en-US" sz="1800" spc="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</a:t>
                      </a:r>
                      <a:r>
                        <a:rPr lang="en-US" sz="1800" spc="-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ith frequen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8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feedba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136525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uden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7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</a:t>
                      </a:r>
                      <a:r>
                        <a:rPr lang="en-US" sz="1800" spc="17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3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en-US" sz="1800" spc="15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12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17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en-US" sz="1800" spc="15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14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spc="5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spc="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compl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-7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og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am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130175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 </a:t>
                      </a:r>
                      <a:r>
                        <a:rPr lang="en-US" sz="1800" spc="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</a:t>
                      </a:r>
                      <a:r>
                        <a:rPr lang="en-US" sz="1800" spc="-10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ys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em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1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iden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800" spc="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en-US" sz="1800" spc="-10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uden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is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</a:t>
                      </a:r>
                      <a:r>
                        <a:rPr lang="en-US" sz="1800" spc="3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aili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</a:t>
                      </a:r>
                      <a:r>
                        <a:rPr lang="en-US" sz="1800" spc="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 cou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1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ini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-8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im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el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en-US" sz="1800" spc="19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2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ion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2413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-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iso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18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3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or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</a:t>
                      </a:r>
                      <a:r>
                        <a:rPr lang="en-US" sz="1800" spc="1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los</a:t>
                      </a:r>
                      <a:r>
                        <a:rPr lang="en-US" sz="1800" spc="-2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el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en-US" sz="1800" spc="7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</a:t>
                      </a:r>
                      <a:r>
                        <a:rPr lang="en-US" sz="1800" spc="17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US" sz="1800" spc="-2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og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  <a:r>
                        <a:rPr lang="en-US" sz="1800" spc="-9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ul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6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</a:t>
                      </a:r>
                      <a:r>
                        <a:rPr lang="en-US" sz="1800" spc="9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</a:t>
                      </a:r>
                      <a:r>
                        <a:rPr lang="en-US" sz="1800" spc="17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-8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</a:t>
                      </a:r>
                      <a:r>
                        <a:rPr lang="en-US" sz="1800" spc="-2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ision o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1800" spc="-2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labo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7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2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moni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</a:t>
                      </a:r>
                      <a:r>
                        <a:rPr lang="en-US" sz="1800" spc="-9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uden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3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US" sz="1800" spc="-2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ogr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es</a:t>
                      </a:r>
                      <a:r>
                        <a:rPr lang="en-US" sz="1800" spc="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3069" y="6362013"/>
            <a:ext cx="6894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From CCRC’s “What We Know About Guided Pathways”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281954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Evidence of Effectiveness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56" y="1965960"/>
            <a:ext cx="8681974" cy="4003531"/>
          </a:xfrm>
        </p:spPr>
      </p:pic>
      <p:sp>
        <p:nvSpPr>
          <p:cNvPr id="7" name="TextBox 6"/>
          <p:cNvSpPr txBox="1"/>
          <p:nvPr/>
        </p:nvSpPr>
        <p:spPr>
          <a:xfrm>
            <a:off x="1003069" y="6173586"/>
            <a:ext cx="6894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From LAO’s Higher Education Analysis for the 2017-18 budget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7588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05800" cy="70026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Spring Discussion Series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Clr>
                <a:srgbClr val="2C7D88"/>
              </a:buClr>
            </a:pPr>
            <a:r>
              <a:rPr lang="en-US" sz="2800" dirty="0" smtClean="0"/>
              <a:t>Many successful and effective services and programs in place now</a:t>
            </a:r>
            <a:endParaRPr lang="en-US" sz="2800" dirty="0" smtClean="0"/>
          </a:p>
          <a:p>
            <a:pPr lvl="1">
              <a:lnSpc>
                <a:spcPct val="150000"/>
              </a:lnSpc>
              <a:buClr>
                <a:srgbClr val="2C7D88"/>
              </a:buClr>
            </a:pPr>
            <a:r>
              <a:rPr lang="en-US" sz="2800" dirty="0" smtClean="0"/>
              <a:t>Need framework for coordination and integration of student support mechanisms</a:t>
            </a:r>
            <a:endParaRPr lang="en-US" sz="2800" dirty="0"/>
          </a:p>
          <a:p>
            <a:pPr lvl="1">
              <a:lnSpc>
                <a:spcPct val="150000"/>
              </a:lnSpc>
              <a:buClr>
                <a:srgbClr val="2C7D88"/>
              </a:buClr>
            </a:pPr>
            <a:r>
              <a:rPr lang="en-US" sz="2800" dirty="0" smtClean="0"/>
              <a:t>Enhancing communication on multiple levels is essential</a:t>
            </a:r>
            <a:endParaRPr lang="en-US" sz="2800" dirty="0"/>
          </a:p>
          <a:p>
            <a:pPr lvl="1">
              <a:lnSpc>
                <a:spcPct val="150000"/>
              </a:lnSpc>
              <a:buClr>
                <a:srgbClr val="2C7D88"/>
              </a:buClr>
            </a:pPr>
            <a:r>
              <a:rPr lang="en-US" sz="2800" dirty="0" smtClean="0"/>
              <a:t>All hands on deck needed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52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05800" cy="70026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State GP Award Program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Clr>
                <a:srgbClr val="2C7D88"/>
              </a:buClr>
            </a:pPr>
            <a:r>
              <a:rPr lang="en-US" sz="2800" dirty="0" smtClean="0"/>
              <a:t>$150M shared by all participating colleges</a:t>
            </a:r>
            <a:endParaRPr lang="en-US" sz="2800" dirty="0" smtClean="0"/>
          </a:p>
          <a:p>
            <a:pPr lvl="1">
              <a:lnSpc>
                <a:spcPct val="150000"/>
              </a:lnSpc>
              <a:buClr>
                <a:srgbClr val="2C7D88"/>
              </a:buClr>
            </a:pPr>
            <a:r>
              <a:rPr lang="en-US" sz="2800" dirty="0" smtClean="0"/>
              <a:t>Stressed integration of existing student success programs and a team approach</a:t>
            </a:r>
          </a:p>
          <a:p>
            <a:pPr lvl="1">
              <a:lnSpc>
                <a:spcPct val="150000"/>
              </a:lnSpc>
              <a:buClr>
                <a:srgbClr val="2C7D88"/>
              </a:buClr>
            </a:pPr>
            <a:r>
              <a:rPr lang="en-US" sz="2800" dirty="0" smtClean="0"/>
              <a:t>Recently published timeline </a:t>
            </a:r>
            <a:r>
              <a:rPr lang="en-US" sz="2800" smtClean="0"/>
              <a:t>with requirements</a:t>
            </a:r>
            <a:endParaRPr lang="en-US" sz="2800" dirty="0" smtClean="0"/>
          </a:p>
          <a:p>
            <a:pPr lvl="1">
              <a:lnSpc>
                <a:spcPct val="150000"/>
              </a:lnSpc>
              <a:buClr>
                <a:srgbClr val="2C7D88"/>
              </a:buClr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56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05800" cy="70026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State GP Award Timeline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52763"/>
            <a:ext cx="8229600" cy="448587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53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05800" cy="70026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Acknowledgements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Clr>
                <a:srgbClr val="2C7D88"/>
              </a:buClr>
              <a:buNone/>
            </a:pPr>
            <a:r>
              <a:rPr lang="en-US" sz="3200" dirty="0"/>
              <a:t>This presentation includes content developed by:</a:t>
            </a:r>
          </a:p>
          <a:p>
            <a:pPr lvl="1">
              <a:buClr>
                <a:srgbClr val="2C7D88"/>
              </a:buClr>
            </a:pPr>
            <a:r>
              <a:rPr lang="en-US" sz="2800" dirty="0" smtClean="0"/>
              <a:t>Community College Research Center (CCRC</a:t>
            </a:r>
            <a:r>
              <a:rPr lang="en-US" sz="2800" dirty="0"/>
              <a:t>)</a:t>
            </a:r>
          </a:p>
          <a:p>
            <a:pPr lvl="1">
              <a:buClr>
                <a:srgbClr val="2C7D88"/>
              </a:buClr>
            </a:pPr>
            <a:r>
              <a:rPr lang="en-US" sz="2800" dirty="0" smtClean="0"/>
              <a:t>AACC </a:t>
            </a:r>
            <a:r>
              <a:rPr lang="en-US" sz="2800" dirty="0"/>
              <a:t>Pathways Project</a:t>
            </a:r>
          </a:p>
          <a:p>
            <a:pPr lvl="1">
              <a:buClr>
                <a:srgbClr val="2C7D88"/>
              </a:buClr>
            </a:pPr>
            <a:r>
              <a:rPr lang="en-US" sz="2800" dirty="0"/>
              <a:t>CA Guided Pathways Project</a:t>
            </a:r>
          </a:p>
          <a:p>
            <a:pPr lvl="1">
              <a:buClr>
                <a:srgbClr val="2C7D88"/>
              </a:buClr>
            </a:pPr>
            <a:r>
              <a:rPr lang="en-US" sz="2800" dirty="0"/>
              <a:t>Dr. Darla Cooper (RP Group)</a:t>
            </a:r>
          </a:p>
          <a:p>
            <a:pPr marL="1004888" lvl="1" indent="-457200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92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/>
          </a:bodyPr>
          <a:lstStyle/>
          <a:p>
            <a:pPr marL="628650" lvl="1" indent="-457200">
              <a:buClr>
                <a:srgbClr val="2C7D88"/>
              </a:buClr>
            </a:pPr>
            <a:r>
              <a:rPr lang="en-US" sz="3000" dirty="0" smtClean="0"/>
              <a:t>glendale.edu/</a:t>
            </a:r>
            <a:r>
              <a:rPr lang="en-US" sz="3000" dirty="0" err="1" smtClean="0"/>
              <a:t>guidedpathways</a:t>
            </a:r>
            <a:endParaRPr lang="en-US" sz="3000" dirty="0" smtClean="0"/>
          </a:p>
          <a:p>
            <a:pPr marL="628650" lvl="1" indent="-457200">
              <a:buClr>
                <a:srgbClr val="2C7D88"/>
              </a:buClr>
            </a:pPr>
            <a:r>
              <a:rPr lang="en-US" sz="3000" dirty="0" smtClean="0"/>
              <a:t>iepi.cccco.edu/guided-pathways</a:t>
            </a:r>
            <a:endParaRPr lang="en-US" sz="3000" dirty="0"/>
          </a:p>
          <a:p>
            <a:pPr marL="171450" lvl="1" indent="0" algn="ctr">
              <a:buClr>
                <a:srgbClr val="2C7D88"/>
              </a:buClr>
              <a:buNone/>
            </a:pPr>
            <a:endParaRPr lang="en-US" sz="4800" dirty="0" smtClean="0">
              <a:solidFill>
                <a:schemeClr val="accent2"/>
              </a:solidFill>
            </a:endParaRPr>
          </a:p>
          <a:p>
            <a:pPr marL="171450" lvl="1" indent="0" algn="ctr">
              <a:buClr>
                <a:srgbClr val="2C7D88"/>
              </a:buClr>
              <a:buNone/>
            </a:pPr>
            <a:endParaRPr lang="en-US" sz="4800" dirty="0">
              <a:solidFill>
                <a:schemeClr val="accent2"/>
              </a:solidFill>
            </a:endParaRPr>
          </a:p>
          <a:p>
            <a:pPr marL="171450" lvl="1" indent="0" algn="ctr">
              <a:buClr>
                <a:srgbClr val="2C7D88"/>
              </a:buClr>
              <a:buNone/>
            </a:pPr>
            <a:r>
              <a:rPr lang="en-US" sz="4800" dirty="0" smtClean="0">
                <a:solidFill>
                  <a:schemeClr val="accent2"/>
                </a:solidFill>
              </a:rPr>
              <a:t>Thank </a:t>
            </a:r>
            <a:r>
              <a:rPr lang="en-US" sz="4800" dirty="0" smtClean="0">
                <a:solidFill>
                  <a:schemeClr val="accent2"/>
                </a:solidFill>
              </a:rPr>
              <a:t>You!!</a:t>
            </a:r>
          </a:p>
          <a:p>
            <a:pPr marL="171450" lvl="1" indent="0" algn="ctr">
              <a:buClr>
                <a:srgbClr val="2C7D88"/>
              </a:buClr>
              <a:buNone/>
            </a:pPr>
            <a:r>
              <a:rPr lang="en-US" sz="2400" dirty="0" smtClean="0"/>
              <a:t>Tom </a:t>
            </a:r>
            <a:r>
              <a:rPr lang="en-US" sz="2400" dirty="0" err="1" smtClean="0"/>
              <a:t>Voden</a:t>
            </a:r>
            <a:endParaRPr lang="en-US" sz="2400" dirty="0" smtClean="0"/>
          </a:p>
          <a:p>
            <a:pPr marL="171450" lvl="1" indent="0" algn="ctr">
              <a:buClr>
                <a:srgbClr val="2C7D88"/>
              </a:buClr>
              <a:buNone/>
            </a:pPr>
            <a:r>
              <a:rPr lang="en-US" sz="2400" dirty="0" smtClean="0"/>
              <a:t>tvoden@glendale.edu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5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335" y="2619338"/>
            <a:ext cx="676933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kern="0" dirty="0">
                <a:solidFill>
                  <a:srgbClr val="000000"/>
                </a:solidFill>
                <a:latin typeface="Rockwell"/>
                <a:cs typeface="Rockwell"/>
              </a:rPr>
              <a:t>Lost in a Maze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 bwMode="auto">
          <a:xfrm>
            <a:off x="8001000" y="6381752"/>
            <a:ext cx="685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87860BE-7E27-4CB1-AE53-ED1CA5DD5D3B}" type="slidenum">
              <a:rPr lang="en-US" sz="1200">
                <a:solidFill>
                  <a:schemeClr val="bg1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37260" y="717965"/>
            <a:ext cx="7406640" cy="118594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2"/>
                </a:solidFill>
              </a:rPr>
              <a:t>“Equity is at the core of the Guided Pathways movement”</a:t>
            </a:r>
          </a:p>
          <a:p>
            <a:pPr algn="ctr"/>
            <a:r>
              <a:rPr lang="en-US" sz="2000" dirty="0" smtClean="0">
                <a:solidFill>
                  <a:schemeClr val="accent2"/>
                </a:solidFill>
              </a:rPr>
              <a:t>- Dr. Sonya Christian, President of Bakersfield College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4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331" y="1961849"/>
            <a:ext cx="9127397" cy="3941019"/>
          </a:xfrm>
        </p:spPr>
        <p:txBody>
          <a:bodyPr>
            <a:noAutofit/>
          </a:bodyPr>
          <a:lstStyle/>
          <a:p>
            <a:pPr marL="574675" indent="-338138">
              <a:spcBef>
                <a:spcPts val="0"/>
              </a:spcBef>
              <a:spcAft>
                <a:spcPts val="24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accent5"/>
                </a:solidFill>
                <a:sym typeface="Wingdings" pitchFamily="2" charset="2"/>
              </a:rPr>
              <a:t>What are my career options?</a:t>
            </a:r>
          </a:p>
          <a:p>
            <a:pPr marL="574675" indent="-338138">
              <a:spcBef>
                <a:spcPts val="0"/>
              </a:spcBef>
              <a:spcAft>
                <a:spcPts val="24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accent5"/>
                </a:solidFill>
              </a:rPr>
              <a:t>What are the education paths to those careers?</a:t>
            </a:r>
          </a:p>
          <a:p>
            <a:pPr marL="574675" indent="-338138">
              <a:spcBef>
                <a:spcPts val="0"/>
              </a:spcBef>
              <a:spcAft>
                <a:spcPts val="24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accent5"/>
                </a:solidFill>
              </a:rPr>
              <a:t>What will I need to take?</a:t>
            </a:r>
          </a:p>
          <a:p>
            <a:pPr marL="574675" indent="-338138">
              <a:spcBef>
                <a:spcPts val="0"/>
              </a:spcBef>
              <a:spcAft>
                <a:spcPts val="24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accent5"/>
                </a:solidFill>
              </a:rPr>
              <a:t>How long will it take and how much will it cost?</a:t>
            </a:r>
          </a:p>
          <a:p>
            <a:pPr marL="574675" indent="-338138">
              <a:spcBef>
                <a:spcPts val="0"/>
              </a:spcBef>
              <a:spcAft>
                <a:spcPts val="24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accent5"/>
                </a:solidFill>
              </a:rPr>
              <a:t>How much financial aid can I get?</a:t>
            </a:r>
          </a:p>
          <a:p>
            <a:pPr marL="574675" indent="-338138">
              <a:spcBef>
                <a:spcPts val="0"/>
              </a:spcBef>
              <a:spcAft>
                <a:spcPts val="24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accent5"/>
                </a:solidFill>
              </a:rPr>
              <a:t>Will my credits transfer?</a:t>
            </a:r>
          </a:p>
          <a:p>
            <a:pPr marL="344488" indent="-344488">
              <a:spcBef>
                <a:spcPts val="0"/>
              </a:spcBef>
              <a:spcAft>
                <a:spcPts val="24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0513" y="445277"/>
            <a:ext cx="8853487" cy="1581150"/>
          </a:xfrm>
        </p:spPr>
        <p:txBody>
          <a:bodyPr/>
          <a:lstStyle/>
          <a:p>
            <a:pPr marL="165100" indent="-165100"/>
            <a:r>
              <a:rPr lang="en-US" sz="4200" dirty="0">
                <a:solidFill>
                  <a:schemeClr val="accent2"/>
                </a:solidFill>
              </a:rPr>
              <a:t> </a:t>
            </a:r>
            <a:r>
              <a:rPr lang="en-US" sz="4400" dirty="0">
                <a:solidFill>
                  <a:schemeClr val="accent2"/>
                </a:solidFill>
              </a:rPr>
              <a:t>New Students </a:t>
            </a:r>
            <a:r>
              <a:rPr lang="en-US" sz="4400" dirty="0"/>
              <a:t>Want to Know</a:t>
            </a:r>
            <a:endParaRPr lang="en-US" sz="4400" b="1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 bwMode="auto">
          <a:xfrm>
            <a:off x="8001000" y="6381750"/>
            <a:ext cx="685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87860BE-7E27-4CB1-AE53-ED1CA5DD5D3B}" type="slidenum">
              <a:rPr lang="en-US" sz="1200" smtClean="0">
                <a:solidFill>
                  <a:srgbClr val="898989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790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125" y="1851017"/>
            <a:ext cx="9127397" cy="3941019"/>
          </a:xfrm>
        </p:spPr>
        <p:txBody>
          <a:bodyPr>
            <a:noAutofit/>
          </a:bodyPr>
          <a:lstStyle/>
          <a:p>
            <a:pPr marL="574675" indent="-338138">
              <a:spcBef>
                <a:spcPts val="0"/>
              </a:spcBef>
              <a:spcAft>
                <a:spcPts val="18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5"/>
                </a:solidFill>
                <a:sym typeface="Wingdings" pitchFamily="2" charset="2"/>
              </a:rPr>
              <a:t>How far along am I toward completing my program?  </a:t>
            </a:r>
            <a:r>
              <a:rPr lang="en-US" sz="3200" dirty="0">
                <a:solidFill>
                  <a:schemeClr val="accent5"/>
                </a:solidFill>
              </a:rPr>
              <a:t>How much more will I have to pay?</a:t>
            </a:r>
          </a:p>
          <a:p>
            <a:pPr marL="574675" indent="-338138">
              <a:spcBef>
                <a:spcPts val="0"/>
              </a:spcBef>
              <a:spcAft>
                <a:spcPts val="18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5"/>
                </a:solidFill>
              </a:rPr>
              <a:t>What will I need to take next term and what will my scheduled be?</a:t>
            </a:r>
          </a:p>
          <a:p>
            <a:pPr marL="574675" indent="-338138">
              <a:spcBef>
                <a:spcPts val="0"/>
              </a:spcBef>
              <a:spcAft>
                <a:spcPts val="18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5"/>
                </a:solidFill>
              </a:rPr>
              <a:t>What if I want to change programs?</a:t>
            </a:r>
          </a:p>
          <a:p>
            <a:pPr marL="574675" indent="-338138">
              <a:spcBef>
                <a:spcPts val="0"/>
              </a:spcBef>
              <a:spcAft>
                <a:spcPts val="18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5"/>
                </a:solidFill>
              </a:rPr>
              <a:t>Will my credits transfer?</a:t>
            </a:r>
          </a:p>
          <a:p>
            <a:pPr marL="574675" indent="-338138">
              <a:spcBef>
                <a:spcPts val="0"/>
              </a:spcBef>
              <a:spcAft>
                <a:spcPts val="18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5"/>
                </a:solidFill>
              </a:rPr>
              <a:t>How can I get work experience in my field of interest</a:t>
            </a:r>
            <a:r>
              <a:rPr lang="en-US" sz="3200" dirty="0" smtClean="0">
                <a:solidFill>
                  <a:schemeClr val="accent5"/>
                </a:solidFill>
              </a:rPr>
              <a:t>?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0513" y="445277"/>
            <a:ext cx="8853487" cy="1581150"/>
          </a:xfrm>
        </p:spPr>
        <p:txBody>
          <a:bodyPr/>
          <a:lstStyle/>
          <a:p>
            <a:pPr marL="165100" indent="-165100"/>
            <a:r>
              <a:rPr lang="en-US" sz="4200" dirty="0">
                <a:solidFill>
                  <a:schemeClr val="accent2"/>
                </a:solidFill>
              </a:rPr>
              <a:t> </a:t>
            </a:r>
            <a:r>
              <a:rPr lang="en-US" sz="4400" dirty="0">
                <a:solidFill>
                  <a:schemeClr val="accent2"/>
                </a:solidFill>
              </a:rPr>
              <a:t>Returning Students </a:t>
            </a:r>
            <a:r>
              <a:rPr lang="en-US" sz="4400" dirty="0"/>
              <a:t>Ask</a:t>
            </a:r>
            <a:endParaRPr lang="en-US" sz="4400" b="1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 bwMode="auto">
          <a:xfrm>
            <a:off x="8001000" y="6381750"/>
            <a:ext cx="685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87860BE-7E27-4CB1-AE53-ED1CA5DD5D3B}" type="slidenum">
              <a:rPr lang="en-US" sz="1200" smtClean="0">
                <a:solidFill>
                  <a:srgbClr val="898989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121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What </a:t>
            </a:r>
            <a:r>
              <a:rPr lang="en-US" dirty="0" smtClean="0">
                <a:solidFill>
                  <a:schemeClr val="accent2"/>
                </a:solidFill>
              </a:rPr>
              <a:t>Is </a:t>
            </a:r>
            <a:r>
              <a:rPr lang="en-US" dirty="0">
                <a:solidFill>
                  <a:schemeClr val="accent2"/>
                </a:solidFill>
              </a:rPr>
              <a:t>the “Pathways Model?”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8001000" y="6381750"/>
            <a:ext cx="685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87860BE-7E27-4CB1-AE53-ED1CA5DD5D3B}" type="slidenum">
              <a:rPr lang="en-US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 smtClean="0">
              <a:solidFill>
                <a:srgbClr val="898989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1318549" y="1569334"/>
            <a:ext cx="7391400" cy="4191000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dirty="0" smtClean="0">
                <a:solidFill>
                  <a:schemeClr val="accent5"/>
                </a:solidFill>
              </a:rPr>
              <a:t>An </a:t>
            </a:r>
            <a:r>
              <a:rPr lang="en-US" sz="2800" u="sng" dirty="0">
                <a:solidFill>
                  <a:schemeClr val="accent5"/>
                </a:solidFill>
              </a:rPr>
              <a:t>integrated, institution-wide </a:t>
            </a:r>
            <a:r>
              <a:rPr lang="en-US" sz="2800" dirty="0">
                <a:solidFill>
                  <a:schemeClr val="accent5"/>
                </a:solidFill>
              </a:rPr>
              <a:t>approach to student success based on intentionally designed, clear, </a:t>
            </a:r>
            <a:r>
              <a:rPr lang="en-US" sz="2800" u="sng" dirty="0">
                <a:solidFill>
                  <a:schemeClr val="accent5"/>
                </a:solidFill>
              </a:rPr>
              <a:t>coherent and structured educational experiences</a:t>
            </a:r>
            <a:r>
              <a:rPr lang="en-US" sz="2800" dirty="0">
                <a:solidFill>
                  <a:schemeClr val="accent5"/>
                </a:solidFill>
              </a:rPr>
              <a:t>, informed by available evidence, that guide each student effectively and efficiently from her/his point of entry through to attainment of high-quality postsecondary credentials and careers with value in the labor market. </a:t>
            </a:r>
          </a:p>
          <a:p>
            <a:pPr marL="0" lv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640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 idx="4294967295"/>
          </p:nvPr>
        </p:nvSpPr>
        <p:spPr>
          <a:xfrm>
            <a:off x="346869" y="0"/>
            <a:ext cx="8450263" cy="1581150"/>
          </a:xfrm>
        </p:spPr>
        <p:txBody>
          <a:bodyPr/>
          <a:lstStyle/>
          <a:p>
            <a:r>
              <a:rPr lang="en-US" sz="4400" dirty="0">
                <a:solidFill>
                  <a:schemeClr val="accent2"/>
                </a:solidFill>
              </a:rPr>
              <a:t>A National Movement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85823" y="1689101"/>
            <a:ext cx="8772354" cy="4905664"/>
            <a:chOff x="609600" y="1447800"/>
            <a:chExt cx="8001000" cy="4779964"/>
          </a:xfrm>
        </p:grpSpPr>
        <p:pic>
          <p:nvPicPr>
            <p:cNvPr id="40" name="Picture 39"/>
            <p:cNvPicPr/>
            <p:nvPr/>
          </p:nvPicPr>
          <p:blipFill rotWithShape="1">
            <a:blip r:embed="rId3"/>
            <a:srcRect l="24786" t="15062" r="1175" b="9037"/>
            <a:stretch/>
          </p:blipFill>
          <p:spPr bwMode="auto">
            <a:xfrm>
              <a:off x="632690" y="1447800"/>
              <a:ext cx="7977910" cy="477996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5181600"/>
              <a:ext cx="926757" cy="762000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41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05" t="43614" r="78670" b="50313"/>
            <a:stretch/>
          </p:blipFill>
          <p:spPr bwMode="auto">
            <a:xfrm>
              <a:off x="7326745" y="5024437"/>
              <a:ext cx="979055" cy="38576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8001000" y="6381750"/>
            <a:ext cx="685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87860BE-7E27-4CB1-AE53-ED1CA5DD5D3B}" type="slidenum">
              <a:rPr lang="en-US" sz="1200" smtClean="0">
                <a:solidFill>
                  <a:srgbClr val="898989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74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 National Movement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8001000" y="6381750"/>
            <a:ext cx="685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87860BE-7E27-4CB1-AE53-ED1CA5DD5D3B}" type="slidenum">
              <a:rPr lang="en-US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 smtClean="0">
              <a:solidFill>
                <a:srgbClr val="898989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1318549" y="1569334"/>
            <a:ext cx="7391400" cy="4770506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en-US" sz="2400" dirty="0" smtClean="0"/>
              <a:t>Achieving the Dream (2004)</a:t>
            </a:r>
          </a:p>
          <a:p>
            <a:pPr marL="457200" indent="-457200"/>
            <a:r>
              <a:rPr lang="en-US" sz="2400" dirty="0" smtClean="0"/>
              <a:t>Developmental Education Initiative (2009)</a:t>
            </a:r>
          </a:p>
          <a:p>
            <a:pPr marL="457200" indent="-457200"/>
            <a:r>
              <a:rPr lang="en-US" sz="2400" dirty="0" smtClean="0"/>
              <a:t>Growing CCRC Research</a:t>
            </a:r>
          </a:p>
          <a:p>
            <a:pPr marL="628650" lvl="1" indent="-457200"/>
            <a:r>
              <a:rPr lang="en-US" sz="2000" dirty="0" smtClean="0"/>
              <a:t>College too complex &amp; confusing</a:t>
            </a:r>
          </a:p>
          <a:p>
            <a:pPr marL="628650" lvl="1" indent="-457200"/>
            <a:r>
              <a:rPr lang="en-US" sz="2000" dirty="0" smtClean="0"/>
              <a:t>Gateway courses in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year</a:t>
            </a:r>
          </a:p>
          <a:p>
            <a:pPr marL="628650" lvl="1" indent="-457200"/>
            <a:r>
              <a:rPr lang="en-US" sz="2000" dirty="0" smtClean="0"/>
              <a:t>Basic Skills Acceleration</a:t>
            </a:r>
          </a:p>
          <a:p>
            <a:pPr marL="457200" indent="-457200"/>
            <a:r>
              <a:rPr lang="en-US" sz="2400" dirty="0" smtClean="0"/>
              <a:t>Completion by Design (2011)</a:t>
            </a:r>
          </a:p>
          <a:p>
            <a:pPr marL="457200" indent="-457200"/>
            <a:r>
              <a:rPr lang="en-US" sz="2400" dirty="0" smtClean="0"/>
              <a:t>“Redesigning America’s Community Colleges” (2015)</a:t>
            </a:r>
          </a:p>
          <a:p>
            <a:pPr marL="457200" indent="-457200"/>
            <a:r>
              <a:rPr lang="en-US" sz="2400" dirty="0" smtClean="0"/>
              <a:t>AACC Pathways Project (2016)</a:t>
            </a:r>
          </a:p>
          <a:p>
            <a:pPr marL="457200" indent="-457200"/>
            <a:r>
              <a:rPr lang="en-US" sz="2400" dirty="0" smtClean="0"/>
              <a:t>California Guided Pathways Project (2017)</a:t>
            </a:r>
          </a:p>
          <a:p>
            <a:pPr marL="457200" indent="-457200"/>
            <a:r>
              <a:rPr lang="en-US" sz="2400" dirty="0" smtClean="0"/>
              <a:t>$150M from State for GP Implementation at CCCs (proposed for 2017-18)</a:t>
            </a:r>
          </a:p>
          <a:p>
            <a:pPr marL="457200" indent="-457200"/>
            <a:endParaRPr lang="en-US" sz="2400" dirty="0" smtClean="0"/>
          </a:p>
          <a:p>
            <a:pPr marL="457200" indent="-457200"/>
            <a:endParaRPr lang="en-US" sz="2400" dirty="0" smtClean="0"/>
          </a:p>
          <a:p>
            <a:pPr marL="457200" indent="-457200"/>
            <a:endParaRPr lang="en-US" sz="2400" dirty="0" smtClean="0"/>
          </a:p>
          <a:p>
            <a:pPr marL="628650" lvl="1" indent="-45720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063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7" y="84207"/>
            <a:ext cx="6858000" cy="176350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accent2"/>
                </a:solidFill>
              </a:rPr>
              <a:t> Student Support(Re)defined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RP Group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2" t="15310" r="15116" b="15698"/>
          <a:stretch/>
        </p:blipFill>
        <p:spPr bwMode="auto">
          <a:xfrm>
            <a:off x="316718" y="1539875"/>
            <a:ext cx="4841875" cy="4841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01000" y="6381750"/>
            <a:ext cx="685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87860BE-7E27-4CB1-AE53-ED1CA5DD5D3B}" type="slidenum">
              <a:rPr lang="en-US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 smtClean="0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03766" y="1732220"/>
            <a:ext cx="367976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The RP Group asked nearly </a:t>
            </a:r>
            <a:r>
              <a:rPr lang="en-US" sz="2800" dirty="0">
                <a:solidFill>
                  <a:schemeClr val="accent1"/>
                </a:solidFill>
              </a:rPr>
              <a:t>900 students from </a:t>
            </a:r>
            <a:r>
              <a:rPr lang="en-US" sz="2800" dirty="0" smtClean="0">
                <a:solidFill>
                  <a:schemeClr val="accent1"/>
                </a:solidFill>
              </a:rPr>
              <a:t>13 CCCs what </a:t>
            </a:r>
            <a:r>
              <a:rPr lang="en-US" sz="2800" dirty="0">
                <a:solidFill>
                  <a:schemeClr val="accent1"/>
                </a:solidFill>
              </a:rPr>
              <a:t>supports </a:t>
            </a:r>
            <a:r>
              <a:rPr lang="en-US" sz="2800" dirty="0" smtClean="0">
                <a:solidFill>
                  <a:schemeClr val="accent1"/>
                </a:solidFill>
              </a:rPr>
              <a:t>their educational success</a:t>
            </a:r>
            <a:r>
              <a:rPr lang="en-US" sz="2800" dirty="0">
                <a:solidFill>
                  <a:schemeClr val="accent1"/>
                </a:solidFill>
              </a:rPr>
              <a:t>, paying </a:t>
            </a:r>
            <a:r>
              <a:rPr lang="en-US" sz="2800" dirty="0" smtClean="0">
                <a:solidFill>
                  <a:schemeClr val="accent1"/>
                </a:solidFill>
              </a:rPr>
              <a:t>special attention to </a:t>
            </a:r>
            <a:r>
              <a:rPr lang="en-US" sz="2800" dirty="0">
                <a:solidFill>
                  <a:schemeClr val="accent1"/>
                </a:solidFill>
              </a:rPr>
              <a:t>the factors </a:t>
            </a:r>
            <a:r>
              <a:rPr lang="en-US" sz="2800" dirty="0" smtClean="0">
                <a:solidFill>
                  <a:schemeClr val="accent1"/>
                </a:solidFill>
              </a:rPr>
              <a:t>African Americans and </a:t>
            </a:r>
            <a:r>
              <a:rPr lang="en-US" sz="2800" dirty="0">
                <a:solidFill>
                  <a:schemeClr val="accent1"/>
                </a:solidFill>
              </a:rPr>
              <a:t>Latinos cite </a:t>
            </a:r>
            <a:r>
              <a:rPr lang="en-US" sz="2800" dirty="0" smtClean="0">
                <a:solidFill>
                  <a:schemeClr val="accent1"/>
                </a:solidFill>
              </a:rPr>
              <a:t>as important </a:t>
            </a:r>
            <a:r>
              <a:rPr lang="en-US" sz="2800" dirty="0">
                <a:solidFill>
                  <a:schemeClr val="accent1"/>
                </a:solidFill>
              </a:rPr>
              <a:t>to their achievement.</a:t>
            </a:r>
          </a:p>
        </p:txBody>
      </p:sp>
    </p:spTree>
    <p:extLst>
      <p:ext uri="{BB962C8B-B14F-4D97-AF65-F5344CB8AC3E}">
        <p14:creationId xmlns:p14="http://schemas.microsoft.com/office/powerpoint/2010/main" val="382058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158</TotalTime>
  <Words>1433</Words>
  <Application>Microsoft Office PowerPoint</Application>
  <PresentationFormat>On-screen Show (4:3)</PresentationFormat>
  <Paragraphs>221</Paragraphs>
  <Slides>28</Slides>
  <Notes>22</Notes>
  <HiddenSlides>8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Corbel</vt:lpstr>
      <vt:lpstr>Rockwell</vt:lpstr>
      <vt:lpstr>Times New Roman</vt:lpstr>
      <vt:lpstr>Wingdings</vt:lpstr>
      <vt:lpstr>ヒラギノ角ゴ Pro W3</vt:lpstr>
      <vt:lpstr>Basis</vt:lpstr>
      <vt:lpstr>Guided Pathways</vt:lpstr>
      <vt:lpstr>Brief Presentation Outline</vt:lpstr>
      <vt:lpstr>PowerPoint Presentation</vt:lpstr>
      <vt:lpstr> New Students Want to Know</vt:lpstr>
      <vt:lpstr> Returning Students Ask</vt:lpstr>
      <vt:lpstr>What Is the “Pathways Model?”</vt:lpstr>
      <vt:lpstr>A National Movement</vt:lpstr>
      <vt:lpstr>A National Movement</vt:lpstr>
      <vt:lpstr> Student Support(Re)defined RP Group</vt:lpstr>
      <vt:lpstr>Six Success Factors </vt:lpstr>
      <vt:lpstr>Six Success Factors (cont.)</vt:lpstr>
      <vt:lpstr>Crosswalk: Success Factors and  Guided Pathways</vt:lpstr>
      <vt:lpstr>Design Principles</vt:lpstr>
      <vt:lpstr>Four Essential Practices of Pathways – “the Four Pillars”</vt:lpstr>
      <vt:lpstr>Clarify Paths to Student End Goals: What Does It Look Like?</vt:lpstr>
      <vt:lpstr>Help Students Get on a Pathway: What Does It Look Like?</vt:lpstr>
      <vt:lpstr>Help Students Stay On Path: What Does It Look Like?</vt:lpstr>
      <vt:lpstr>Ensure That Students Are Learning: What Does It Look Like?</vt:lpstr>
      <vt:lpstr>Two Models Compared (1 of 4)</vt:lpstr>
      <vt:lpstr>Two Models Compared (2 of 4)</vt:lpstr>
      <vt:lpstr>Two Models Compared (3 of 4)</vt:lpstr>
      <vt:lpstr>Two Models Compared (4 of 4)</vt:lpstr>
      <vt:lpstr>Evidence of Effectiveness</vt:lpstr>
      <vt:lpstr>Spring Discussion Series</vt:lpstr>
      <vt:lpstr>State GP Award Program</vt:lpstr>
      <vt:lpstr>State GP Award Timeline</vt:lpstr>
      <vt:lpstr>Acknowledgements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Guided Pathways</dc:title>
  <dc:creator>tom</dc:creator>
  <cp:lastModifiedBy>tom</cp:lastModifiedBy>
  <cp:revision>45</cp:revision>
  <cp:lastPrinted>2017-04-11T17:40:50Z</cp:lastPrinted>
  <dcterms:created xsi:type="dcterms:W3CDTF">2017-04-11T04:53:20Z</dcterms:created>
  <dcterms:modified xsi:type="dcterms:W3CDTF">2017-09-08T20:19:38Z</dcterms:modified>
</cp:coreProperties>
</file>