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72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78" y="11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EF7E0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EF7E0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EF7E0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424928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1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1" y="6857996"/>
                </a:lnTo>
                <a:lnTo>
                  <a:pt x="3006851" y="0"/>
                </a:lnTo>
                <a:close/>
              </a:path>
            </a:pathLst>
          </a:custGeom>
          <a:solidFill>
            <a:srgbClr val="EF7E0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604334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EF7E09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9F2936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337790" y="0"/>
            <a:ext cx="2851150" cy="6858000"/>
          </a:xfrm>
          <a:custGeom>
            <a:avLst/>
            <a:gdLst/>
            <a:ahLst/>
            <a:cxnLst/>
            <a:rect l="l" t="t" r="r" b="b"/>
            <a:pathLst>
              <a:path w="2851150" h="6858000">
                <a:moveTo>
                  <a:pt x="2851161" y="0"/>
                </a:moveTo>
                <a:lnTo>
                  <a:pt x="0" y="0"/>
                </a:lnTo>
                <a:lnTo>
                  <a:pt x="2467621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771F2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9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F8B16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EF7E09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0372343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EF7E09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EF7E09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424928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1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1" y="6857996"/>
                </a:lnTo>
                <a:lnTo>
                  <a:pt x="3006851" y="0"/>
                </a:lnTo>
                <a:close/>
              </a:path>
            </a:pathLst>
          </a:custGeom>
          <a:solidFill>
            <a:srgbClr val="EF7E0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604334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EF7E09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9F2936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337790" y="0"/>
            <a:ext cx="2851150" cy="6858000"/>
          </a:xfrm>
          <a:custGeom>
            <a:avLst/>
            <a:gdLst/>
            <a:ahLst/>
            <a:cxnLst/>
            <a:rect l="l" t="t" r="r" b="b"/>
            <a:pathLst>
              <a:path w="2851150" h="6858000">
                <a:moveTo>
                  <a:pt x="2851161" y="0"/>
                </a:moveTo>
                <a:lnTo>
                  <a:pt x="0" y="0"/>
                </a:lnTo>
                <a:lnTo>
                  <a:pt x="2467621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771F2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9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F8B16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EF7E09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0372343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EF7E09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97072" y="2339975"/>
            <a:ext cx="6197854" cy="1646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EF7E0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6310" y="2399538"/>
            <a:ext cx="10679379" cy="3564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://www.Glendale.edu/MyGC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ed.gov/policy/gen/guid/fpco/ferpa/index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lendale.edu/studentconduc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Dual@Glendale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lendale.edu/DualEnrollmen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lendale.edu/dual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www.Glendale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EF7E09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63141" y="2524378"/>
            <a:ext cx="7934959" cy="146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/>
              <a:t>Glendale Community</a:t>
            </a:r>
            <a:r>
              <a:rPr sz="4800" spc="-50" dirty="0"/>
              <a:t> </a:t>
            </a:r>
            <a:r>
              <a:rPr sz="4800" spc="-5" dirty="0"/>
              <a:t>College</a:t>
            </a:r>
            <a:endParaRPr sz="4800"/>
          </a:p>
          <a:p>
            <a:pPr marL="3528695">
              <a:lnSpc>
                <a:spcPct val="100000"/>
              </a:lnSpc>
            </a:pPr>
            <a:r>
              <a:rPr sz="4800" spc="-5" dirty="0"/>
              <a:t>Dual</a:t>
            </a:r>
            <a:r>
              <a:rPr sz="4800" spc="-75" dirty="0"/>
              <a:t> </a:t>
            </a:r>
            <a:r>
              <a:rPr sz="4800" dirty="0"/>
              <a:t>Enrollment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4554982" y="4091304"/>
            <a:ext cx="463931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1800" spc="-45" dirty="0">
                <a:solidFill>
                  <a:srgbClr val="7E7E7E"/>
                </a:solidFill>
                <a:latin typeface="Trebuchet MS"/>
                <a:cs typeface="Trebuchet MS"/>
              </a:rPr>
              <a:t>Taking </a:t>
            </a:r>
            <a:r>
              <a:rPr sz="1800" dirty="0">
                <a:solidFill>
                  <a:srgbClr val="7E7E7E"/>
                </a:solidFill>
                <a:latin typeface="Trebuchet MS"/>
                <a:cs typeface="Trebuchet MS"/>
              </a:rPr>
              <a:t>a FREE </a:t>
            </a:r>
            <a:r>
              <a:rPr sz="1800" spc="-5" dirty="0">
                <a:solidFill>
                  <a:srgbClr val="7E7E7E"/>
                </a:solidFill>
                <a:latin typeface="Trebuchet MS"/>
                <a:cs typeface="Trebuchet MS"/>
              </a:rPr>
              <a:t>college class at </a:t>
            </a:r>
            <a:r>
              <a:rPr sz="1800" dirty="0">
                <a:solidFill>
                  <a:srgbClr val="7E7E7E"/>
                </a:solidFill>
                <a:latin typeface="Trebuchet MS"/>
                <a:cs typeface="Trebuchet MS"/>
              </a:rPr>
              <a:t>my </a:t>
            </a:r>
            <a:r>
              <a:rPr sz="1800" spc="-5" dirty="0">
                <a:solidFill>
                  <a:srgbClr val="7E7E7E"/>
                </a:solidFill>
                <a:latin typeface="Trebuchet MS"/>
                <a:cs typeface="Trebuchet MS"/>
              </a:rPr>
              <a:t>high</a:t>
            </a:r>
            <a:r>
              <a:rPr sz="1800" spc="-2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800" spc="-5" dirty="0" smtClean="0">
                <a:solidFill>
                  <a:srgbClr val="7E7E7E"/>
                </a:solidFill>
                <a:latin typeface="Trebuchet MS"/>
                <a:cs typeface="Trebuchet MS"/>
              </a:rPr>
              <a:t>school</a:t>
            </a:r>
            <a:endParaRPr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EF7E09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7268" y="637285"/>
            <a:ext cx="2950845" cy="146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b="1" spc="-105" dirty="0">
                <a:solidFill>
                  <a:srgbClr val="C00000"/>
                </a:solidFill>
                <a:latin typeface="Trebuchet MS"/>
                <a:cs typeface="Trebuchet MS"/>
              </a:rPr>
              <a:t>ACTIVATE</a:t>
            </a:r>
            <a:endParaRPr sz="4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4800" spc="-5" dirty="0"/>
              <a:t>GCC</a:t>
            </a:r>
            <a:r>
              <a:rPr sz="4800" spc="-75" dirty="0"/>
              <a:t> </a:t>
            </a:r>
            <a:r>
              <a:rPr sz="4800" dirty="0"/>
              <a:t>EMAIL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756310" y="2433573"/>
            <a:ext cx="3830320" cy="398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750" spc="10" dirty="0">
                <a:solidFill>
                  <a:srgbClr val="EF7E09"/>
                </a:solidFill>
                <a:latin typeface="Wingdings 3"/>
                <a:cs typeface="Wingdings 3"/>
              </a:rPr>
              <a:t></a:t>
            </a:r>
            <a:r>
              <a:rPr sz="1750" spc="10" dirty="0">
                <a:solidFill>
                  <a:srgbClr val="EF7E09"/>
                </a:solidFill>
                <a:latin typeface="Times New Roman"/>
                <a:cs typeface="Times New Roman"/>
              </a:rPr>
              <a:t>	</a:t>
            </a:r>
            <a:r>
              <a:rPr sz="2200" b="1" u="heavy" spc="-20" dirty="0">
                <a:latin typeface="Trebuchet MS"/>
                <a:cs typeface="Trebuchet MS"/>
                <a:hlinkClick r:id="rId2"/>
              </a:rPr>
              <a:t>www.Glendale.edu/MyGCC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750" spc="10" dirty="0">
                <a:solidFill>
                  <a:srgbClr val="EF7E09"/>
                </a:solidFill>
                <a:latin typeface="Wingdings 3"/>
                <a:cs typeface="Wingdings 3"/>
              </a:rPr>
              <a:t></a:t>
            </a:r>
            <a:r>
              <a:rPr sz="1750" spc="10" dirty="0">
                <a:solidFill>
                  <a:srgbClr val="EF7E09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Log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in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with your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ID </a:t>
            </a:r>
            <a:r>
              <a:rPr sz="2200" spc="-50" dirty="0">
                <a:solidFill>
                  <a:srgbClr val="404040"/>
                </a:solidFill>
                <a:latin typeface="Trebuchet MS"/>
                <a:cs typeface="Trebuchet MS"/>
              </a:rPr>
              <a:t>number.</a:t>
            </a:r>
            <a:endParaRPr sz="2200">
              <a:latin typeface="Trebuchet MS"/>
              <a:cs typeface="Trebuchet MS"/>
            </a:endParaRPr>
          </a:p>
          <a:p>
            <a:pPr marL="355600" marR="227329">
              <a:lnSpc>
                <a:spcPct val="100000"/>
              </a:lnSpc>
            </a:pP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The first time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you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log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in,  you will use your birthday 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as</a:t>
            </a:r>
            <a:r>
              <a:rPr sz="22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6-digits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750" spc="10" dirty="0">
                <a:solidFill>
                  <a:srgbClr val="EF7E09"/>
                </a:solidFill>
                <a:latin typeface="Wingdings 3"/>
                <a:cs typeface="Wingdings 3"/>
              </a:rPr>
              <a:t></a:t>
            </a:r>
            <a:r>
              <a:rPr sz="1750" spc="10" dirty="0">
                <a:solidFill>
                  <a:srgbClr val="EF7E09"/>
                </a:solidFill>
                <a:latin typeface="Times New Roman"/>
                <a:cs typeface="Times New Roman"/>
              </a:rPr>
              <a:t>	</a:t>
            </a:r>
            <a:r>
              <a:rPr sz="2200" spc="-90" dirty="0">
                <a:solidFill>
                  <a:srgbClr val="404040"/>
                </a:solidFill>
                <a:latin typeface="Trebuchet MS"/>
                <a:cs typeface="Trebuchet MS"/>
              </a:rPr>
              <a:t>You</a:t>
            </a:r>
            <a:r>
              <a:rPr sz="2200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Can:</a:t>
            </a:r>
            <a:endParaRPr sz="220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994"/>
              </a:spcBef>
            </a:pPr>
            <a:r>
              <a:rPr sz="1750" spc="10" dirty="0">
                <a:solidFill>
                  <a:srgbClr val="EF7E09"/>
                </a:solidFill>
                <a:latin typeface="Wingdings 3"/>
                <a:cs typeface="Wingdings 3"/>
              </a:rPr>
              <a:t></a:t>
            </a:r>
            <a:r>
              <a:rPr sz="1750" spc="10" dirty="0">
                <a:solidFill>
                  <a:srgbClr val="EF7E09"/>
                </a:solidFill>
                <a:latin typeface="Times New Roman"/>
                <a:cs typeface="Times New Roman"/>
              </a:rPr>
              <a:t> 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Drop</a:t>
            </a:r>
            <a:r>
              <a:rPr sz="2200" spc="-2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classes</a:t>
            </a:r>
            <a:endParaRPr sz="220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995"/>
              </a:spcBef>
            </a:pPr>
            <a:r>
              <a:rPr sz="1750" spc="10" dirty="0">
                <a:solidFill>
                  <a:srgbClr val="EF7E09"/>
                </a:solidFill>
                <a:latin typeface="Wingdings 3"/>
                <a:cs typeface="Wingdings 3"/>
              </a:rPr>
              <a:t></a:t>
            </a:r>
            <a:r>
              <a:rPr sz="1750" spc="10" dirty="0">
                <a:solidFill>
                  <a:srgbClr val="EF7E09"/>
                </a:solidFill>
                <a:latin typeface="Times New Roman"/>
                <a:cs typeface="Times New Roman"/>
              </a:rPr>
              <a:t> 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Access your</a:t>
            </a:r>
            <a:r>
              <a:rPr sz="2200" spc="-2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grades</a:t>
            </a:r>
            <a:endParaRPr sz="2200">
              <a:latin typeface="Trebuchet MS"/>
              <a:cs typeface="Trebuchet MS"/>
            </a:endParaRPr>
          </a:p>
          <a:p>
            <a:pPr marL="756285" marR="643255" indent="-287020">
              <a:lnSpc>
                <a:spcPct val="100000"/>
              </a:lnSpc>
              <a:spcBef>
                <a:spcPts val="1010"/>
              </a:spcBef>
            </a:pPr>
            <a:r>
              <a:rPr sz="1750" spc="10" dirty="0">
                <a:solidFill>
                  <a:srgbClr val="EF7E09"/>
                </a:solidFill>
                <a:latin typeface="Wingdings 3"/>
                <a:cs typeface="Wingdings 3"/>
              </a:rPr>
              <a:t></a:t>
            </a:r>
            <a:r>
              <a:rPr sz="1750" spc="10" dirty="0">
                <a:solidFill>
                  <a:srgbClr val="EF7E09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Plan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classes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for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the 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future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34128" y="275843"/>
            <a:ext cx="5370576" cy="50231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38900" y="3204972"/>
            <a:ext cx="5373624" cy="32506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72043" y="4829555"/>
            <a:ext cx="271780" cy="139065"/>
          </a:xfrm>
          <a:custGeom>
            <a:avLst/>
            <a:gdLst/>
            <a:ahLst/>
            <a:cxnLst/>
            <a:rect l="l" t="t" r="r" b="b"/>
            <a:pathLst>
              <a:path w="271779" h="139064">
                <a:moveTo>
                  <a:pt x="0" y="138684"/>
                </a:moveTo>
                <a:lnTo>
                  <a:pt x="271272" y="138684"/>
                </a:lnTo>
                <a:lnTo>
                  <a:pt x="271272" y="0"/>
                </a:lnTo>
                <a:lnTo>
                  <a:pt x="0" y="0"/>
                </a:lnTo>
                <a:lnTo>
                  <a:pt x="0" y="1386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43671" y="4663440"/>
            <a:ext cx="200025" cy="137160"/>
          </a:xfrm>
          <a:custGeom>
            <a:avLst/>
            <a:gdLst/>
            <a:ahLst/>
            <a:cxnLst/>
            <a:rect l="l" t="t" r="r" b="b"/>
            <a:pathLst>
              <a:path w="200025" h="137160">
                <a:moveTo>
                  <a:pt x="0" y="137160"/>
                </a:moveTo>
                <a:lnTo>
                  <a:pt x="199644" y="137160"/>
                </a:lnTo>
                <a:lnTo>
                  <a:pt x="199644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44078" y="4664202"/>
            <a:ext cx="684530" cy="137160"/>
          </a:xfrm>
          <a:custGeom>
            <a:avLst/>
            <a:gdLst/>
            <a:ahLst/>
            <a:cxnLst/>
            <a:rect l="l" t="t" r="r" b="b"/>
            <a:pathLst>
              <a:path w="684529" h="137160">
                <a:moveTo>
                  <a:pt x="0" y="137160"/>
                </a:moveTo>
                <a:lnTo>
                  <a:pt x="684276" y="137160"/>
                </a:lnTo>
                <a:lnTo>
                  <a:pt x="684276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44078" y="4664202"/>
            <a:ext cx="684530" cy="137160"/>
          </a:xfrm>
          <a:custGeom>
            <a:avLst/>
            <a:gdLst/>
            <a:ahLst/>
            <a:cxnLst/>
            <a:rect l="l" t="t" r="r" b="b"/>
            <a:pathLst>
              <a:path w="684529" h="137160">
                <a:moveTo>
                  <a:pt x="0" y="137160"/>
                </a:moveTo>
                <a:lnTo>
                  <a:pt x="684276" y="137160"/>
                </a:lnTo>
                <a:lnTo>
                  <a:pt x="684276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EF7E09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6310" y="636270"/>
            <a:ext cx="1729105" cy="762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dirty="0"/>
              <a:t>FER</a:t>
            </a:r>
            <a:r>
              <a:rPr sz="5000" spc="-550" dirty="0"/>
              <a:t>P</a:t>
            </a:r>
            <a:r>
              <a:rPr sz="5000" dirty="0"/>
              <a:t>A</a:t>
            </a:r>
            <a:endParaRPr sz="5000"/>
          </a:p>
        </p:txBody>
      </p:sp>
      <p:sp>
        <p:nvSpPr>
          <p:cNvPr id="4" name="object 4"/>
          <p:cNvSpPr txBox="1"/>
          <p:nvPr/>
        </p:nvSpPr>
        <p:spPr>
          <a:xfrm>
            <a:off x="756310" y="1816989"/>
            <a:ext cx="8390255" cy="421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750" spc="10" dirty="0">
                <a:solidFill>
                  <a:srgbClr val="EF7E09"/>
                </a:solidFill>
                <a:latin typeface="Wingdings 3"/>
                <a:cs typeface="Wingdings 3"/>
              </a:rPr>
              <a:t></a:t>
            </a:r>
            <a:r>
              <a:rPr sz="1750" spc="10" dirty="0">
                <a:solidFill>
                  <a:srgbClr val="EF7E09"/>
                </a:solidFill>
                <a:latin typeface="Times New Roman"/>
                <a:cs typeface="Times New Roman"/>
              </a:rPr>
              <a:t>	</a:t>
            </a:r>
            <a:r>
              <a:rPr sz="2200" spc="-90" dirty="0">
                <a:solidFill>
                  <a:srgbClr val="404040"/>
                </a:solidFill>
                <a:latin typeface="Trebuchet MS"/>
                <a:cs typeface="Trebuchet MS"/>
              </a:rPr>
              <a:t>FAMILY </a:t>
            </a:r>
            <a:r>
              <a:rPr sz="2200" spc="-25" dirty="0">
                <a:solidFill>
                  <a:srgbClr val="404040"/>
                </a:solidFill>
                <a:latin typeface="Trebuchet MS"/>
                <a:cs typeface="Trebuchet MS"/>
              </a:rPr>
              <a:t>EDUCATIONAL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RIGHTS AND </a:t>
            </a:r>
            <a:r>
              <a:rPr sz="2200" spc="-40" dirty="0">
                <a:solidFill>
                  <a:srgbClr val="404040"/>
                </a:solidFill>
                <a:latin typeface="Trebuchet MS"/>
                <a:cs typeface="Trebuchet MS"/>
              </a:rPr>
              <a:t>PRIVACY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ACT </a:t>
            </a:r>
            <a:r>
              <a:rPr sz="2200" spc="-40" dirty="0">
                <a:solidFill>
                  <a:srgbClr val="404040"/>
                </a:solidFill>
                <a:latin typeface="Trebuchet MS"/>
                <a:cs typeface="Trebuchet MS"/>
              </a:rPr>
              <a:t>(FERPA)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2200" spc="-22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endParaRPr sz="2200">
              <a:latin typeface="Trebuchet MS"/>
              <a:cs typeface="Trebuchet MS"/>
            </a:endParaRPr>
          </a:p>
          <a:p>
            <a:pPr marL="355600" marR="161290">
              <a:lnSpc>
                <a:spcPct val="100000"/>
              </a:lnSpc>
            </a:pP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federal law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that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protects the privacy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of personally identifiable  information contained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in a student's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educational</a:t>
            </a:r>
            <a:r>
              <a:rPr sz="2200" spc="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record.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  <a:tabLst>
                <a:tab pos="354965" algn="l"/>
              </a:tabLst>
            </a:pPr>
            <a:r>
              <a:rPr sz="1750" spc="10" dirty="0">
                <a:solidFill>
                  <a:srgbClr val="EF7E09"/>
                </a:solidFill>
                <a:latin typeface="Wingdings 3"/>
                <a:cs typeface="Wingdings 3"/>
              </a:rPr>
              <a:t></a:t>
            </a:r>
            <a:r>
              <a:rPr sz="1750" spc="10" dirty="0">
                <a:solidFill>
                  <a:srgbClr val="EF7E09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rebuchet MS"/>
                <a:cs typeface="Trebuchet MS"/>
              </a:rPr>
              <a:t>Communication </a:t>
            </a:r>
            <a:r>
              <a:rPr sz="2200" spc="-5" dirty="0">
                <a:latin typeface="Trebuchet MS"/>
                <a:cs typeface="Trebuchet MS"/>
              </a:rPr>
              <a:t>in regards to </a:t>
            </a:r>
            <a:r>
              <a:rPr sz="2200" spc="-10" dirty="0">
                <a:latin typeface="Trebuchet MS"/>
                <a:cs typeface="Trebuchet MS"/>
              </a:rPr>
              <a:t>class and </a:t>
            </a:r>
            <a:r>
              <a:rPr sz="2200" spc="-5" dirty="0">
                <a:latin typeface="Trebuchet MS"/>
                <a:cs typeface="Trebuchet MS"/>
              </a:rPr>
              <a:t>grades </a:t>
            </a:r>
            <a:r>
              <a:rPr sz="2200" spc="-10" dirty="0">
                <a:latin typeface="Trebuchet MS"/>
                <a:cs typeface="Trebuchet MS"/>
              </a:rPr>
              <a:t>CAN </a:t>
            </a:r>
            <a:r>
              <a:rPr sz="2200" spc="-75" dirty="0">
                <a:latin typeface="Trebuchet MS"/>
                <a:cs typeface="Trebuchet MS"/>
              </a:rPr>
              <a:t>ONLY</a:t>
            </a:r>
            <a:r>
              <a:rPr sz="2200" spc="50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happen</a:t>
            </a:r>
            <a:endParaRPr sz="22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sz="2200" spc="-5" dirty="0">
                <a:latin typeface="Trebuchet MS"/>
                <a:cs typeface="Trebuchet MS"/>
              </a:rPr>
              <a:t>between the professor and the</a:t>
            </a:r>
            <a:r>
              <a:rPr sz="2200" spc="-45" dirty="0">
                <a:latin typeface="Trebuchet MS"/>
                <a:cs typeface="Trebuchet MS"/>
              </a:rPr>
              <a:t> </a:t>
            </a:r>
            <a:r>
              <a:rPr sz="2200" spc="-5" dirty="0">
                <a:latin typeface="Trebuchet MS"/>
                <a:cs typeface="Trebuchet MS"/>
              </a:rPr>
              <a:t>student.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750" spc="10" dirty="0">
                <a:solidFill>
                  <a:srgbClr val="EF7E09"/>
                </a:solidFill>
                <a:latin typeface="Wingdings 3"/>
                <a:cs typeface="Wingdings 3"/>
              </a:rPr>
              <a:t></a:t>
            </a:r>
            <a:r>
              <a:rPr sz="1750" spc="10" dirty="0">
                <a:solidFill>
                  <a:srgbClr val="EF7E09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Students need to turn in their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own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forms to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enroll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in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200" spc="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class.</a:t>
            </a:r>
            <a:endParaRPr sz="2200">
              <a:latin typeface="Trebuchet MS"/>
              <a:cs typeface="Trebuchet MS"/>
            </a:endParaRPr>
          </a:p>
          <a:p>
            <a:pPr marL="355600" marR="224790" indent="-342900">
              <a:lnSpc>
                <a:spcPct val="100000"/>
              </a:lnSpc>
              <a:spcBef>
                <a:spcPts val="990"/>
              </a:spcBef>
              <a:tabLst>
                <a:tab pos="354965" algn="l"/>
              </a:tabLst>
            </a:pPr>
            <a:r>
              <a:rPr sz="1750" spc="10" dirty="0">
                <a:solidFill>
                  <a:srgbClr val="EF7E09"/>
                </a:solidFill>
                <a:latin typeface="Wingdings 3"/>
                <a:cs typeface="Wingdings 3"/>
              </a:rPr>
              <a:t></a:t>
            </a:r>
            <a:r>
              <a:rPr sz="1750" spc="10" dirty="0">
                <a:solidFill>
                  <a:srgbClr val="EF7E09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Students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can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access their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information (grades,</a:t>
            </a:r>
            <a:r>
              <a:rPr sz="2200" spc="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schedule,</a:t>
            </a:r>
            <a:r>
              <a:rPr sz="22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etc.)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through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MyGCC,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the student</a:t>
            </a:r>
            <a:r>
              <a:rPr sz="22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portal.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150">
              <a:latin typeface="Times New Roman"/>
              <a:cs typeface="Times New Roman"/>
            </a:endParaRPr>
          </a:p>
          <a:p>
            <a:pPr marL="12700" marR="573405">
              <a:lnSpc>
                <a:spcPct val="100000"/>
              </a:lnSpc>
            </a:pPr>
            <a:r>
              <a:rPr sz="2200" spc="-15" dirty="0">
                <a:solidFill>
                  <a:srgbClr val="404040"/>
                </a:solidFill>
                <a:latin typeface="Trebuchet MS"/>
                <a:cs typeface="Trebuchet MS"/>
              </a:rPr>
              <a:t>Reference  </a:t>
            </a:r>
            <a:r>
              <a:rPr sz="2200" u="heavy" spc="-5" dirty="0">
                <a:solidFill>
                  <a:srgbClr val="6B9F24"/>
                </a:solidFill>
                <a:latin typeface="Trebuchet MS"/>
                <a:cs typeface="Trebuchet MS"/>
                <a:hlinkClick r:id="rId2"/>
              </a:rPr>
              <a:t>http://www2.ed.gov/policy/gen/guid/fpco/ferpa/index.html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EF7E09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6310" y="636270"/>
            <a:ext cx="7509509" cy="152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b="1" spc="-5" dirty="0">
                <a:latin typeface="Trebuchet MS"/>
                <a:cs typeface="Trebuchet MS"/>
              </a:rPr>
              <a:t>Glendale </a:t>
            </a:r>
            <a:r>
              <a:rPr sz="5000" b="1" dirty="0">
                <a:latin typeface="Trebuchet MS"/>
                <a:cs typeface="Trebuchet MS"/>
              </a:rPr>
              <a:t>College</a:t>
            </a:r>
            <a:r>
              <a:rPr sz="5000" b="1" spc="-20" dirty="0">
                <a:latin typeface="Trebuchet MS"/>
                <a:cs typeface="Trebuchet MS"/>
              </a:rPr>
              <a:t> </a:t>
            </a:r>
            <a:r>
              <a:rPr sz="5000" b="1" spc="-5" dirty="0">
                <a:latin typeface="Trebuchet MS"/>
                <a:cs typeface="Trebuchet MS"/>
              </a:rPr>
              <a:t>Student</a:t>
            </a:r>
            <a:endParaRPr sz="5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5000" b="1" dirty="0">
                <a:latin typeface="Trebuchet MS"/>
                <a:cs typeface="Trebuchet MS"/>
              </a:rPr>
              <a:t>Conduct</a:t>
            </a:r>
            <a:r>
              <a:rPr sz="5000" b="1" spc="-95" dirty="0">
                <a:latin typeface="Trebuchet MS"/>
                <a:cs typeface="Trebuchet MS"/>
              </a:rPr>
              <a:t> </a:t>
            </a:r>
            <a:r>
              <a:rPr sz="5000" b="1" spc="-40" dirty="0">
                <a:latin typeface="Trebuchet MS"/>
                <a:cs typeface="Trebuchet MS"/>
              </a:rPr>
              <a:t>Policy</a:t>
            </a:r>
            <a:endParaRPr sz="5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6310" y="2399538"/>
            <a:ext cx="8428990" cy="3564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750" spc="10" dirty="0">
                <a:solidFill>
                  <a:srgbClr val="EF7E09"/>
                </a:solidFill>
                <a:latin typeface="Wingdings 3"/>
                <a:cs typeface="Wingdings 3"/>
              </a:rPr>
              <a:t></a:t>
            </a:r>
            <a:r>
              <a:rPr sz="1750" spc="10" dirty="0">
                <a:solidFill>
                  <a:srgbClr val="EF7E09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Class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Syllabus is a students</a:t>
            </a:r>
            <a:r>
              <a:rPr sz="22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contract</a:t>
            </a:r>
            <a:endParaRPr sz="2200">
              <a:latin typeface="Trebuchet MS"/>
              <a:cs typeface="Trebuchet MS"/>
            </a:endParaRPr>
          </a:p>
          <a:p>
            <a:pPr marL="355600" marR="412750" indent="-342900">
              <a:lnSpc>
                <a:spcPts val="2380"/>
              </a:lnSpc>
              <a:spcBef>
                <a:spcPts val="1025"/>
              </a:spcBef>
              <a:tabLst>
                <a:tab pos="354965" algn="l"/>
              </a:tabLst>
            </a:pPr>
            <a:r>
              <a:rPr sz="1750" spc="10" dirty="0">
                <a:solidFill>
                  <a:srgbClr val="EF7E09"/>
                </a:solidFill>
                <a:latin typeface="Wingdings 3"/>
                <a:cs typeface="Wingdings 3"/>
              </a:rPr>
              <a:t></a:t>
            </a:r>
            <a:r>
              <a:rPr sz="1750" spc="10" dirty="0">
                <a:solidFill>
                  <a:srgbClr val="EF7E09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The syllabus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will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outline course expectations</a:t>
            </a:r>
            <a:r>
              <a:rPr sz="2200" spc="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22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Trebuchet MS"/>
                <a:cs typeface="Trebuchet MS"/>
              </a:rPr>
              <a:t>instructor’s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policies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in regards to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conduct,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classroom behavior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and  academic</a:t>
            </a:r>
            <a:r>
              <a:rPr sz="22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40" dirty="0">
                <a:solidFill>
                  <a:srgbClr val="404040"/>
                </a:solidFill>
                <a:latin typeface="Trebuchet MS"/>
                <a:cs typeface="Trebuchet MS"/>
              </a:rPr>
              <a:t>honesty.</a:t>
            </a:r>
            <a:endParaRPr sz="2200">
              <a:latin typeface="Trebuchet MS"/>
              <a:cs typeface="Trebuchet MS"/>
            </a:endParaRPr>
          </a:p>
          <a:p>
            <a:pPr marL="355600" marR="201295" indent="-342900">
              <a:lnSpc>
                <a:spcPts val="238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750" spc="10" dirty="0">
                <a:solidFill>
                  <a:srgbClr val="EF7E09"/>
                </a:solidFill>
                <a:latin typeface="Wingdings 3"/>
                <a:cs typeface="Wingdings 3"/>
              </a:rPr>
              <a:t></a:t>
            </a:r>
            <a:r>
              <a:rPr sz="1750" spc="10" dirty="0">
                <a:solidFill>
                  <a:srgbClr val="EF7E09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Please be respectful of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classroom,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as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we are</a:t>
            </a:r>
            <a:r>
              <a:rPr sz="2200" spc="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borrowing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 a  </a:t>
            </a:r>
            <a:r>
              <a:rPr sz="2200" spc="-25" dirty="0">
                <a:solidFill>
                  <a:srgbClr val="404040"/>
                </a:solidFill>
                <a:latin typeface="Trebuchet MS"/>
                <a:cs typeface="Trebuchet MS"/>
              </a:rPr>
              <a:t>teacher’s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classroom after school. All incidents will be reported  by</a:t>
            </a:r>
            <a:r>
              <a:rPr sz="22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35" dirty="0">
                <a:solidFill>
                  <a:srgbClr val="404040"/>
                </a:solidFill>
                <a:latin typeface="Trebuchet MS"/>
                <a:cs typeface="Trebuchet MS"/>
              </a:rPr>
              <a:t>instructor.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  <a:tabLst>
                <a:tab pos="354965" algn="l"/>
              </a:tabLst>
            </a:pPr>
            <a:r>
              <a:rPr sz="1750" spc="10" dirty="0">
                <a:solidFill>
                  <a:srgbClr val="EF7E09"/>
                </a:solidFill>
                <a:latin typeface="Wingdings 3"/>
                <a:cs typeface="Wingdings 3"/>
              </a:rPr>
              <a:t></a:t>
            </a:r>
            <a:r>
              <a:rPr sz="1750" spc="10" dirty="0">
                <a:solidFill>
                  <a:srgbClr val="EF7E09"/>
                </a:solidFill>
                <a:latin typeface="Times New Roman"/>
                <a:cs typeface="Times New Roman"/>
              </a:rPr>
              <a:t>	</a:t>
            </a:r>
            <a:r>
              <a:rPr sz="2200" i="1" spc="-5" dirty="0">
                <a:latin typeface="Trebuchet MS"/>
                <a:cs typeface="Trebuchet MS"/>
              </a:rPr>
              <a:t>This is a </a:t>
            </a:r>
            <a:r>
              <a:rPr sz="2200" i="1" spc="-10" dirty="0">
                <a:latin typeface="Trebuchet MS"/>
                <a:cs typeface="Trebuchet MS"/>
              </a:rPr>
              <a:t>Glendale College </a:t>
            </a:r>
            <a:r>
              <a:rPr sz="2200" i="1" spc="-5" dirty="0">
                <a:latin typeface="Trebuchet MS"/>
                <a:cs typeface="Trebuchet MS"/>
              </a:rPr>
              <a:t>class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, all student conduct rules</a:t>
            </a:r>
            <a:r>
              <a:rPr sz="2200" spc="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0" dirty="0">
                <a:solidFill>
                  <a:srgbClr val="404040"/>
                </a:solidFill>
                <a:latin typeface="Trebuchet MS"/>
                <a:cs typeface="Trebuchet MS"/>
              </a:rPr>
              <a:t>apply.</a:t>
            </a:r>
            <a:endParaRPr sz="2200">
              <a:latin typeface="Trebuchet MS"/>
              <a:cs typeface="Trebuchet MS"/>
            </a:endParaRPr>
          </a:p>
          <a:p>
            <a:pPr marL="469900" marR="2012950">
              <a:lnSpc>
                <a:spcPts val="2380"/>
              </a:lnSpc>
              <a:spcBef>
                <a:spcPts val="1025"/>
              </a:spcBef>
            </a:pP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Please refer to </a:t>
            </a:r>
            <a:r>
              <a:rPr sz="2200" spc="-40" dirty="0">
                <a:solidFill>
                  <a:srgbClr val="404040"/>
                </a:solidFill>
                <a:latin typeface="Trebuchet MS"/>
                <a:cs typeface="Trebuchet MS"/>
              </a:rPr>
              <a:t>GCC’s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student conduct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policy at  </a:t>
            </a:r>
            <a:r>
              <a:rPr sz="2200" u="heavy" spc="-15" dirty="0">
                <a:solidFill>
                  <a:srgbClr val="6B9F24"/>
                </a:solidFill>
                <a:latin typeface="Trebuchet MS"/>
                <a:cs typeface="Trebuchet MS"/>
                <a:hlinkClick r:id="rId2"/>
              </a:rPr>
              <a:t>http://www.glendale.edu/studentconduct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EF7E09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56310" y="635761"/>
            <a:ext cx="4627245" cy="850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Drop</a:t>
            </a:r>
            <a:r>
              <a:rPr spc="-90" dirty="0"/>
              <a:t> </a:t>
            </a:r>
            <a:r>
              <a:rPr spc="-5" dirty="0"/>
              <a:t>Deadlines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56310" y="2197608"/>
            <a:ext cx="6635090" cy="2231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tabLst>
                <a:tab pos="354965" algn="l"/>
              </a:tabLst>
            </a:pPr>
            <a:r>
              <a:rPr sz="1900" spc="15" dirty="0">
                <a:solidFill>
                  <a:srgbClr val="EF7E09"/>
                </a:solidFill>
                <a:latin typeface="Wingdings 3"/>
                <a:cs typeface="Wingdings 3"/>
              </a:rPr>
              <a:t></a:t>
            </a:r>
            <a:r>
              <a:rPr sz="1900" spc="15" dirty="0">
                <a:solidFill>
                  <a:srgbClr val="EF7E09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Be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aware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24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deadlines</a:t>
            </a:r>
            <a:r>
              <a:rPr sz="24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to  DROP your</a:t>
            </a:r>
            <a:r>
              <a:rPr sz="2400" spc="-1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college</a:t>
            </a:r>
            <a:endParaRPr sz="2400" dirty="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sz="2400" spc="-5" smtClean="0">
                <a:solidFill>
                  <a:srgbClr val="404040"/>
                </a:solidFill>
                <a:latin typeface="Trebuchet MS"/>
                <a:cs typeface="Trebuchet MS"/>
              </a:rPr>
              <a:t>class</a:t>
            </a:r>
            <a:r>
              <a:rPr lang="en-US" sz="2400" spc="-5" smtClean="0">
                <a:solidFill>
                  <a:srgbClr val="404040"/>
                </a:solidFill>
                <a:latin typeface="Trebuchet MS"/>
                <a:cs typeface="Trebuchet MS"/>
              </a:rPr>
              <a:t> (In MYGCC)</a:t>
            </a:r>
            <a:endParaRPr sz="2400" dirty="0" smtClean="0">
              <a:latin typeface="Trebuchet MS"/>
              <a:cs typeface="Trebuchet MS"/>
            </a:endParaRPr>
          </a:p>
          <a:p>
            <a:pPr marL="756285" marR="186690" indent="-287020">
              <a:lnSpc>
                <a:spcPct val="100000"/>
              </a:lnSpc>
              <a:spcBef>
                <a:spcPts val="1020"/>
              </a:spcBef>
            </a:pPr>
            <a:r>
              <a:rPr sz="1400" spc="-10" dirty="0" smtClean="0">
                <a:solidFill>
                  <a:srgbClr val="EF7E09"/>
                </a:solidFill>
                <a:latin typeface="Wingdings 3"/>
                <a:cs typeface="Wingdings 3"/>
              </a:rPr>
              <a:t></a:t>
            </a:r>
            <a:r>
              <a:rPr sz="1400" spc="-10" dirty="0" smtClean="0">
                <a:solidFill>
                  <a:srgbClr val="EF7E09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Drop Deadline for class  </a:t>
            </a:r>
            <a:endParaRPr lang="en-US" sz="1800" spc="-5" dirty="0" smtClean="0">
              <a:solidFill>
                <a:srgbClr val="404040"/>
              </a:solidFill>
              <a:latin typeface="Trebuchet MS"/>
              <a:cs typeface="Trebuchet MS"/>
            </a:endParaRPr>
          </a:p>
          <a:p>
            <a:pPr marL="756285" marR="186690" indent="-287020">
              <a:lnSpc>
                <a:spcPct val="100000"/>
              </a:lnSpc>
              <a:spcBef>
                <a:spcPts val="1020"/>
              </a:spcBef>
            </a:pPr>
            <a:r>
              <a:rPr sz="1450" spc="-10" dirty="0" smtClean="0">
                <a:solidFill>
                  <a:srgbClr val="EF7E09"/>
                </a:solidFill>
                <a:latin typeface="Wingdings 3"/>
                <a:cs typeface="Wingdings 3"/>
              </a:rPr>
              <a:t></a:t>
            </a:r>
            <a:r>
              <a:rPr sz="1450" spc="-10" dirty="0" smtClean="0">
                <a:solidFill>
                  <a:srgbClr val="EF7E09"/>
                </a:solidFill>
                <a:latin typeface="Times New Roman"/>
                <a:cs typeface="Times New Roman"/>
              </a:rPr>
              <a:t>  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Withdraw</a:t>
            </a:r>
            <a:r>
              <a:rPr sz="1800" spc="-1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deadline</a:t>
            </a:r>
            <a:endParaRPr sz="1800" dirty="0">
              <a:latin typeface="Trebuchet MS"/>
              <a:cs typeface="Trebuchet MS"/>
            </a:endParaRPr>
          </a:p>
          <a:p>
            <a:pPr marL="756285">
              <a:lnSpc>
                <a:spcPct val="100000"/>
              </a:lnSpc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(Listed on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Flyer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8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on </a:t>
            </a:r>
            <a:r>
              <a:rPr lang="en-US"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MyGCC</a:t>
            </a:r>
            <a:r>
              <a:rPr sz="18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)</a:t>
            </a:r>
            <a:endParaRPr sz="1800" dirty="0">
              <a:latin typeface="Trebuchet MS"/>
              <a:cs typeface="Trebuchet MS"/>
            </a:endParaRPr>
          </a:p>
          <a:p>
            <a:pPr marL="756285" marR="713740" indent="-287020">
              <a:lnSpc>
                <a:spcPct val="100000"/>
              </a:lnSpc>
              <a:spcBef>
                <a:spcPts val="1005"/>
              </a:spcBef>
            </a:pPr>
            <a:r>
              <a:rPr sz="1400" spc="-10" dirty="0">
                <a:solidFill>
                  <a:srgbClr val="EF7E09"/>
                </a:solidFill>
                <a:latin typeface="Wingdings 3"/>
                <a:cs typeface="Wingdings 3"/>
              </a:rPr>
              <a:t></a:t>
            </a:r>
            <a:r>
              <a:rPr sz="1400" spc="-10" dirty="0">
                <a:solidFill>
                  <a:srgbClr val="EF7E09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What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does it means to  get a</a:t>
            </a:r>
            <a:r>
              <a:rPr sz="18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“W”?</a:t>
            </a:r>
            <a:endParaRPr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EF7E09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82775">
              <a:lnSpc>
                <a:spcPct val="100000"/>
              </a:lnSpc>
            </a:pPr>
            <a:r>
              <a:rPr spc="-5" dirty="0"/>
              <a:t>Questions</a:t>
            </a:r>
            <a:r>
              <a:rPr spc="-70" dirty="0"/>
              <a:t> </a:t>
            </a:r>
            <a:r>
              <a:rPr spc="-5" dirty="0"/>
              <a:t>and</a:t>
            </a:r>
          </a:p>
          <a:p>
            <a:pPr marL="2719705">
              <a:lnSpc>
                <a:spcPct val="100000"/>
              </a:lnSpc>
            </a:pPr>
            <a:r>
              <a:rPr spc="-5" dirty="0"/>
              <a:t>Comments?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33996" y="4294632"/>
            <a:ext cx="2216150" cy="675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7E7E7E"/>
                </a:solidFill>
                <a:latin typeface="Trebuchet MS"/>
                <a:cs typeface="Trebuchet MS"/>
              </a:rPr>
              <a:t>(818) </a:t>
            </a:r>
            <a:r>
              <a:rPr sz="1800" dirty="0">
                <a:solidFill>
                  <a:srgbClr val="7E7E7E"/>
                </a:solidFill>
                <a:latin typeface="Trebuchet MS"/>
                <a:cs typeface="Trebuchet MS"/>
              </a:rPr>
              <a:t>240-1000</a:t>
            </a:r>
            <a:r>
              <a:rPr sz="1800" spc="-4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7E7E7E"/>
                </a:solidFill>
                <a:latin typeface="Trebuchet MS"/>
                <a:cs typeface="Trebuchet MS"/>
              </a:rPr>
              <a:t>x4767</a:t>
            </a:r>
            <a:endParaRPr sz="1800">
              <a:latin typeface="Trebuchet MS"/>
              <a:cs typeface="Trebuchet MS"/>
            </a:endParaRPr>
          </a:p>
          <a:p>
            <a:pPr marL="201295">
              <a:lnSpc>
                <a:spcPct val="100000"/>
              </a:lnSpc>
              <a:spcBef>
                <a:spcPts val="994"/>
              </a:spcBef>
            </a:pPr>
            <a:r>
              <a:rPr sz="1800" spc="-5" dirty="0">
                <a:solidFill>
                  <a:srgbClr val="7E7E7E"/>
                </a:solidFill>
                <a:latin typeface="Trebuchet MS"/>
                <a:cs typeface="Trebuchet MS"/>
                <a:hlinkClick r:id="rId2"/>
              </a:rPr>
              <a:t>Dual@Glendale.edu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EF7E09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6310" y="641858"/>
            <a:ext cx="5375910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latin typeface="Trebuchet MS"/>
                <a:cs typeface="Trebuchet MS"/>
              </a:rPr>
              <a:t>What </a:t>
            </a:r>
            <a:r>
              <a:rPr sz="3600" b="1" spc="-5" dirty="0">
                <a:latin typeface="Trebuchet MS"/>
                <a:cs typeface="Trebuchet MS"/>
              </a:rPr>
              <a:t>is </a:t>
            </a:r>
            <a:r>
              <a:rPr sz="3600" b="1" dirty="0">
                <a:latin typeface="Trebuchet MS"/>
                <a:cs typeface="Trebuchet MS"/>
              </a:rPr>
              <a:t>Dual</a:t>
            </a:r>
            <a:r>
              <a:rPr sz="3600" b="1" spc="-110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Enrollment?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6310" y="1807336"/>
            <a:ext cx="8041640" cy="3091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600" spc="-5" dirty="0">
                <a:solidFill>
                  <a:srgbClr val="EF7E09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EF7E09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High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school students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take college</a:t>
            </a:r>
            <a:r>
              <a:rPr sz="2000" spc="-1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classes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EF7E09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EF7E09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College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classes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are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offered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at the high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school</a:t>
            </a:r>
            <a:r>
              <a:rPr sz="2000" spc="-1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site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EF7E09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EF7E09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Students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receive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college credit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from</a:t>
            </a:r>
            <a:r>
              <a:rPr sz="2000" spc="-1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GCC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EF7E09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EF7E09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Students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can receive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high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school</a:t>
            </a:r>
            <a:r>
              <a:rPr sz="2000" spc="-1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credit</a:t>
            </a:r>
            <a:endParaRPr sz="2000">
              <a:latin typeface="Trebuchet MS"/>
              <a:cs typeface="Trebuchet MS"/>
            </a:endParaRPr>
          </a:p>
          <a:p>
            <a:pPr marR="2837815" algn="ctr">
              <a:lnSpc>
                <a:spcPct val="100000"/>
              </a:lnSpc>
            </a:pP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(please check with your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school</a:t>
            </a:r>
            <a:r>
              <a:rPr sz="20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district)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EF7E09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EF7E09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GCC waives all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fees for</a:t>
            </a:r>
            <a:r>
              <a:rPr sz="2000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students</a:t>
            </a:r>
            <a:endParaRPr sz="200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spcBef>
                <a:spcPts val="990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EF7E09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EF7E09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Books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supplies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are the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responsibility of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student.</a:t>
            </a:r>
            <a:r>
              <a:rPr sz="2000" spc="-20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With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some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classes, books may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be provided by the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K-12</a:t>
            </a:r>
            <a:r>
              <a:rPr sz="2000" spc="-1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District.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6310" y="5433364"/>
            <a:ext cx="7293609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u="heavy" spc="-20" dirty="0" smtClean="0">
                <a:solidFill>
                  <a:srgbClr val="EF7E09"/>
                </a:solidFill>
                <a:latin typeface="Trebuchet MS"/>
                <a:cs typeface="Trebuchet MS"/>
                <a:hlinkClick r:id="rId2"/>
              </a:rPr>
              <a:t>www.</a:t>
            </a:r>
            <a:r>
              <a:rPr sz="3600" i="1" u="heavy" spc="-20" dirty="0" smtClean="0">
                <a:solidFill>
                  <a:srgbClr val="EF7E09"/>
                </a:solidFill>
                <a:latin typeface="Trebuchet MS"/>
                <a:cs typeface="Trebuchet MS"/>
                <a:hlinkClick r:id="rId2"/>
              </a:rPr>
              <a:t>glendale.edu/Dual</a:t>
            </a:r>
            <a:endParaRPr sz="36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23359"/>
            <a:ext cx="451104" cy="2804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36191" y="0"/>
            <a:ext cx="9912096" cy="6839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99803" y="4777232"/>
            <a:ext cx="461200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8790" marR="5080" indent="-466725">
              <a:lnSpc>
                <a:spcPts val="1700"/>
              </a:lnSpc>
            </a:pPr>
            <a:r>
              <a:rPr sz="1700" spc="-10" dirty="0">
                <a:solidFill>
                  <a:srgbClr val="3F3B44"/>
                </a:solidFill>
                <a:latin typeface="Arial"/>
                <a:cs typeface="Arial"/>
              </a:rPr>
              <a:t>Dual </a:t>
            </a:r>
            <a:r>
              <a:rPr sz="1700" spc="-15" dirty="0">
                <a:solidFill>
                  <a:srgbClr val="3F3B44"/>
                </a:solidFill>
                <a:latin typeface="Arial"/>
                <a:cs typeface="Arial"/>
              </a:rPr>
              <a:t>Enro</a:t>
            </a:r>
            <a:r>
              <a:rPr sz="1700" spc="-15" dirty="0">
                <a:solidFill>
                  <a:srgbClr val="59343D"/>
                </a:solidFill>
                <a:latin typeface="Arial"/>
                <a:cs typeface="Arial"/>
              </a:rPr>
              <a:t>ll </a:t>
            </a:r>
            <a:r>
              <a:rPr sz="1700" spc="45" dirty="0">
                <a:solidFill>
                  <a:srgbClr val="3F3B44"/>
                </a:solidFill>
                <a:latin typeface="Arial"/>
                <a:cs typeface="Arial"/>
              </a:rPr>
              <a:t>ment </a:t>
            </a:r>
            <a:r>
              <a:rPr sz="1700" spc="-35" dirty="0">
                <a:solidFill>
                  <a:srgbClr val="3F3B44"/>
                </a:solidFill>
                <a:latin typeface="Arial"/>
                <a:cs typeface="Arial"/>
              </a:rPr>
              <a:t>is </a:t>
            </a:r>
            <a:r>
              <a:rPr sz="1700" spc="-30" dirty="0">
                <a:solidFill>
                  <a:srgbClr val="545257"/>
                </a:solidFill>
                <a:latin typeface="Arial"/>
                <a:cs typeface="Arial"/>
              </a:rPr>
              <a:t>an </a:t>
            </a:r>
            <a:r>
              <a:rPr sz="1700" spc="30" dirty="0">
                <a:solidFill>
                  <a:srgbClr val="3F3B44"/>
                </a:solidFill>
                <a:latin typeface="Arial"/>
                <a:cs typeface="Arial"/>
              </a:rPr>
              <a:t>ear</a:t>
            </a:r>
            <a:r>
              <a:rPr sz="1700" spc="30" dirty="0">
                <a:solidFill>
                  <a:srgbClr val="59343D"/>
                </a:solidFill>
                <a:latin typeface="Arial"/>
                <a:cs typeface="Arial"/>
              </a:rPr>
              <a:t>l</a:t>
            </a:r>
            <a:r>
              <a:rPr sz="1700" spc="30" dirty="0">
                <a:solidFill>
                  <a:srgbClr val="3F3B44"/>
                </a:solidFill>
                <a:latin typeface="Arial"/>
                <a:cs typeface="Arial"/>
              </a:rPr>
              <a:t>y </a:t>
            </a:r>
            <a:r>
              <a:rPr sz="1700" spc="20" dirty="0">
                <a:solidFill>
                  <a:srgbClr val="3F3B44"/>
                </a:solidFill>
                <a:latin typeface="Arial"/>
                <a:cs typeface="Arial"/>
              </a:rPr>
              <a:t>college </a:t>
            </a:r>
            <a:r>
              <a:rPr sz="1700" spc="5" dirty="0">
                <a:solidFill>
                  <a:srgbClr val="3F3B44"/>
                </a:solidFill>
                <a:latin typeface="Arial"/>
                <a:cs typeface="Arial"/>
              </a:rPr>
              <a:t>e</a:t>
            </a:r>
            <a:r>
              <a:rPr sz="1700" spc="5" dirty="0">
                <a:solidFill>
                  <a:srgbClr val="3A4160"/>
                </a:solidFill>
                <a:latin typeface="Arial"/>
                <a:cs typeface="Arial"/>
              </a:rPr>
              <a:t>n</a:t>
            </a:r>
            <a:r>
              <a:rPr sz="1700" spc="5" dirty="0">
                <a:solidFill>
                  <a:srgbClr val="545257"/>
                </a:solidFill>
                <a:latin typeface="Arial"/>
                <a:cs typeface="Arial"/>
              </a:rPr>
              <a:t>roll </a:t>
            </a:r>
            <a:r>
              <a:rPr sz="1700" spc="-10" dirty="0">
                <a:solidFill>
                  <a:srgbClr val="545257"/>
                </a:solidFill>
                <a:latin typeface="Arial"/>
                <a:cs typeface="Arial"/>
              </a:rPr>
              <a:t>ment  </a:t>
            </a:r>
            <a:r>
              <a:rPr sz="1700" spc="60" dirty="0">
                <a:solidFill>
                  <a:srgbClr val="3F3B44"/>
                </a:solidFill>
                <a:latin typeface="Arial"/>
                <a:cs typeface="Arial"/>
              </a:rPr>
              <a:t>opportunity </a:t>
            </a:r>
            <a:r>
              <a:rPr sz="1700" spc="45" dirty="0">
                <a:solidFill>
                  <a:srgbClr val="3F3B44"/>
                </a:solidFill>
                <a:latin typeface="Arial"/>
                <a:cs typeface="Arial"/>
              </a:rPr>
              <a:t>for </a:t>
            </a:r>
            <a:r>
              <a:rPr sz="1700" spc="35" dirty="0">
                <a:solidFill>
                  <a:srgbClr val="3F3B44"/>
                </a:solidFill>
                <a:latin typeface="Arial"/>
                <a:cs typeface="Arial"/>
              </a:rPr>
              <a:t>high </a:t>
            </a:r>
            <a:r>
              <a:rPr sz="1700" spc="-15" dirty="0">
                <a:solidFill>
                  <a:srgbClr val="3F3B44"/>
                </a:solidFill>
                <a:latin typeface="Arial"/>
                <a:cs typeface="Arial"/>
              </a:rPr>
              <a:t>schoo</a:t>
            </a:r>
            <a:r>
              <a:rPr sz="1700" spc="-15" dirty="0">
                <a:solidFill>
                  <a:srgbClr val="59343D"/>
                </a:solidFill>
                <a:latin typeface="Arial"/>
                <a:cs typeface="Arial"/>
              </a:rPr>
              <a:t>l </a:t>
            </a:r>
            <a:r>
              <a:rPr sz="1700" spc="35" dirty="0">
                <a:solidFill>
                  <a:srgbClr val="59343D"/>
                </a:solidFill>
                <a:latin typeface="Arial"/>
                <a:cs typeface="Arial"/>
              </a:rPr>
              <a:t> </a:t>
            </a:r>
            <a:r>
              <a:rPr sz="1700" spc="10" dirty="0">
                <a:solidFill>
                  <a:srgbClr val="3F3B44"/>
                </a:solidFill>
                <a:latin typeface="Arial"/>
                <a:cs typeface="Arial"/>
              </a:rPr>
              <a:t>students.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41404" y="5317490"/>
            <a:ext cx="2747010" cy="312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spc="-45" dirty="0">
                <a:solidFill>
                  <a:srgbClr val="9C4F67"/>
                </a:solidFill>
                <a:latin typeface="Times New Roman"/>
                <a:cs typeface="Times New Roman"/>
              </a:rPr>
              <a:t>www</a:t>
            </a:r>
            <a:r>
              <a:rPr sz="2050" spc="-45" dirty="0">
                <a:solidFill>
                  <a:srgbClr val="91898E"/>
                </a:solidFill>
                <a:latin typeface="Times New Roman"/>
                <a:cs typeface="Times New Roman"/>
              </a:rPr>
              <a:t>.</a:t>
            </a:r>
            <a:r>
              <a:rPr sz="2050" spc="-45" dirty="0">
                <a:solidFill>
                  <a:srgbClr val="9C4F67"/>
                </a:solidFill>
                <a:latin typeface="Times New Roman"/>
                <a:cs typeface="Times New Roman"/>
              </a:rPr>
              <a:t>g</a:t>
            </a:r>
            <a:r>
              <a:rPr sz="2050" spc="-229" dirty="0">
                <a:solidFill>
                  <a:srgbClr val="9C4F67"/>
                </a:solidFill>
                <a:latin typeface="Times New Roman"/>
                <a:cs typeface="Times New Roman"/>
              </a:rPr>
              <a:t> </a:t>
            </a:r>
            <a:r>
              <a:rPr sz="2050" spc="90" dirty="0" smtClean="0">
                <a:solidFill>
                  <a:srgbClr val="9C4F67"/>
                </a:solidFill>
                <a:latin typeface="Times New Roman"/>
                <a:cs typeface="Times New Roman"/>
              </a:rPr>
              <a:t>lendale</a:t>
            </a:r>
            <a:r>
              <a:rPr sz="2050" spc="90" dirty="0" smtClean="0">
                <a:solidFill>
                  <a:srgbClr val="91898E"/>
                </a:solidFill>
                <a:latin typeface="Times New Roman"/>
                <a:cs typeface="Times New Roman"/>
              </a:rPr>
              <a:t>.</a:t>
            </a:r>
            <a:r>
              <a:rPr sz="2050" spc="90" dirty="0" smtClean="0">
                <a:solidFill>
                  <a:srgbClr val="9C4F67"/>
                </a:solidFill>
                <a:latin typeface="Times New Roman"/>
                <a:cs typeface="Times New Roman"/>
              </a:rPr>
              <a:t>edu/dua</a:t>
            </a:r>
            <a:r>
              <a:rPr sz="2050" spc="-45" dirty="0" smtClean="0">
                <a:solidFill>
                  <a:srgbClr val="824960"/>
                </a:solidFill>
                <a:latin typeface="Times New Roman"/>
                <a:cs typeface="Times New Roman"/>
              </a:rPr>
              <a:t>l</a:t>
            </a:r>
            <a:endParaRPr sz="205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47052" y="5776721"/>
            <a:ext cx="2912110" cy="462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39"/>
              </a:lnSpc>
            </a:pPr>
            <a:r>
              <a:rPr sz="1550" spc="-195" dirty="0">
                <a:solidFill>
                  <a:srgbClr val="545257"/>
                </a:solidFill>
                <a:latin typeface="Arial"/>
                <a:cs typeface="Arial"/>
              </a:rPr>
              <a:t>Turn </a:t>
            </a:r>
            <a:r>
              <a:rPr sz="1550" spc="-55" dirty="0">
                <a:solidFill>
                  <a:srgbClr val="646466"/>
                </a:solidFill>
                <a:latin typeface="Arial"/>
                <a:cs typeface="Arial"/>
              </a:rPr>
              <a:t>in </a:t>
            </a:r>
            <a:r>
              <a:rPr sz="1650" spc="-145" dirty="0">
                <a:solidFill>
                  <a:srgbClr val="545257"/>
                </a:solidFill>
                <a:latin typeface="Times New Roman"/>
                <a:cs typeface="Times New Roman"/>
              </a:rPr>
              <a:t>paperwork  </a:t>
            </a:r>
            <a:r>
              <a:rPr sz="1650" spc="-80" dirty="0">
                <a:solidFill>
                  <a:srgbClr val="545257"/>
                </a:solidFill>
                <a:latin typeface="Times New Roman"/>
                <a:cs typeface="Times New Roman"/>
              </a:rPr>
              <a:t>to </a:t>
            </a:r>
            <a:r>
              <a:rPr sz="1650" spc="-140" dirty="0">
                <a:solidFill>
                  <a:srgbClr val="545257"/>
                </a:solidFill>
                <a:latin typeface="Times New Roman"/>
                <a:cs typeface="Times New Roman"/>
              </a:rPr>
              <a:t>dua </a:t>
            </a:r>
            <a:r>
              <a:rPr sz="1650" spc="-290" dirty="0">
                <a:solidFill>
                  <a:srgbClr val="545257"/>
                </a:solidFill>
                <a:latin typeface="Times New Roman"/>
                <a:cs typeface="Times New Roman"/>
              </a:rPr>
              <a:t>l@g  </a:t>
            </a:r>
            <a:r>
              <a:rPr sz="1650" spc="-195" dirty="0" err="1">
                <a:solidFill>
                  <a:srgbClr val="545257"/>
                </a:solidFill>
                <a:latin typeface="Times New Roman"/>
                <a:cs typeface="Times New Roman"/>
              </a:rPr>
              <a:t>lenda</a:t>
            </a:r>
            <a:r>
              <a:rPr sz="1650" spc="-195" dirty="0">
                <a:solidFill>
                  <a:srgbClr val="545257"/>
                </a:solidFill>
                <a:latin typeface="Times New Roman"/>
                <a:cs typeface="Times New Roman"/>
              </a:rPr>
              <a:t> </a:t>
            </a:r>
            <a:r>
              <a:rPr sz="1650" spc="-165" dirty="0" smtClean="0">
                <a:solidFill>
                  <a:srgbClr val="3A4160"/>
                </a:solidFill>
                <a:latin typeface="Times New Roman"/>
                <a:cs typeface="Times New Roman"/>
              </a:rPr>
              <a:t>l</a:t>
            </a:r>
            <a:r>
              <a:rPr sz="1650" spc="-165" dirty="0" smtClean="0">
                <a:solidFill>
                  <a:srgbClr val="545257"/>
                </a:solidFill>
                <a:latin typeface="Times New Roman"/>
                <a:cs typeface="Times New Roman"/>
              </a:rPr>
              <a:t>e.edu</a:t>
            </a:r>
            <a:endParaRPr sz="1650" dirty="0">
              <a:latin typeface="Times New Roman"/>
              <a:cs typeface="Times New Roman"/>
            </a:endParaRPr>
          </a:p>
          <a:p>
            <a:pPr marL="31750" algn="ctr">
              <a:lnSpc>
                <a:spcPts val="1700"/>
              </a:lnSpc>
            </a:pPr>
            <a:r>
              <a:rPr sz="1450" spc="-125" dirty="0">
                <a:solidFill>
                  <a:srgbClr val="646466"/>
                </a:solidFill>
                <a:latin typeface="Arial"/>
                <a:cs typeface="Arial"/>
              </a:rPr>
              <a:t>(8</a:t>
            </a:r>
            <a:r>
              <a:rPr sz="1450" spc="-125" dirty="0">
                <a:solidFill>
                  <a:srgbClr val="3F3B44"/>
                </a:solidFill>
                <a:latin typeface="Arial"/>
                <a:cs typeface="Arial"/>
              </a:rPr>
              <a:t>18</a:t>
            </a:r>
            <a:r>
              <a:rPr sz="1450" spc="-125" dirty="0">
                <a:solidFill>
                  <a:srgbClr val="646466"/>
                </a:solidFill>
                <a:latin typeface="Arial"/>
                <a:cs typeface="Arial"/>
              </a:rPr>
              <a:t>) </a:t>
            </a:r>
            <a:r>
              <a:rPr sz="1450" spc="-150" dirty="0">
                <a:solidFill>
                  <a:srgbClr val="545257"/>
                </a:solidFill>
                <a:latin typeface="Arial"/>
                <a:cs typeface="Arial"/>
              </a:rPr>
              <a:t>240-1000  </a:t>
            </a:r>
            <a:r>
              <a:rPr sz="1450" spc="-90" dirty="0">
                <a:solidFill>
                  <a:srgbClr val="545257"/>
                </a:solidFill>
                <a:latin typeface="Arial"/>
                <a:cs typeface="Arial"/>
              </a:rPr>
              <a:t>Ext.</a:t>
            </a:r>
            <a:r>
              <a:rPr sz="1450" spc="-200" dirty="0">
                <a:solidFill>
                  <a:srgbClr val="545257"/>
                </a:solidFill>
                <a:latin typeface="Arial"/>
                <a:cs typeface="Arial"/>
              </a:rPr>
              <a:t> </a:t>
            </a:r>
            <a:r>
              <a:rPr sz="1450" spc="-105" dirty="0">
                <a:solidFill>
                  <a:srgbClr val="545257"/>
                </a:solidFill>
                <a:latin typeface="Arial"/>
                <a:cs typeface="Arial"/>
              </a:rPr>
              <a:t>4767</a:t>
            </a:r>
            <a:endParaRPr sz="14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8527" y="398017"/>
            <a:ext cx="7772400" cy="50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 smtClean="0">
                <a:solidFill>
                  <a:srgbClr val="EF7E09"/>
                </a:solidFill>
                <a:latin typeface="Trebuchet MS"/>
                <a:cs typeface="Trebuchet MS"/>
              </a:rPr>
              <a:t>Class </a:t>
            </a:r>
            <a:r>
              <a:rPr sz="3200" dirty="0">
                <a:solidFill>
                  <a:srgbClr val="EF7E09"/>
                </a:solidFill>
                <a:latin typeface="Trebuchet MS"/>
                <a:cs typeface="Trebuchet MS"/>
              </a:rPr>
              <a:t>offerings </a:t>
            </a:r>
            <a:r>
              <a:rPr sz="3200" spc="-5" dirty="0">
                <a:solidFill>
                  <a:srgbClr val="EF7E09"/>
                </a:solidFill>
                <a:latin typeface="Trebuchet MS"/>
                <a:cs typeface="Trebuchet MS"/>
              </a:rPr>
              <a:t>at </a:t>
            </a:r>
            <a:r>
              <a:rPr sz="3200" dirty="0">
                <a:solidFill>
                  <a:srgbClr val="EF7E09"/>
                </a:solidFill>
                <a:latin typeface="Trebuchet MS"/>
                <a:cs typeface="Trebuchet MS"/>
              </a:rPr>
              <a:t>High</a:t>
            </a:r>
            <a:r>
              <a:rPr sz="3200" spc="-50" dirty="0">
                <a:solidFill>
                  <a:srgbClr val="EF7E09"/>
                </a:solidFill>
                <a:latin typeface="Trebuchet MS"/>
                <a:cs typeface="Trebuchet MS"/>
              </a:rPr>
              <a:t> </a:t>
            </a:r>
            <a:r>
              <a:rPr sz="3200" spc="-5" dirty="0">
                <a:solidFill>
                  <a:srgbClr val="EF7E09"/>
                </a:solidFill>
                <a:latin typeface="Trebuchet MS"/>
                <a:cs typeface="Trebuchet MS"/>
              </a:rPr>
              <a:t>Schools</a:t>
            </a:r>
            <a:endParaRPr sz="32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8527" y="2836671"/>
            <a:ext cx="4481830" cy="997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EF7E09"/>
                </a:solidFill>
                <a:latin typeface="Trebuchet MS"/>
                <a:cs typeface="Trebuchet MS"/>
              </a:rPr>
              <a:t>Find class listings</a:t>
            </a:r>
            <a:r>
              <a:rPr sz="3200" spc="-65" dirty="0">
                <a:solidFill>
                  <a:srgbClr val="EF7E09"/>
                </a:solidFill>
                <a:latin typeface="Trebuchet MS"/>
                <a:cs typeface="Trebuchet MS"/>
              </a:rPr>
              <a:t> </a:t>
            </a:r>
            <a:r>
              <a:rPr sz="3200" spc="-5" dirty="0">
                <a:solidFill>
                  <a:srgbClr val="EF7E09"/>
                </a:solidFill>
                <a:latin typeface="Trebuchet MS"/>
                <a:cs typeface="Trebuchet MS"/>
              </a:rPr>
              <a:t>at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3200" spc="-20" dirty="0">
                <a:solidFill>
                  <a:srgbClr val="EF7E09"/>
                </a:solidFill>
                <a:latin typeface="Trebuchet MS"/>
                <a:cs typeface="Trebuchet MS"/>
                <a:hlinkClick r:id="rId2"/>
              </a:rPr>
              <a:t>www.Glendale.edu/dual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5544" y="4958207"/>
            <a:ext cx="8037195" cy="56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sz="1400" spc="-10" dirty="0">
                <a:solidFill>
                  <a:srgbClr val="EF7E09"/>
                </a:solidFill>
                <a:latin typeface="Wingdings 3"/>
                <a:cs typeface="Wingdings 3"/>
              </a:rPr>
              <a:t></a:t>
            </a:r>
            <a:r>
              <a:rPr sz="1400" spc="-10" dirty="0">
                <a:solidFill>
                  <a:srgbClr val="EF7E09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(note: Students need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2.0 cumulative high school </a:t>
            </a:r>
            <a:r>
              <a:rPr sz="1800" spc="-75" dirty="0">
                <a:solidFill>
                  <a:srgbClr val="404040"/>
                </a:solidFill>
                <a:latin typeface="Trebuchet MS"/>
                <a:cs typeface="Trebuchet MS"/>
              </a:rPr>
              <a:t>GPA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to enroll except</a:t>
            </a:r>
            <a:r>
              <a:rPr sz="18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endParaRPr sz="18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classes with an</a:t>
            </a:r>
            <a:r>
              <a:rPr sz="1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asterisk*)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5388" y="1931796"/>
            <a:ext cx="2343150" cy="2218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3600" b="1" u="heavy" spc="-5" dirty="0">
                <a:solidFill>
                  <a:srgbClr val="C00000"/>
                </a:solidFill>
                <a:latin typeface="Trebuchet MS"/>
                <a:cs typeface="Trebuchet MS"/>
              </a:rPr>
              <a:t>STEP</a:t>
            </a:r>
            <a:r>
              <a:rPr sz="3600" b="1" u="heavy" spc="-15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3600" b="1" u="heavy" dirty="0">
                <a:solidFill>
                  <a:srgbClr val="C00000"/>
                </a:solidFill>
                <a:latin typeface="Trebuchet MS"/>
                <a:cs typeface="Trebuchet MS"/>
              </a:rPr>
              <a:t>1:</a:t>
            </a:r>
            <a:endParaRPr sz="3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75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3600" spc="-5" dirty="0">
                <a:solidFill>
                  <a:srgbClr val="EF7E09"/>
                </a:solidFill>
                <a:latin typeface="Trebuchet MS"/>
                <a:cs typeface="Trebuchet MS"/>
              </a:rPr>
              <a:t>GCC</a:t>
            </a:r>
            <a:endParaRPr sz="36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3600" dirty="0">
                <a:solidFill>
                  <a:srgbClr val="EF7E09"/>
                </a:solidFill>
                <a:latin typeface="Trebuchet MS"/>
                <a:cs typeface="Trebuchet MS"/>
              </a:rPr>
              <a:t>App</a:t>
            </a:r>
            <a:r>
              <a:rPr sz="3600" spc="-20" dirty="0">
                <a:solidFill>
                  <a:srgbClr val="EF7E09"/>
                </a:solidFill>
                <a:latin typeface="Trebuchet MS"/>
                <a:cs typeface="Trebuchet MS"/>
              </a:rPr>
              <a:t>l</a:t>
            </a:r>
            <a:r>
              <a:rPr sz="3600" spc="-5" dirty="0">
                <a:solidFill>
                  <a:srgbClr val="EF7E09"/>
                </a:solidFill>
                <a:latin typeface="Trebuchet MS"/>
                <a:cs typeface="Trebuchet MS"/>
              </a:rPr>
              <a:t>ic</a:t>
            </a:r>
            <a:r>
              <a:rPr sz="3600" spc="5" dirty="0">
                <a:solidFill>
                  <a:srgbClr val="EF7E09"/>
                </a:solidFill>
                <a:latin typeface="Trebuchet MS"/>
                <a:cs typeface="Trebuchet MS"/>
              </a:rPr>
              <a:t>a</a:t>
            </a:r>
            <a:r>
              <a:rPr sz="3600" spc="-5" dirty="0">
                <a:solidFill>
                  <a:srgbClr val="EF7E09"/>
                </a:solidFill>
                <a:latin typeface="Trebuchet MS"/>
                <a:cs typeface="Trebuchet MS"/>
              </a:rPr>
              <a:t>tion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87140" y="545809"/>
            <a:ext cx="4662778" cy="6085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5162" y="677798"/>
            <a:ext cx="3296920" cy="29931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ct val="100000"/>
              </a:lnSpc>
            </a:pPr>
            <a:r>
              <a:rPr sz="3200" b="1" u="heavy" spc="-5" dirty="0">
                <a:solidFill>
                  <a:srgbClr val="C00000"/>
                </a:solidFill>
                <a:latin typeface="Trebuchet MS"/>
                <a:cs typeface="Trebuchet MS"/>
              </a:rPr>
              <a:t>STEP</a:t>
            </a:r>
            <a:r>
              <a:rPr sz="3200" b="1" u="heavy" spc="-13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3200" b="1" u="heavy" dirty="0">
                <a:solidFill>
                  <a:srgbClr val="C00000"/>
                </a:solidFill>
                <a:latin typeface="Trebuchet MS"/>
                <a:cs typeface="Trebuchet MS"/>
              </a:rPr>
              <a:t>2:</a:t>
            </a:r>
            <a:endParaRPr sz="32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3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50" dirty="0">
              <a:latin typeface="Times New Roman"/>
              <a:cs typeface="Times New Roman"/>
            </a:endParaRPr>
          </a:p>
          <a:p>
            <a:pPr marL="12700" marR="5080" indent="65405" algn="just">
              <a:lnSpc>
                <a:spcPct val="100000"/>
              </a:lnSpc>
            </a:pPr>
            <a:r>
              <a:rPr sz="3200" spc="-15" dirty="0" smtClean="0">
                <a:solidFill>
                  <a:srgbClr val="EF7E09"/>
                </a:solidFill>
                <a:latin typeface="Trebuchet MS"/>
                <a:cs typeface="Trebuchet MS"/>
              </a:rPr>
              <a:t>Recommendation  </a:t>
            </a:r>
            <a:r>
              <a:rPr sz="3200" dirty="0">
                <a:solidFill>
                  <a:srgbClr val="EF7E09"/>
                </a:solidFill>
                <a:latin typeface="Trebuchet MS"/>
                <a:cs typeface="Trebuchet MS"/>
              </a:rPr>
              <a:t>for Admission of  Selected</a:t>
            </a:r>
            <a:r>
              <a:rPr sz="3200" spc="-80" dirty="0">
                <a:solidFill>
                  <a:srgbClr val="EF7E09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EF7E09"/>
                </a:solidFill>
                <a:latin typeface="Trebuchet MS"/>
                <a:cs typeface="Trebuchet MS"/>
              </a:rPr>
              <a:t>Students</a:t>
            </a:r>
            <a:endParaRPr sz="32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58055" y="2677604"/>
            <a:ext cx="752868" cy="347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03776" y="2706623"/>
            <a:ext cx="662940" cy="243840"/>
          </a:xfrm>
          <a:custGeom>
            <a:avLst/>
            <a:gdLst/>
            <a:ahLst/>
            <a:cxnLst/>
            <a:rect l="l" t="t" r="r" b="b"/>
            <a:pathLst>
              <a:path w="662939" h="243839">
                <a:moveTo>
                  <a:pt x="0" y="60960"/>
                </a:moveTo>
                <a:lnTo>
                  <a:pt x="541020" y="60960"/>
                </a:lnTo>
                <a:lnTo>
                  <a:pt x="541020" y="0"/>
                </a:lnTo>
                <a:lnTo>
                  <a:pt x="662939" y="121920"/>
                </a:lnTo>
                <a:lnTo>
                  <a:pt x="541020" y="243839"/>
                </a:lnTo>
                <a:lnTo>
                  <a:pt x="541020" y="182879"/>
                </a:lnTo>
                <a:lnTo>
                  <a:pt x="0" y="182879"/>
                </a:lnTo>
                <a:lnTo>
                  <a:pt x="0" y="60960"/>
                </a:lnTo>
                <a:close/>
              </a:path>
            </a:pathLst>
          </a:custGeom>
          <a:ln w="12192">
            <a:solidFill>
              <a:srgbClr val="C197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801" y="381000"/>
            <a:ext cx="4867275" cy="630652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533400"/>
            <a:ext cx="4534667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5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EF7E09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5076" y="647065"/>
            <a:ext cx="4075429" cy="1217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b="1" spc="-105" dirty="0">
                <a:solidFill>
                  <a:srgbClr val="C00000"/>
                </a:solidFill>
                <a:latin typeface="Trebuchet MS"/>
                <a:cs typeface="Trebuchet MS"/>
              </a:rPr>
              <a:t>ACTIVATE</a:t>
            </a:r>
            <a:endParaRPr sz="4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3000" b="1" spc="-5" dirty="0">
                <a:latin typeface="Trebuchet MS"/>
                <a:cs typeface="Trebuchet MS"/>
              </a:rPr>
              <a:t>MyGCC </a:t>
            </a:r>
            <a:r>
              <a:rPr sz="3000" dirty="0"/>
              <a:t>--Student</a:t>
            </a:r>
            <a:r>
              <a:rPr sz="3000" spc="-105" dirty="0"/>
              <a:t> </a:t>
            </a:r>
            <a:r>
              <a:rPr sz="3000" spc="-25" dirty="0"/>
              <a:t>Portal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5076" y="2430526"/>
            <a:ext cx="4926965" cy="2709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spc="-10" dirty="0">
                <a:solidFill>
                  <a:srgbClr val="EF7E09"/>
                </a:solidFill>
                <a:latin typeface="Wingdings 3"/>
                <a:cs typeface="Wingdings 3"/>
              </a:rPr>
              <a:t></a:t>
            </a:r>
            <a:r>
              <a:rPr sz="2250" spc="70" dirty="0">
                <a:solidFill>
                  <a:srgbClr val="EF7E09"/>
                </a:solidFill>
                <a:latin typeface="Times New Roman"/>
                <a:cs typeface="Times New Roman"/>
              </a:rPr>
              <a:t> </a:t>
            </a:r>
            <a:r>
              <a:rPr sz="2800" b="1" u="heavy" spc="-20" dirty="0">
                <a:latin typeface="Trebuchet MS"/>
                <a:cs typeface="Trebuchet MS"/>
                <a:hlinkClick r:id="rId2"/>
              </a:rPr>
              <a:t>www.Glendale.edu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50" spc="-10" dirty="0">
                <a:solidFill>
                  <a:srgbClr val="EF7E09"/>
                </a:solidFill>
                <a:latin typeface="Wingdings 3"/>
                <a:cs typeface="Wingdings 3"/>
              </a:rPr>
              <a:t></a:t>
            </a:r>
            <a:r>
              <a:rPr sz="2250" spc="-10" dirty="0">
                <a:solidFill>
                  <a:srgbClr val="EF7E09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Log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in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with your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ID</a:t>
            </a:r>
            <a:r>
              <a:rPr sz="2800" spc="1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60" dirty="0">
                <a:solidFill>
                  <a:srgbClr val="404040"/>
                </a:solidFill>
                <a:latin typeface="Trebuchet MS"/>
                <a:cs typeface="Trebuchet MS"/>
              </a:rPr>
              <a:t>number.</a:t>
            </a:r>
            <a:endParaRPr sz="2800">
              <a:latin typeface="Trebuchet MS"/>
              <a:cs typeface="Trebuchet MS"/>
            </a:endParaRPr>
          </a:p>
          <a:p>
            <a:pPr marL="355600" marR="5080">
              <a:lnSpc>
                <a:spcPct val="100000"/>
              </a:lnSpc>
            </a:pP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The first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time you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log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in,  you will use your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birthday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as  6-digits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76671" y="3747515"/>
            <a:ext cx="3884676" cy="2781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37632" y="496823"/>
            <a:ext cx="4800600" cy="32278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61731" y="458723"/>
            <a:ext cx="390525" cy="320040"/>
          </a:xfrm>
          <a:custGeom>
            <a:avLst/>
            <a:gdLst/>
            <a:ahLst/>
            <a:cxnLst/>
            <a:rect l="l" t="t" r="r" b="b"/>
            <a:pathLst>
              <a:path w="390525" h="320040">
                <a:moveTo>
                  <a:pt x="0" y="160020"/>
                </a:moveTo>
                <a:lnTo>
                  <a:pt x="6970" y="117475"/>
                </a:lnTo>
                <a:lnTo>
                  <a:pt x="26641" y="79248"/>
                </a:lnTo>
                <a:lnTo>
                  <a:pt x="57150" y="46862"/>
                </a:lnTo>
                <a:lnTo>
                  <a:pt x="96632" y="21843"/>
                </a:lnTo>
                <a:lnTo>
                  <a:pt x="143227" y="5714"/>
                </a:lnTo>
                <a:lnTo>
                  <a:pt x="195072" y="0"/>
                </a:lnTo>
                <a:lnTo>
                  <a:pt x="246916" y="5714"/>
                </a:lnTo>
                <a:lnTo>
                  <a:pt x="293511" y="21843"/>
                </a:lnTo>
                <a:lnTo>
                  <a:pt x="332994" y="46862"/>
                </a:lnTo>
                <a:lnTo>
                  <a:pt x="363502" y="79248"/>
                </a:lnTo>
                <a:lnTo>
                  <a:pt x="383173" y="117475"/>
                </a:lnTo>
                <a:lnTo>
                  <a:pt x="390144" y="160020"/>
                </a:lnTo>
                <a:lnTo>
                  <a:pt x="383173" y="202564"/>
                </a:lnTo>
                <a:lnTo>
                  <a:pt x="363502" y="240791"/>
                </a:lnTo>
                <a:lnTo>
                  <a:pt x="332994" y="273176"/>
                </a:lnTo>
                <a:lnTo>
                  <a:pt x="293511" y="298195"/>
                </a:lnTo>
                <a:lnTo>
                  <a:pt x="246916" y="314324"/>
                </a:lnTo>
                <a:lnTo>
                  <a:pt x="195072" y="320039"/>
                </a:lnTo>
                <a:lnTo>
                  <a:pt x="143227" y="314325"/>
                </a:lnTo>
                <a:lnTo>
                  <a:pt x="96632" y="298196"/>
                </a:lnTo>
                <a:lnTo>
                  <a:pt x="57150" y="273177"/>
                </a:lnTo>
                <a:lnTo>
                  <a:pt x="26641" y="240792"/>
                </a:lnTo>
                <a:lnTo>
                  <a:pt x="6970" y="202565"/>
                </a:lnTo>
                <a:lnTo>
                  <a:pt x="0" y="160020"/>
                </a:lnTo>
                <a:close/>
              </a:path>
            </a:pathLst>
          </a:custGeom>
          <a:ln w="762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16269" y="850900"/>
            <a:ext cx="1539240" cy="1360805"/>
          </a:xfrm>
          <a:custGeom>
            <a:avLst/>
            <a:gdLst/>
            <a:ahLst/>
            <a:cxnLst/>
            <a:rect l="l" t="t" r="r" b="b"/>
            <a:pathLst>
              <a:path w="1539240" h="1360805">
                <a:moveTo>
                  <a:pt x="881887" y="0"/>
                </a:moveTo>
                <a:lnTo>
                  <a:pt x="1026667" y="183896"/>
                </a:lnTo>
                <a:lnTo>
                  <a:pt x="0" y="992886"/>
                </a:lnTo>
                <a:lnTo>
                  <a:pt x="289686" y="1360551"/>
                </a:lnTo>
                <a:lnTo>
                  <a:pt x="1316481" y="551561"/>
                </a:lnTo>
                <a:lnTo>
                  <a:pt x="1483061" y="551561"/>
                </a:lnTo>
                <a:lnTo>
                  <a:pt x="1539239" y="77977"/>
                </a:lnTo>
                <a:lnTo>
                  <a:pt x="881887" y="0"/>
                </a:lnTo>
                <a:close/>
              </a:path>
              <a:path w="1539240" h="1360805">
                <a:moveTo>
                  <a:pt x="1483061" y="551561"/>
                </a:moveTo>
                <a:lnTo>
                  <a:pt x="1316481" y="551561"/>
                </a:lnTo>
                <a:lnTo>
                  <a:pt x="1461261" y="735329"/>
                </a:lnTo>
                <a:lnTo>
                  <a:pt x="1483061" y="55156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16269" y="850900"/>
            <a:ext cx="1539240" cy="1360805"/>
          </a:xfrm>
          <a:custGeom>
            <a:avLst/>
            <a:gdLst/>
            <a:ahLst/>
            <a:cxnLst/>
            <a:rect l="l" t="t" r="r" b="b"/>
            <a:pathLst>
              <a:path w="1539240" h="1360805">
                <a:moveTo>
                  <a:pt x="0" y="992886"/>
                </a:moveTo>
                <a:lnTo>
                  <a:pt x="1026667" y="183896"/>
                </a:lnTo>
                <a:lnTo>
                  <a:pt x="881887" y="0"/>
                </a:lnTo>
                <a:lnTo>
                  <a:pt x="1539239" y="77977"/>
                </a:lnTo>
                <a:lnTo>
                  <a:pt x="1461261" y="735329"/>
                </a:lnTo>
                <a:lnTo>
                  <a:pt x="1316481" y="551561"/>
                </a:lnTo>
                <a:lnTo>
                  <a:pt x="289686" y="1360551"/>
                </a:lnTo>
                <a:lnTo>
                  <a:pt x="0" y="992886"/>
                </a:lnTo>
                <a:close/>
              </a:path>
            </a:pathLst>
          </a:custGeom>
          <a:ln w="19050">
            <a:solidFill>
              <a:srgbClr val="AF5C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219456"/>
            <a:ext cx="2548128" cy="499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2032" y="0"/>
            <a:ext cx="5096256" cy="6839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48127" y="1901951"/>
            <a:ext cx="6096000" cy="14264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023359"/>
            <a:ext cx="426720" cy="19263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27647" y="3730752"/>
            <a:ext cx="1024127" cy="3535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27647" y="4669535"/>
            <a:ext cx="1731263" cy="4754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27647" y="5718047"/>
            <a:ext cx="1316736" cy="3535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6522" y="701040"/>
            <a:ext cx="0" cy="3340735"/>
          </a:xfrm>
          <a:custGeom>
            <a:avLst/>
            <a:gdLst/>
            <a:ahLst/>
            <a:cxnLst/>
            <a:rect l="l" t="t" r="r" b="b"/>
            <a:pathLst>
              <a:path h="3340735">
                <a:moveTo>
                  <a:pt x="0" y="3340608"/>
                </a:moveTo>
                <a:lnTo>
                  <a:pt x="0" y="0"/>
                </a:lnTo>
              </a:path>
            </a:pathLst>
          </a:custGeom>
          <a:ln w="777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55079" y="4066032"/>
            <a:ext cx="0" cy="614680"/>
          </a:xfrm>
          <a:custGeom>
            <a:avLst/>
            <a:gdLst/>
            <a:ahLst/>
            <a:cxnLst/>
            <a:rect l="l" t="t" r="r" b="b"/>
            <a:pathLst>
              <a:path h="614679">
                <a:moveTo>
                  <a:pt x="0" y="614171"/>
                </a:moveTo>
                <a:lnTo>
                  <a:pt x="0" y="0"/>
                </a:lnTo>
              </a:path>
            </a:pathLst>
          </a:custGeom>
          <a:ln w="12192">
            <a:solidFill>
              <a:srgbClr val="384F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55079" y="3310128"/>
            <a:ext cx="0" cy="437515"/>
          </a:xfrm>
          <a:custGeom>
            <a:avLst/>
            <a:gdLst/>
            <a:ahLst/>
            <a:cxnLst/>
            <a:rect l="l" t="t" r="r" b="b"/>
            <a:pathLst>
              <a:path h="437514">
                <a:moveTo>
                  <a:pt x="0" y="437388"/>
                </a:moveTo>
                <a:lnTo>
                  <a:pt x="0" y="0"/>
                </a:lnTo>
              </a:path>
            </a:pathLst>
          </a:custGeom>
          <a:ln w="12192">
            <a:solidFill>
              <a:srgbClr val="384F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55079" y="6053328"/>
            <a:ext cx="0" cy="378460"/>
          </a:xfrm>
          <a:custGeom>
            <a:avLst/>
            <a:gdLst/>
            <a:ahLst/>
            <a:cxnLst/>
            <a:rect l="l" t="t" r="r" b="b"/>
            <a:pathLst>
              <a:path h="378460">
                <a:moveTo>
                  <a:pt x="0" y="377951"/>
                </a:moveTo>
                <a:lnTo>
                  <a:pt x="0" y="0"/>
                </a:lnTo>
              </a:path>
            </a:pathLst>
          </a:custGeom>
          <a:ln w="12192">
            <a:solidFill>
              <a:srgbClr val="2B3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55079" y="5126735"/>
            <a:ext cx="0" cy="607060"/>
          </a:xfrm>
          <a:custGeom>
            <a:avLst/>
            <a:gdLst/>
            <a:ahLst/>
            <a:cxnLst/>
            <a:rect l="l" t="t" r="r" b="b"/>
            <a:pathLst>
              <a:path h="607060">
                <a:moveTo>
                  <a:pt x="0" y="606551"/>
                </a:moveTo>
                <a:lnTo>
                  <a:pt x="0" y="0"/>
                </a:lnTo>
              </a:path>
            </a:pathLst>
          </a:custGeom>
          <a:ln w="12192">
            <a:solidFill>
              <a:srgbClr val="384F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12885" y="4779264"/>
            <a:ext cx="0" cy="954405"/>
          </a:xfrm>
          <a:custGeom>
            <a:avLst/>
            <a:gdLst/>
            <a:ahLst/>
            <a:cxnLst/>
            <a:rect l="l" t="t" r="r" b="b"/>
            <a:pathLst>
              <a:path h="954404">
                <a:moveTo>
                  <a:pt x="0" y="954024"/>
                </a:moveTo>
                <a:lnTo>
                  <a:pt x="0" y="0"/>
                </a:lnTo>
              </a:path>
            </a:pathLst>
          </a:custGeom>
          <a:ln w="19812">
            <a:solidFill>
              <a:srgbClr val="486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25078" y="3845052"/>
            <a:ext cx="0" cy="835660"/>
          </a:xfrm>
          <a:custGeom>
            <a:avLst/>
            <a:gdLst/>
            <a:ahLst/>
            <a:cxnLst/>
            <a:rect l="l" t="t" r="r" b="b"/>
            <a:pathLst>
              <a:path h="835660">
                <a:moveTo>
                  <a:pt x="0" y="835151"/>
                </a:moveTo>
                <a:lnTo>
                  <a:pt x="0" y="0"/>
                </a:lnTo>
              </a:path>
            </a:pathLst>
          </a:custGeom>
          <a:ln w="10668">
            <a:solidFill>
              <a:srgbClr val="2B4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625078" y="3310128"/>
            <a:ext cx="0" cy="437515"/>
          </a:xfrm>
          <a:custGeom>
            <a:avLst/>
            <a:gdLst/>
            <a:ahLst/>
            <a:cxnLst/>
            <a:rect l="l" t="t" r="r" b="b"/>
            <a:pathLst>
              <a:path h="437514">
                <a:moveTo>
                  <a:pt x="0" y="437388"/>
                </a:moveTo>
                <a:lnTo>
                  <a:pt x="0" y="0"/>
                </a:lnTo>
              </a:path>
            </a:pathLst>
          </a:custGeom>
          <a:ln w="10668">
            <a:solidFill>
              <a:srgbClr val="283F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07552" y="5830823"/>
            <a:ext cx="0" cy="167005"/>
          </a:xfrm>
          <a:custGeom>
            <a:avLst/>
            <a:gdLst/>
            <a:ahLst/>
            <a:cxnLst/>
            <a:rect l="l" t="t" r="r" b="b"/>
            <a:pathLst>
              <a:path h="167004">
                <a:moveTo>
                  <a:pt x="0" y="166877"/>
                </a:moveTo>
                <a:lnTo>
                  <a:pt x="0" y="0"/>
                </a:lnTo>
              </a:path>
            </a:pathLst>
          </a:custGeom>
          <a:ln w="25908">
            <a:solidFill>
              <a:srgbClr val="3F4F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07552" y="6055614"/>
            <a:ext cx="0" cy="375920"/>
          </a:xfrm>
          <a:custGeom>
            <a:avLst/>
            <a:gdLst/>
            <a:ahLst/>
            <a:cxnLst/>
            <a:rect l="l" t="t" r="r" b="b"/>
            <a:pathLst>
              <a:path h="375920">
                <a:moveTo>
                  <a:pt x="0" y="375665"/>
                </a:moveTo>
                <a:lnTo>
                  <a:pt x="0" y="0"/>
                </a:lnTo>
              </a:path>
            </a:pathLst>
          </a:custGeom>
          <a:ln w="25908">
            <a:solidFill>
              <a:srgbClr val="3F4F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52927" y="530351"/>
            <a:ext cx="3499485" cy="0"/>
          </a:xfrm>
          <a:custGeom>
            <a:avLst/>
            <a:gdLst/>
            <a:ahLst/>
            <a:cxnLst/>
            <a:rect l="l" t="t" r="r" b="b"/>
            <a:pathLst>
              <a:path w="3499485">
                <a:moveTo>
                  <a:pt x="0" y="0"/>
                </a:moveTo>
                <a:lnTo>
                  <a:pt x="3499104" y="0"/>
                </a:lnTo>
              </a:path>
            </a:pathLst>
          </a:custGeom>
          <a:ln w="24384">
            <a:solidFill>
              <a:srgbClr val="8083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34639" y="272034"/>
            <a:ext cx="6132830" cy="0"/>
          </a:xfrm>
          <a:custGeom>
            <a:avLst/>
            <a:gdLst/>
            <a:ahLst/>
            <a:cxnLst/>
            <a:rect l="l" t="t" r="r" b="b"/>
            <a:pathLst>
              <a:path w="6132830">
                <a:moveTo>
                  <a:pt x="0" y="0"/>
                </a:moveTo>
                <a:lnTo>
                  <a:pt x="6132576" y="0"/>
                </a:lnTo>
              </a:path>
            </a:pathLst>
          </a:custGeom>
          <a:ln w="777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5216" y="1286255"/>
            <a:ext cx="774700" cy="0"/>
          </a:xfrm>
          <a:custGeom>
            <a:avLst/>
            <a:gdLst/>
            <a:ahLst/>
            <a:cxnLst/>
            <a:rect l="l" t="t" r="r" b="b"/>
            <a:pathLst>
              <a:path w="774700">
                <a:moveTo>
                  <a:pt x="0" y="0"/>
                </a:moveTo>
                <a:lnTo>
                  <a:pt x="774192" y="0"/>
                </a:lnTo>
              </a:path>
            </a:pathLst>
          </a:custGeom>
          <a:ln w="9144">
            <a:solidFill>
              <a:srgbClr val="485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97395" y="1886711"/>
            <a:ext cx="1819910" cy="0"/>
          </a:xfrm>
          <a:custGeom>
            <a:avLst/>
            <a:gdLst/>
            <a:ahLst/>
            <a:cxnLst/>
            <a:rect l="l" t="t" r="r" b="b"/>
            <a:pathLst>
              <a:path w="1819909">
                <a:moveTo>
                  <a:pt x="0" y="0"/>
                </a:moveTo>
                <a:lnTo>
                  <a:pt x="1819655" y="0"/>
                </a:lnTo>
              </a:path>
            </a:pathLst>
          </a:custGeom>
          <a:ln w="9144">
            <a:solidFill>
              <a:srgbClr val="70AC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48984" y="3742944"/>
            <a:ext cx="2281555" cy="0"/>
          </a:xfrm>
          <a:custGeom>
            <a:avLst/>
            <a:gdLst/>
            <a:ahLst/>
            <a:cxnLst/>
            <a:rect l="l" t="t" r="r" b="b"/>
            <a:pathLst>
              <a:path w="2281554">
                <a:moveTo>
                  <a:pt x="0" y="0"/>
                </a:moveTo>
                <a:lnTo>
                  <a:pt x="2281427" y="0"/>
                </a:lnTo>
              </a:path>
            </a:pathLst>
          </a:custGeom>
          <a:ln w="9144">
            <a:solidFill>
              <a:srgbClr val="283F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33488" y="3862578"/>
            <a:ext cx="1297305" cy="0"/>
          </a:xfrm>
          <a:custGeom>
            <a:avLst/>
            <a:gdLst/>
            <a:ahLst/>
            <a:cxnLst/>
            <a:rect l="l" t="t" r="r" b="b"/>
            <a:pathLst>
              <a:path w="1297304">
                <a:moveTo>
                  <a:pt x="0" y="0"/>
                </a:moveTo>
                <a:lnTo>
                  <a:pt x="1296923" y="0"/>
                </a:lnTo>
              </a:path>
            </a:pathLst>
          </a:custGeom>
          <a:ln w="35052">
            <a:solidFill>
              <a:srgbClr val="6777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33488" y="4049267"/>
            <a:ext cx="1297305" cy="0"/>
          </a:xfrm>
          <a:custGeom>
            <a:avLst/>
            <a:gdLst/>
            <a:ahLst/>
            <a:cxnLst/>
            <a:rect l="l" t="t" r="r" b="b"/>
            <a:pathLst>
              <a:path w="1297304">
                <a:moveTo>
                  <a:pt x="0" y="0"/>
                </a:moveTo>
                <a:lnTo>
                  <a:pt x="1296923" y="0"/>
                </a:lnTo>
              </a:path>
            </a:pathLst>
          </a:custGeom>
          <a:ln w="45720">
            <a:solidFill>
              <a:srgbClr val="6777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7659" y="6470141"/>
            <a:ext cx="8639810" cy="0"/>
          </a:xfrm>
          <a:custGeom>
            <a:avLst/>
            <a:gdLst/>
            <a:ahLst/>
            <a:cxnLst/>
            <a:rect l="l" t="t" r="r" b="b"/>
            <a:pathLst>
              <a:path w="8639810">
                <a:moveTo>
                  <a:pt x="0" y="0"/>
                </a:moveTo>
                <a:lnTo>
                  <a:pt x="8639556" y="0"/>
                </a:lnTo>
              </a:path>
            </a:pathLst>
          </a:custGeom>
          <a:ln w="777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48984" y="4675632"/>
            <a:ext cx="2281555" cy="0"/>
          </a:xfrm>
          <a:custGeom>
            <a:avLst/>
            <a:gdLst/>
            <a:ahLst/>
            <a:cxnLst/>
            <a:rect l="l" t="t" r="r" b="b"/>
            <a:pathLst>
              <a:path w="2281554">
                <a:moveTo>
                  <a:pt x="0" y="0"/>
                </a:moveTo>
                <a:lnTo>
                  <a:pt x="2281427" y="0"/>
                </a:lnTo>
              </a:path>
            </a:pathLst>
          </a:custGeom>
          <a:ln w="9144">
            <a:solidFill>
              <a:srgbClr val="283F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040623" y="4792979"/>
            <a:ext cx="589915" cy="0"/>
          </a:xfrm>
          <a:custGeom>
            <a:avLst/>
            <a:gdLst/>
            <a:ahLst/>
            <a:cxnLst/>
            <a:rect l="l" t="t" r="r" b="b"/>
            <a:pathLst>
              <a:path w="589915">
                <a:moveTo>
                  <a:pt x="0" y="0"/>
                </a:moveTo>
                <a:lnTo>
                  <a:pt x="589787" y="0"/>
                </a:lnTo>
              </a:path>
            </a:pathLst>
          </a:custGeom>
          <a:ln w="27432">
            <a:solidFill>
              <a:srgbClr val="6474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040623" y="5104638"/>
            <a:ext cx="589915" cy="0"/>
          </a:xfrm>
          <a:custGeom>
            <a:avLst/>
            <a:gdLst/>
            <a:ahLst/>
            <a:cxnLst/>
            <a:rect l="l" t="t" r="r" b="b"/>
            <a:pathLst>
              <a:path w="589915">
                <a:moveTo>
                  <a:pt x="0" y="0"/>
                </a:moveTo>
                <a:lnTo>
                  <a:pt x="589787" y="0"/>
                </a:lnTo>
              </a:path>
            </a:pathLst>
          </a:custGeom>
          <a:ln w="38100">
            <a:solidFill>
              <a:srgbClr val="6777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48984" y="5727953"/>
            <a:ext cx="2281555" cy="0"/>
          </a:xfrm>
          <a:custGeom>
            <a:avLst/>
            <a:gdLst/>
            <a:ahLst/>
            <a:cxnLst/>
            <a:rect l="l" t="t" r="r" b="b"/>
            <a:pathLst>
              <a:path w="2281554">
                <a:moveTo>
                  <a:pt x="0" y="0"/>
                </a:moveTo>
                <a:lnTo>
                  <a:pt x="2281427" y="0"/>
                </a:lnTo>
              </a:path>
            </a:pathLst>
          </a:custGeom>
          <a:ln w="10668">
            <a:solidFill>
              <a:srgbClr val="384F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26095" y="5849873"/>
            <a:ext cx="1004569" cy="0"/>
          </a:xfrm>
          <a:custGeom>
            <a:avLst/>
            <a:gdLst/>
            <a:ahLst/>
            <a:cxnLst/>
            <a:rect l="l" t="t" r="r" b="b"/>
            <a:pathLst>
              <a:path w="1004570">
                <a:moveTo>
                  <a:pt x="0" y="0"/>
                </a:moveTo>
                <a:lnTo>
                  <a:pt x="1004315" y="0"/>
                </a:lnTo>
              </a:path>
            </a:pathLst>
          </a:custGeom>
          <a:ln w="38100">
            <a:solidFill>
              <a:srgbClr val="6777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26095" y="6026658"/>
            <a:ext cx="1004569" cy="0"/>
          </a:xfrm>
          <a:custGeom>
            <a:avLst/>
            <a:gdLst/>
            <a:ahLst/>
            <a:cxnLst/>
            <a:rect l="l" t="t" r="r" b="b"/>
            <a:pathLst>
              <a:path w="1004570">
                <a:moveTo>
                  <a:pt x="0" y="0"/>
                </a:moveTo>
                <a:lnTo>
                  <a:pt x="1004315" y="0"/>
                </a:lnTo>
              </a:path>
            </a:pathLst>
          </a:custGeom>
          <a:ln w="57912">
            <a:solidFill>
              <a:srgbClr val="6B77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257217" y="1551178"/>
            <a:ext cx="31115" cy="29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50" spc="-475" dirty="0">
                <a:solidFill>
                  <a:srgbClr val="C1CADB"/>
                </a:solidFill>
                <a:latin typeface="Arial"/>
                <a:cs typeface="Arial"/>
              </a:rPr>
              <a:t>I</a:t>
            </a:r>
            <a:endParaRPr sz="18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423488" y="1334770"/>
            <a:ext cx="2228850" cy="516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414020" algn="l"/>
                <a:tab pos="828675" algn="l"/>
                <a:tab pos="1243330" algn="l"/>
                <a:tab pos="1657985" algn="l"/>
                <a:tab pos="1864995" algn="l"/>
                <a:tab pos="2072005" algn="l"/>
              </a:tabLst>
            </a:pPr>
            <a:r>
              <a:rPr sz="1850" dirty="0">
                <a:solidFill>
                  <a:srgbClr val="C1CADB"/>
                </a:solidFill>
                <a:latin typeface="Arial"/>
                <a:cs typeface="Arial"/>
              </a:rPr>
              <a:t>-	-	-	-	-	-	</a:t>
            </a:r>
            <a:r>
              <a:rPr sz="1850" spc="-240" dirty="0">
                <a:solidFill>
                  <a:srgbClr val="C1CADB"/>
                </a:solidFill>
                <a:latin typeface="Arial"/>
                <a:cs typeface="Arial"/>
              </a:rPr>
              <a:t>--,</a:t>
            </a:r>
            <a:endParaRPr sz="1850">
              <a:latin typeface="Arial"/>
              <a:cs typeface="Arial"/>
            </a:endParaRPr>
          </a:p>
          <a:p>
            <a:pPr marR="40005" algn="ctr">
              <a:lnSpc>
                <a:spcPct val="100000"/>
              </a:lnSpc>
              <a:spcBef>
                <a:spcPts val="1019"/>
              </a:spcBef>
            </a:pPr>
            <a:r>
              <a:rPr sz="600" spc="170" dirty="0">
                <a:solidFill>
                  <a:srgbClr val="49753F"/>
                </a:solidFill>
                <a:latin typeface="Arial"/>
                <a:cs typeface="Arial"/>
              </a:rPr>
              <a:t>SEARCH FOR</a:t>
            </a:r>
            <a:r>
              <a:rPr sz="600" spc="400" dirty="0">
                <a:solidFill>
                  <a:srgbClr val="49753F"/>
                </a:solidFill>
                <a:latin typeface="Arial"/>
                <a:cs typeface="Arial"/>
              </a:rPr>
              <a:t> </a:t>
            </a:r>
            <a:r>
              <a:rPr sz="600" spc="165" dirty="0">
                <a:solidFill>
                  <a:srgbClr val="49753F"/>
                </a:solidFill>
                <a:latin typeface="Arial"/>
                <a:cs typeface="Arial"/>
              </a:rPr>
              <a:t>CLASSES</a:t>
            </a:r>
            <a:endParaRPr sz="6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28510" y="726185"/>
            <a:ext cx="551180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145" dirty="0">
                <a:solidFill>
                  <a:srgbClr val="38363B"/>
                </a:solidFill>
                <a:latin typeface="Arial"/>
                <a:cs typeface="Arial"/>
              </a:rPr>
              <a:t>Favo</a:t>
            </a:r>
            <a:r>
              <a:rPr sz="1575" spc="-217" baseline="-26455" dirty="0">
                <a:solidFill>
                  <a:srgbClr val="5E87B1"/>
                </a:solidFill>
                <a:latin typeface="Times New Roman"/>
                <a:cs typeface="Times New Roman"/>
              </a:rPr>
              <a:t>....</a:t>
            </a:r>
            <a:r>
              <a:rPr sz="950" spc="-145" dirty="0">
                <a:solidFill>
                  <a:srgbClr val="38363B"/>
                </a:solidFill>
                <a:latin typeface="Arial"/>
                <a:cs typeface="Arial"/>
              </a:rPr>
              <a:t>r</a:t>
            </a:r>
            <a:r>
              <a:rPr sz="1575" spc="-217" baseline="-26455" dirty="0">
                <a:solidFill>
                  <a:srgbClr val="5E87B1"/>
                </a:solidFill>
                <a:latin typeface="Times New Roman"/>
                <a:cs typeface="Times New Roman"/>
              </a:rPr>
              <a:t>.</a:t>
            </a:r>
            <a:r>
              <a:rPr sz="1575" spc="-337" baseline="-26455" dirty="0">
                <a:solidFill>
                  <a:srgbClr val="5E87B1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srgbClr val="38363B"/>
                </a:solidFill>
                <a:latin typeface="Arial"/>
                <a:cs typeface="Arial"/>
              </a:rPr>
              <a:t>ites</a:t>
            </a:r>
            <a:endParaRPr sz="9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075726" y="738885"/>
            <a:ext cx="915669" cy="159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45" dirty="0">
                <a:solidFill>
                  <a:srgbClr val="38363B"/>
                </a:solidFill>
                <a:latin typeface="Arial"/>
                <a:cs typeface="Arial"/>
              </a:rPr>
              <a:t>Student</a:t>
            </a:r>
            <a:r>
              <a:rPr sz="950" spc="15" dirty="0">
                <a:solidFill>
                  <a:srgbClr val="38363B"/>
                </a:solidFill>
                <a:latin typeface="Arial"/>
                <a:cs typeface="Arial"/>
              </a:rPr>
              <a:t> </a:t>
            </a:r>
            <a:r>
              <a:rPr sz="950" spc="30" dirty="0">
                <a:solidFill>
                  <a:srgbClr val="38363B"/>
                </a:solidFill>
                <a:latin typeface="Arial"/>
                <a:cs typeface="Arial"/>
              </a:rPr>
              <a:t>Center</a:t>
            </a:r>
            <a:endParaRPr sz="9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51731" y="719835"/>
            <a:ext cx="842644" cy="245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130" dirty="0">
                <a:solidFill>
                  <a:srgbClr val="38363B"/>
                </a:solidFill>
                <a:latin typeface="Arial"/>
                <a:cs typeface="Arial"/>
              </a:rPr>
              <a:t>Main</a:t>
            </a:r>
            <a:r>
              <a:rPr sz="1575" spc="-195" baseline="-26455" dirty="0">
                <a:solidFill>
                  <a:srgbClr val="5E87B1"/>
                </a:solidFill>
                <a:latin typeface="Times New Roman"/>
                <a:cs typeface="Times New Roman"/>
              </a:rPr>
              <a:t>...</a:t>
            </a:r>
            <a:r>
              <a:rPr sz="950" spc="-130" dirty="0">
                <a:solidFill>
                  <a:srgbClr val="38363B"/>
                </a:solidFill>
                <a:latin typeface="Arial"/>
                <a:cs typeface="Arial"/>
              </a:rPr>
              <a:t>M</a:t>
            </a:r>
            <a:r>
              <a:rPr sz="1575" spc="-195" baseline="-26455" dirty="0">
                <a:solidFill>
                  <a:srgbClr val="5E87B1"/>
                </a:solidFill>
                <a:latin typeface="Times New Roman"/>
                <a:cs typeface="Times New Roman"/>
              </a:rPr>
              <a:t>..  </a:t>
            </a:r>
            <a:r>
              <a:rPr sz="950" spc="35" dirty="0">
                <a:solidFill>
                  <a:srgbClr val="38363B"/>
                </a:solidFill>
                <a:latin typeface="Arial"/>
                <a:cs typeface="Arial"/>
              </a:rPr>
              <a:t>enu </a:t>
            </a:r>
            <a:r>
              <a:rPr sz="950" spc="245" dirty="0">
                <a:solidFill>
                  <a:srgbClr val="38363B"/>
                </a:solidFill>
                <a:latin typeface="Arial"/>
                <a:cs typeface="Arial"/>
              </a:rPr>
              <a:t> </a:t>
            </a:r>
            <a:r>
              <a:rPr sz="1100" spc="-195" dirty="0">
                <a:solidFill>
                  <a:srgbClr val="808EA8"/>
                </a:solidFill>
                <a:latin typeface="Arial"/>
                <a:cs typeface="Arial"/>
              </a:rPr>
              <a:t>&gt;</a:t>
            </a:r>
            <a:endParaRPr sz="11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83958" y="1600250"/>
            <a:ext cx="158750" cy="156210"/>
          </a:xfrm>
          <a:custGeom>
            <a:avLst/>
            <a:gdLst/>
            <a:ahLst/>
            <a:cxnLst/>
            <a:rect l="l" t="t" r="r" b="b"/>
            <a:pathLst>
              <a:path w="158750" h="156210">
                <a:moveTo>
                  <a:pt x="0" y="0"/>
                </a:moveTo>
                <a:lnTo>
                  <a:pt x="158305" y="0"/>
                </a:lnTo>
                <a:lnTo>
                  <a:pt x="158305" y="155934"/>
                </a:lnTo>
                <a:lnTo>
                  <a:pt x="0" y="155934"/>
                </a:lnTo>
                <a:lnTo>
                  <a:pt x="0" y="0"/>
                </a:lnTo>
                <a:close/>
              </a:path>
            </a:pathLst>
          </a:custGeom>
          <a:solidFill>
            <a:srgbClr val="5E7C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71144" y="1598409"/>
            <a:ext cx="476250" cy="163830"/>
          </a:xfrm>
          <a:custGeom>
            <a:avLst/>
            <a:gdLst/>
            <a:ahLst/>
            <a:cxnLst/>
            <a:rect l="l" t="t" r="r" b="b"/>
            <a:pathLst>
              <a:path w="476250" h="163830">
                <a:moveTo>
                  <a:pt x="0" y="0"/>
                </a:moveTo>
                <a:lnTo>
                  <a:pt x="476173" y="0"/>
                </a:lnTo>
                <a:lnTo>
                  <a:pt x="476173" y="163692"/>
                </a:lnTo>
                <a:lnTo>
                  <a:pt x="0" y="163692"/>
                </a:lnTo>
                <a:lnTo>
                  <a:pt x="0" y="0"/>
                </a:lnTo>
                <a:close/>
              </a:path>
            </a:pathLst>
          </a:custGeom>
          <a:solidFill>
            <a:srgbClr val="7585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71258" y="1604771"/>
            <a:ext cx="793750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90" dirty="0">
                <a:solidFill>
                  <a:srgbClr val="B3E6B8"/>
                </a:solidFill>
                <a:latin typeface="Arial"/>
                <a:cs typeface="Arial"/>
              </a:rPr>
              <a:t>.....</a:t>
            </a:r>
            <a:r>
              <a:rPr sz="900" spc="25" dirty="0">
                <a:solidFill>
                  <a:srgbClr val="B3E6B8"/>
                </a:solidFill>
                <a:latin typeface="Arial"/>
                <a:cs typeface="Arial"/>
              </a:rPr>
              <a:t> </a:t>
            </a:r>
            <a:r>
              <a:rPr sz="900" b="1" spc="114" dirty="0">
                <a:solidFill>
                  <a:srgbClr val="F9F9FB"/>
                </a:solidFill>
                <a:latin typeface="Arial"/>
                <a:cs typeface="Arial"/>
              </a:rPr>
              <a:t>Academi</a:t>
            </a:r>
            <a:endParaRPr sz="9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85825" y="1931416"/>
            <a:ext cx="1445895" cy="654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47090">
              <a:lnSpc>
                <a:spcPct val="105000"/>
              </a:lnSpc>
            </a:pPr>
            <a:r>
              <a:rPr sz="800" u="sng" spc="80" dirty="0">
                <a:solidFill>
                  <a:srgbClr val="3B42C8"/>
                </a:solidFill>
                <a:latin typeface="Arial"/>
                <a:cs typeface="Arial"/>
              </a:rPr>
              <a:t>Search  </a:t>
            </a:r>
            <a:r>
              <a:rPr sz="800" u="heavy" spc="75" dirty="0">
                <a:solidFill>
                  <a:srgbClr val="3B42C8"/>
                </a:solidFill>
                <a:latin typeface="Arial"/>
                <a:cs typeface="Arial"/>
              </a:rPr>
              <a:t>MyPlanner </a:t>
            </a:r>
            <a:r>
              <a:rPr sz="800" spc="40" dirty="0">
                <a:solidFill>
                  <a:srgbClr val="3B42C8"/>
                </a:solidFill>
                <a:latin typeface="Arial"/>
                <a:cs typeface="Arial"/>
              </a:rPr>
              <a:t> </a:t>
            </a:r>
            <a:r>
              <a:rPr sz="800" u="sng" spc="70" dirty="0">
                <a:solidFill>
                  <a:srgbClr val="3B42C8"/>
                </a:solidFill>
                <a:latin typeface="Arial"/>
                <a:cs typeface="Arial"/>
              </a:rPr>
              <a:t>Enrol</a:t>
            </a:r>
            <a:r>
              <a:rPr sz="800" spc="70" dirty="0">
                <a:solidFill>
                  <a:srgbClr val="3B42C8"/>
                </a:solidFill>
                <a:latin typeface="Arial"/>
                <a:cs typeface="Arial"/>
              </a:rPr>
              <a:t>l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u="heavy" spc="110" dirty="0">
                <a:solidFill>
                  <a:srgbClr val="3B42C8"/>
                </a:solidFill>
                <a:latin typeface="Arial"/>
                <a:cs typeface="Arial"/>
              </a:rPr>
              <a:t>My</a:t>
            </a:r>
            <a:r>
              <a:rPr sz="800" u="heavy" spc="45" dirty="0">
                <a:solidFill>
                  <a:srgbClr val="3B42C8"/>
                </a:solidFill>
                <a:latin typeface="Arial"/>
                <a:cs typeface="Arial"/>
              </a:rPr>
              <a:t> </a:t>
            </a:r>
            <a:r>
              <a:rPr sz="800" u="heavy" spc="75" dirty="0">
                <a:solidFill>
                  <a:srgbClr val="3B42C8"/>
                </a:solidFill>
                <a:latin typeface="Arial"/>
                <a:cs typeface="Arial"/>
              </a:rPr>
              <a:t>Academics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800" u="sng" spc="40" dirty="0">
                <a:solidFill>
                  <a:srgbClr val="3B42C8"/>
                </a:solidFill>
                <a:latin typeface="Arial"/>
                <a:cs typeface="Arial"/>
              </a:rPr>
              <a:t>MYGCC </a:t>
            </a:r>
            <a:r>
              <a:rPr sz="800" u="sng" spc="75" dirty="0">
                <a:solidFill>
                  <a:srgbClr val="3B42C8"/>
                </a:solidFill>
                <a:latin typeface="Arial"/>
                <a:cs typeface="Arial"/>
              </a:rPr>
              <a:t>Schedule</a:t>
            </a:r>
            <a:r>
              <a:rPr sz="800" u="sng" spc="250" dirty="0">
                <a:solidFill>
                  <a:srgbClr val="3B42C8"/>
                </a:solidFill>
                <a:latin typeface="Arial"/>
                <a:cs typeface="Arial"/>
              </a:rPr>
              <a:t> </a:t>
            </a:r>
            <a:r>
              <a:rPr sz="800" u="sng" spc="80" dirty="0">
                <a:solidFill>
                  <a:srgbClr val="3B42C8"/>
                </a:solidFill>
                <a:latin typeface="Arial"/>
                <a:cs typeface="Arial"/>
              </a:rPr>
              <a:t>Planner</a:t>
            </a:r>
            <a:endParaRPr sz="8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517584" y="2201296"/>
            <a:ext cx="281305" cy="127635"/>
          </a:xfrm>
          <a:custGeom>
            <a:avLst/>
            <a:gdLst/>
            <a:ahLst/>
            <a:cxnLst/>
            <a:rect l="l" t="t" r="r" b="b"/>
            <a:pathLst>
              <a:path w="281305" h="127635">
                <a:moveTo>
                  <a:pt x="0" y="0"/>
                </a:moveTo>
                <a:lnTo>
                  <a:pt x="281101" y="0"/>
                </a:lnTo>
                <a:lnTo>
                  <a:pt x="281101" y="127316"/>
                </a:lnTo>
                <a:lnTo>
                  <a:pt x="0" y="127316"/>
                </a:lnTo>
                <a:lnTo>
                  <a:pt x="0" y="0"/>
                </a:lnTo>
                <a:close/>
              </a:path>
            </a:pathLst>
          </a:custGeom>
          <a:solidFill>
            <a:srgbClr val="7585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006153" y="2201296"/>
            <a:ext cx="198120" cy="127635"/>
          </a:xfrm>
          <a:custGeom>
            <a:avLst/>
            <a:gdLst/>
            <a:ahLst/>
            <a:cxnLst/>
            <a:rect l="l" t="t" r="r" b="b"/>
            <a:pathLst>
              <a:path w="198119" h="127635">
                <a:moveTo>
                  <a:pt x="0" y="0"/>
                </a:moveTo>
                <a:lnTo>
                  <a:pt x="197713" y="0"/>
                </a:lnTo>
                <a:lnTo>
                  <a:pt x="197713" y="127316"/>
                </a:lnTo>
                <a:lnTo>
                  <a:pt x="0" y="127316"/>
                </a:lnTo>
                <a:lnTo>
                  <a:pt x="0" y="0"/>
                </a:lnTo>
                <a:close/>
              </a:path>
            </a:pathLst>
          </a:custGeom>
          <a:solidFill>
            <a:srgbClr val="7585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380168" y="2201296"/>
            <a:ext cx="394970" cy="127635"/>
          </a:xfrm>
          <a:custGeom>
            <a:avLst/>
            <a:gdLst/>
            <a:ahLst/>
            <a:cxnLst/>
            <a:rect l="l" t="t" r="r" b="b"/>
            <a:pathLst>
              <a:path w="394970" h="127635">
                <a:moveTo>
                  <a:pt x="0" y="0"/>
                </a:moveTo>
                <a:lnTo>
                  <a:pt x="394804" y="0"/>
                </a:lnTo>
                <a:lnTo>
                  <a:pt x="394804" y="127316"/>
                </a:lnTo>
                <a:lnTo>
                  <a:pt x="0" y="127316"/>
                </a:lnTo>
                <a:lnTo>
                  <a:pt x="0" y="0"/>
                </a:lnTo>
                <a:close/>
              </a:path>
            </a:pathLst>
          </a:custGeom>
          <a:solidFill>
            <a:srgbClr val="7585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2504884" y="2206244"/>
            <a:ext cx="1480185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190" dirty="0">
                <a:solidFill>
                  <a:srgbClr val="F9F9FB"/>
                </a:solidFill>
                <a:latin typeface="Arial"/>
                <a:cs typeface="Arial"/>
              </a:rPr>
              <a:t>Spring </a:t>
            </a:r>
            <a:r>
              <a:rPr sz="700" b="1" spc="235" dirty="0">
                <a:solidFill>
                  <a:srgbClr val="F9F9FB"/>
                </a:solidFill>
                <a:latin typeface="Arial"/>
                <a:cs typeface="Arial"/>
              </a:rPr>
              <a:t>2018</a:t>
            </a:r>
            <a:r>
              <a:rPr sz="700" b="1" spc="254" dirty="0">
                <a:solidFill>
                  <a:srgbClr val="F9F9FB"/>
                </a:solidFill>
                <a:latin typeface="Arial"/>
                <a:cs typeface="Arial"/>
              </a:rPr>
              <a:t> </a:t>
            </a:r>
            <a:r>
              <a:rPr sz="700" b="1" spc="190" dirty="0">
                <a:solidFill>
                  <a:srgbClr val="F9F9FB"/>
                </a:solidFill>
                <a:latin typeface="Arial"/>
                <a:cs typeface="Arial"/>
              </a:rPr>
              <a:t>Schedule</a:t>
            </a:r>
            <a:endParaRPr sz="7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681476" y="2366771"/>
            <a:ext cx="1845945" cy="669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15390">
              <a:lnSpc>
                <a:spcPct val="100000"/>
              </a:lnSpc>
            </a:pPr>
            <a:r>
              <a:rPr sz="900" b="1" u="sng" spc="50" dirty="0">
                <a:solidFill>
                  <a:srgbClr val="5E87B1"/>
                </a:solidFill>
                <a:latin typeface="Arial"/>
                <a:cs typeface="Arial"/>
              </a:rPr>
              <a:t>Schedule</a:t>
            </a:r>
            <a:endParaRPr sz="900">
              <a:latin typeface="Arial"/>
              <a:cs typeface="Arial"/>
            </a:endParaRPr>
          </a:p>
          <a:p>
            <a:pPr marL="665480">
              <a:lnSpc>
                <a:spcPts val="935"/>
              </a:lnSpc>
              <a:spcBef>
                <a:spcPts val="340"/>
              </a:spcBef>
            </a:pPr>
            <a:r>
              <a:rPr sz="800" spc="50" dirty="0">
                <a:solidFill>
                  <a:srgbClr val="0E0E0E"/>
                </a:solidFill>
                <a:latin typeface="Arial"/>
                <a:cs typeface="Arial"/>
              </a:rPr>
              <a:t>Tu </a:t>
            </a:r>
            <a:r>
              <a:rPr sz="800" spc="90" dirty="0">
                <a:solidFill>
                  <a:srgbClr val="0E0E0E"/>
                </a:solidFill>
                <a:latin typeface="Arial"/>
                <a:cs typeface="Arial"/>
              </a:rPr>
              <a:t>1:40PM </a:t>
            </a:r>
            <a:r>
              <a:rPr sz="800" spc="50" dirty="0">
                <a:solidFill>
                  <a:srgbClr val="38363B"/>
                </a:solidFill>
                <a:latin typeface="Arial"/>
                <a:cs typeface="Arial"/>
              </a:rPr>
              <a:t>-</a:t>
            </a:r>
            <a:r>
              <a:rPr sz="800" spc="95" dirty="0">
                <a:solidFill>
                  <a:srgbClr val="38363B"/>
                </a:solidFill>
                <a:latin typeface="Arial"/>
                <a:cs typeface="Arial"/>
              </a:rPr>
              <a:t> </a:t>
            </a:r>
            <a:r>
              <a:rPr sz="800" spc="85" dirty="0">
                <a:solidFill>
                  <a:srgbClr val="0E0E0E"/>
                </a:solidFill>
                <a:latin typeface="Arial"/>
                <a:cs typeface="Arial"/>
              </a:rPr>
              <a:t>2</a:t>
            </a:r>
            <a:r>
              <a:rPr sz="800" spc="85" dirty="0">
                <a:solidFill>
                  <a:srgbClr val="38363B"/>
                </a:solidFill>
                <a:latin typeface="Arial"/>
                <a:cs typeface="Arial"/>
              </a:rPr>
              <a:t>: </a:t>
            </a:r>
            <a:r>
              <a:rPr sz="800" spc="65" dirty="0">
                <a:solidFill>
                  <a:srgbClr val="0E0E0E"/>
                </a:solidFill>
                <a:latin typeface="Arial"/>
                <a:cs typeface="Arial"/>
              </a:rPr>
              <a:t>45PM</a:t>
            </a:r>
            <a:endParaRPr sz="800">
              <a:latin typeface="Arial"/>
              <a:cs typeface="Arial"/>
            </a:endParaRPr>
          </a:p>
          <a:p>
            <a:pPr marL="669290">
              <a:lnSpc>
                <a:spcPts val="925"/>
              </a:lnSpc>
            </a:pPr>
            <a:r>
              <a:rPr sz="800" spc="45" dirty="0">
                <a:solidFill>
                  <a:srgbClr val="0E0E0E"/>
                </a:solidFill>
                <a:latin typeface="Arial"/>
                <a:cs typeface="Arial"/>
              </a:rPr>
              <a:t>San </a:t>
            </a:r>
            <a:r>
              <a:rPr sz="800" spc="65" dirty="0">
                <a:solidFill>
                  <a:srgbClr val="0E0E0E"/>
                </a:solidFill>
                <a:latin typeface="Arial"/>
                <a:cs typeface="Arial"/>
              </a:rPr>
              <a:t>Rafael  </a:t>
            </a:r>
            <a:r>
              <a:rPr sz="800" spc="45" dirty="0">
                <a:solidFill>
                  <a:srgbClr val="0E0E0E"/>
                </a:solidFill>
                <a:latin typeface="Arial"/>
                <a:cs typeface="Arial"/>
              </a:rPr>
              <a:t>- </a:t>
            </a:r>
            <a:r>
              <a:rPr sz="800" spc="70" dirty="0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sz="800" spc="80" dirty="0">
                <a:solidFill>
                  <a:srgbClr val="0E0E0E"/>
                </a:solidFill>
                <a:latin typeface="Arial"/>
                <a:cs typeface="Arial"/>
              </a:rPr>
              <a:t>112</a:t>
            </a:r>
            <a:endParaRPr sz="800">
              <a:latin typeface="Arial"/>
              <a:cs typeface="Arial"/>
            </a:endParaRPr>
          </a:p>
          <a:p>
            <a:pPr marL="665480">
              <a:lnSpc>
                <a:spcPts val="935"/>
              </a:lnSpc>
            </a:pPr>
            <a:r>
              <a:rPr sz="800" spc="80" dirty="0">
                <a:solidFill>
                  <a:srgbClr val="0E0E0E"/>
                </a:solidFill>
                <a:latin typeface="Arial"/>
                <a:cs typeface="Arial"/>
              </a:rPr>
              <a:t>Th </a:t>
            </a:r>
            <a:r>
              <a:rPr sz="800" spc="90" dirty="0">
                <a:solidFill>
                  <a:srgbClr val="0E0E0E"/>
                </a:solidFill>
                <a:latin typeface="Arial"/>
                <a:cs typeface="Arial"/>
              </a:rPr>
              <a:t>1:40PM </a:t>
            </a:r>
            <a:r>
              <a:rPr sz="800" spc="50" dirty="0">
                <a:solidFill>
                  <a:srgbClr val="38363B"/>
                </a:solidFill>
                <a:latin typeface="Arial"/>
                <a:cs typeface="Arial"/>
              </a:rPr>
              <a:t>-</a:t>
            </a:r>
            <a:r>
              <a:rPr sz="800" spc="225" dirty="0">
                <a:solidFill>
                  <a:srgbClr val="38363B"/>
                </a:solidFill>
                <a:latin typeface="Arial"/>
                <a:cs typeface="Arial"/>
              </a:rPr>
              <a:t> </a:t>
            </a:r>
            <a:r>
              <a:rPr sz="800" spc="85" dirty="0">
                <a:solidFill>
                  <a:srgbClr val="0E0E0E"/>
                </a:solidFill>
                <a:latin typeface="Arial"/>
                <a:cs typeface="Arial"/>
              </a:rPr>
              <a:t>2:30PM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950"/>
              </a:lnSpc>
              <a:tabLst>
                <a:tab pos="500380" algn="l"/>
                <a:tab pos="669290" algn="l"/>
              </a:tabLst>
            </a:pPr>
            <a:r>
              <a:rPr sz="800" u="heavy" spc="-5" dirty="0">
                <a:solidFill>
                  <a:srgbClr val="0E0E0E"/>
                </a:solidFill>
                <a:latin typeface="Arial"/>
                <a:cs typeface="Arial"/>
              </a:rPr>
              <a:t> 	</a:t>
            </a:r>
            <a:r>
              <a:rPr sz="800" spc="-5" dirty="0">
                <a:solidFill>
                  <a:srgbClr val="0E0E0E"/>
                </a:solidFill>
                <a:latin typeface="Arial"/>
                <a:cs typeface="Arial"/>
              </a:rPr>
              <a:t>	</a:t>
            </a:r>
            <a:r>
              <a:rPr sz="800" spc="85" dirty="0">
                <a:solidFill>
                  <a:srgbClr val="0E0E0E"/>
                </a:solidFill>
                <a:latin typeface="Arial"/>
                <a:cs typeface="Arial"/>
              </a:rPr>
              <a:t>San </a:t>
            </a:r>
            <a:r>
              <a:rPr sz="800" spc="20" dirty="0">
                <a:solidFill>
                  <a:srgbClr val="0E0E0E"/>
                </a:solidFill>
                <a:latin typeface="Arial"/>
                <a:cs typeface="Arial"/>
              </a:rPr>
              <a:t>Rafae </a:t>
            </a:r>
            <a:r>
              <a:rPr sz="800" spc="5" dirty="0">
                <a:solidFill>
                  <a:srgbClr val="38363B"/>
                </a:solidFill>
                <a:latin typeface="Arial"/>
                <a:cs typeface="Arial"/>
              </a:rPr>
              <a:t>l   </a:t>
            </a:r>
            <a:r>
              <a:rPr sz="800" spc="10" dirty="0">
                <a:solidFill>
                  <a:srgbClr val="38363B"/>
                </a:solidFill>
                <a:latin typeface="Arial"/>
                <a:cs typeface="Arial"/>
              </a:rPr>
              <a:t>-</a:t>
            </a:r>
            <a:r>
              <a:rPr sz="800" spc="185" dirty="0">
                <a:solidFill>
                  <a:srgbClr val="38363B"/>
                </a:solidFill>
                <a:latin typeface="Arial"/>
                <a:cs typeface="Arial"/>
              </a:rPr>
              <a:t> </a:t>
            </a:r>
            <a:r>
              <a:rPr sz="800" spc="20" dirty="0">
                <a:solidFill>
                  <a:srgbClr val="0E0E0E"/>
                </a:solidFill>
                <a:latin typeface="Arial"/>
                <a:cs typeface="Arial"/>
              </a:rPr>
              <a:t>112</a:t>
            </a:r>
            <a:endParaRPr sz="8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754016" y="3105403"/>
            <a:ext cx="1036955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130" dirty="0">
                <a:solidFill>
                  <a:srgbClr val="4F5D8C"/>
                </a:solidFill>
                <a:latin typeface="Arial"/>
                <a:cs typeface="Arial"/>
              </a:rPr>
              <a:t>weekly </a:t>
            </a:r>
            <a:r>
              <a:rPr sz="700" b="1" spc="105" dirty="0">
                <a:solidFill>
                  <a:srgbClr val="4F5D8C"/>
                </a:solidFill>
                <a:latin typeface="Arial"/>
                <a:cs typeface="Arial"/>
              </a:rPr>
              <a:t>schedule</a:t>
            </a:r>
            <a:r>
              <a:rPr sz="700" b="1" spc="70" dirty="0">
                <a:solidFill>
                  <a:srgbClr val="4F5D8C"/>
                </a:solidFill>
                <a:latin typeface="Arial"/>
                <a:cs typeface="Arial"/>
              </a:rPr>
              <a:t> </a:t>
            </a:r>
            <a:r>
              <a:rPr sz="700" spc="70" dirty="0">
                <a:solidFill>
                  <a:srgbClr val="5E87B1"/>
                </a:solidFill>
                <a:latin typeface="Arial"/>
                <a:cs typeface="Arial"/>
              </a:rPr>
              <a:t>•</a:t>
            </a:r>
            <a:endParaRPr sz="7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97179" y="2861055"/>
            <a:ext cx="995680" cy="135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90" dirty="0">
                <a:solidFill>
                  <a:srgbClr val="0E0E0E"/>
                </a:solidFill>
                <a:latin typeface="Arial"/>
                <a:cs typeface="Arial"/>
              </a:rPr>
              <a:t>other</a:t>
            </a:r>
            <a:r>
              <a:rPr sz="800" spc="70" dirty="0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sz="800" spc="80" dirty="0">
                <a:solidFill>
                  <a:srgbClr val="0E0E0E"/>
                </a:solidFill>
                <a:latin typeface="Arial"/>
                <a:cs typeface="Arial"/>
              </a:rPr>
              <a:t>academic...</a:t>
            </a:r>
            <a:endParaRPr sz="8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866034" y="2662935"/>
            <a:ext cx="817244" cy="264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100" dirty="0">
                <a:solidFill>
                  <a:srgbClr val="0E0E0E"/>
                </a:solidFill>
                <a:latin typeface="Arial"/>
                <a:cs typeface="Arial"/>
              </a:rPr>
              <a:t>ST </a:t>
            </a:r>
            <a:r>
              <a:rPr sz="800" spc="110" dirty="0">
                <a:solidFill>
                  <a:srgbClr val="0E0E0E"/>
                </a:solidFill>
                <a:latin typeface="Arial"/>
                <a:cs typeface="Arial"/>
              </a:rPr>
              <a:t>DV</a:t>
            </a:r>
            <a:r>
              <a:rPr sz="800" spc="-105" dirty="0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sz="800" spc="105" dirty="0">
                <a:solidFill>
                  <a:srgbClr val="0E0E0E"/>
                </a:solidFill>
                <a:latin typeface="Arial"/>
                <a:cs typeface="Arial"/>
              </a:rPr>
              <a:t>141-40</a:t>
            </a:r>
            <a:endParaRPr sz="800">
              <a:latin typeface="Arial"/>
              <a:cs typeface="Arial"/>
            </a:endParaRPr>
          </a:p>
          <a:p>
            <a:pPr marL="15875">
              <a:lnSpc>
                <a:spcPct val="100000"/>
              </a:lnSpc>
              <a:spcBef>
                <a:spcPts val="45"/>
              </a:spcBef>
            </a:pPr>
            <a:r>
              <a:rPr sz="800" spc="20" dirty="0">
                <a:solidFill>
                  <a:srgbClr val="0E0E0E"/>
                </a:solidFill>
                <a:latin typeface="Arial"/>
                <a:cs typeface="Arial"/>
              </a:rPr>
              <a:t>LEC</a:t>
            </a:r>
            <a:r>
              <a:rPr sz="800" spc="-25" dirty="0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sz="800" spc="110" dirty="0">
                <a:solidFill>
                  <a:srgbClr val="0E0E0E"/>
                </a:solidFill>
                <a:latin typeface="Arial"/>
                <a:cs typeface="Arial"/>
              </a:rPr>
              <a:t>(2320)</a:t>
            </a:r>
            <a:endParaRPr sz="8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15753" y="3791762"/>
            <a:ext cx="0" cy="156210"/>
          </a:xfrm>
          <a:custGeom>
            <a:avLst/>
            <a:gdLst/>
            <a:ahLst/>
            <a:cxnLst/>
            <a:rect l="l" t="t" r="r" b="b"/>
            <a:pathLst>
              <a:path h="156210">
                <a:moveTo>
                  <a:pt x="0" y="0"/>
                </a:moveTo>
                <a:lnTo>
                  <a:pt x="0" y="155934"/>
                </a:lnTo>
              </a:path>
            </a:pathLst>
          </a:custGeom>
          <a:ln w="31661">
            <a:solidFill>
              <a:srgbClr val="5E7C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74992" y="3789921"/>
            <a:ext cx="495300" cy="163830"/>
          </a:xfrm>
          <a:custGeom>
            <a:avLst/>
            <a:gdLst/>
            <a:ahLst/>
            <a:cxnLst/>
            <a:rect l="l" t="t" r="r" b="b"/>
            <a:pathLst>
              <a:path w="495300" h="163829">
                <a:moveTo>
                  <a:pt x="0" y="0"/>
                </a:moveTo>
                <a:lnTo>
                  <a:pt x="495033" y="0"/>
                </a:lnTo>
                <a:lnTo>
                  <a:pt x="495033" y="163692"/>
                </a:lnTo>
                <a:lnTo>
                  <a:pt x="0" y="163692"/>
                </a:lnTo>
                <a:lnTo>
                  <a:pt x="0" y="0"/>
                </a:lnTo>
                <a:close/>
              </a:path>
            </a:pathLst>
          </a:custGeom>
          <a:solidFill>
            <a:srgbClr val="7585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15753" y="4117898"/>
            <a:ext cx="0" cy="156210"/>
          </a:xfrm>
          <a:custGeom>
            <a:avLst/>
            <a:gdLst/>
            <a:ahLst/>
            <a:cxnLst/>
            <a:rect l="l" t="t" r="r" b="b"/>
            <a:pathLst>
              <a:path h="156210">
                <a:moveTo>
                  <a:pt x="0" y="0"/>
                </a:moveTo>
                <a:lnTo>
                  <a:pt x="0" y="155934"/>
                </a:lnTo>
              </a:path>
            </a:pathLst>
          </a:custGeom>
          <a:ln w="31661">
            <a:solidFill>
              <a:srgbClr val="5E7C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4992" y="4116057"/>
            <a:ext cx="482600" cy="163830"/>
          </a:xfrm>
          <a:custGeom>
            <a:avLst/>
            <a:gdLst/>
            <a:ahLst/>
            <a:cxnLst/>
            <a:rect l="l" t="t" r="r" b="b"/>
            <a:pathLst>
              <a:path w="482600" h="163829">
                <a:moveTo>
                  <a:pt x="0" y="0"/>
                </a:moveTo>
                <a:lnTo>
                  <a:pt x="482345" y="0"/>
                </a:lnTo>
                <a:lnTo>
                  <a:pt x="482345" y="163692"/>
                </a:lnTo>
                <a:lnTo>
                  <a:pt x="0" y="163692"/>
                </a:lnTo>
                <a:lnTo>
                  <a:pt x="0" y="0"/>
                </a:lnTo>
                <a:close/>
              </a:path>
            </a:pathLst>
          </a:custGeom>
          <a:solidFill>
            <a:srgbClr val="7585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30883" y="4116057"/>
            <a:ext cx="628015" cy="163830"/>
          </a:xfrm>
          <a:custGeom>
            <a:avLst/>
            <a:gdLst/>
            <a:ahLst/>
            <a:cxnLst/>
            <a:rect l="l" t="t" r="r" b="b"/>
            <a:pathLst>
              <a:path w="628014" h="163829">
                <a:moveTo>
                  <a:pt x="0" y="0"/>
                </a:moveTo>
                <a:lnTo>
                  <a:pt x="627964" y="0"/>
                </a:lnTo>
                <a:lnTo>
                  <a:pt x="627964" y="163692"/>
                </a:lnTo>
                <a:lnTo>
                  <a:pt x="0" y="163692"/>
                </a:lnTo>
                <a:lnTo>
                  <a:pt x="0" y="0"/>
                </a:lnTo>
                <a:close/>
              </a:path>
            </a:pathLst>
          </a:custGeom>
          <a:solidFill>
            <a:srgbClr val="7585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762292" y="4122420"/>
            <a:ext cx="147256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114" dirty="0">
                <a:solidFill>
                  <a:srgbClr val="F9F9FB"/>
                </a:solidFill>
                <a:latin typeface="Arial"/>
                <a:cs typeface="Arial"/>
              </a:rPr>
              <a:t>Personal</a:t>
            </a:r>
            <a:r>
              <a:rPr sz="900" b="1" spc="100" dirty="0">
                <a:solidFill>
                  <a:srgbClr val="F9F9FB"/>
                </a:solidFill>
                <a:latin typeface="Arial"/>
                <a:cs typeface="Arial"/>
              </a:rPr>
              <a:t> </a:t>
            </a:r>
            <a:r>
              <a:rPr sz="900" b="1" spc="114" dirty="0">
                <a:solidFill>
                  <a:srgbClr val="F9F9FB"/>
                </a:solidFill>
                <a:latin typeface="Arial"/>
                <a:cs typeface="Arial"/>
              </a:rPr>
              <a:t>Information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731361" y="2501900"/>
            <a:ext cx="85090" cy="67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300" spc="-1205" dirty="0">
                <a:solidFill>
                  <a:srgbClr val="C1CADB"/>
                </a:solidFill>
                <a:latin typeface="Times New Roman"/>
                <a:cs typeface="Times New Roman"/>
              </a:rPr>
              <a:t>J</a:t>
            </a:r>
            <a:endParaRPr sz="43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62292" y="3315715"/>
            <a:ext cx="7000875" cy="631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4570">
              <a:lnSpc>
                <a:spcPct val="100000"/>
              </a:lnSpc>
            </a:pPr>
            <a:r>
              <a:rPr sz="700" b="1" spc="120" dirty="0">
                <a:solidFill>
                  <a:srgbClr val="4F5D8C"/>
                </a:solidFill>
                <a:latin typeface="Arial"/>
                <a:cs typeface="Arial"/>
              </a:rPr>
              <a:t>enrollment </a:t>
            </a:r>
            <a:r>
              <a:rPr sz="700" b="1" spc="110" dirty="0">
                <a:solidFill>
                  <a:srgbClr val="4F5D8C"/>
                </a:solidFill>
                <a:latin typeface="Arial"/>
                <a:cs typeface="Arial"/>
              </a:rPr>
              <a:t>shopping </a:t>
            </a:r>
            <a:r>
              <a:rPr sz="700" b="1" spc="95" dirty="0">
                <a:solidFill>
                  <a:srgbClr val="4F5D8C"/>
                </a:solidFill>
                <a:latin typeface="Arial"/>
                <a:cs typeface="Arial"/>
              </a:rPr>
              <a:t>cart</a:t>
            </a:r>
            <a:r>
              <a:rPr sz="700" b="1" spc="150" dirty="0">
                <a:solidFill>
                  <a:srgbClr val="4F5D8C"/>
                </a:solidFill>
                <a:latin typeface="Arial"/>
                <a:cs typeface="Arial"/>
              </a:rPr>
              <a:t> </a:t>
            </a:r>
            <a:r>
              <a:rPr sz="700" b="1" spc="70" dirty="0">
                <a:solidFill>
                  <a:srgbClr val="5E87B1"/>
                </a:solidFill>
                <a:latin typeface="Arial"/>
                <a:cs typeface="Arial"/>
              </a:rPr>
              <a:t>•</a:t>
            </a:r>
            <a:endParaRPr sz="700">
              <a:latin typeface="Arial"/>
              <a:cs typeface="Arial"/>
            </a:endParaRPr>
          </a:p>
          <a:p>
            <a:pPr marL="5678805">
              <a:lnSpc>
                <a:spcPct val="100000"/>
              </a:lnSpc>
              <a:spcBef>
                <a:spcPts val="65"/>
              </a:spcBef>
            </a:pPr>
            <a:r>
              <a:rPr sz="800" u="sng" spc="80" dirty="0">
                <a:solidFill>
                  <a:srgbClr val="3B42C8"/>
                </a:solidFill>
                <a:latin typeface="Arial"/>
                <a:cs typeface="Arial"/>
              </a:rPr>
              <a:t>Open </a:t>
            </a:r>
            <a:r>
              <a:rPr sz="800" u="sng" spc="90" dirty="0">
                <a:solidFill>
                  <a:srgbClr val="3B42C8"/>
                </a:solidFill>
                <a:latin typeface="Arial"/>
                <a:cs typeface="Arial"/>
              </a:rPr>
              <a:t>Enrollment</a:t>
            </a:r>
            <a:r>
              <a:rPr sz="800" u="sng" spc="285" dirty="0">
                <a:solidFill>
                  <a:srgbClr val="3B42C8"/>
                </a:solidFill>
                <a:latin typeface="Arial"/>
                <a:cs typeface="Arial"/>
              </a:rPr>
              <a:t> </a:t>
            </a:r>
            <a:r>
              <a:rPr sz="800" u="sng" spc="-5" dirty="0">
                <a:solidFill>
                  <a:srgbClr val="3B42C8"/>
                </a:solidFill>
                <a:latin typeface="Arial"/>
                <a:cs typeface="Arial"/>
              </a:rPr>
              <a:t>Dates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00" b="1" spc="114" dirty="0">
                <a:solidFill>
                  <a:srgbClr val="F9F9FB"/>
                </a:solidFill>
                <a:latin typeface="Arial"/>
                <a:cs typeface="Arial"/>
              </a:rPr>
              <a:t>Finances</a:t>
            </a:r>
            <a:endParaRPr sz="9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416243" y="4150359"/>
            <a:ext cx="1120775" cy="39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" marR="5080" indent="-1270">
              <a:lnSpc>
                <a:spcPct val="105000"/>
              </a:lnSpc>
            </a:pPr>
            <a:r>
              <a:rPr sz="800" u="sng" spc="65" dirty="0">
                <a:solidFill>
                  <a:srgbClr val="3B42C8"/>
                </a:solidFill>
                <a:latin typeface="Arial"/>
                <a:cs typeface="Arial"/>
              </a:rPr>
              <a:t>Financial </a:t>
            </a:r>
            <a:r>
              <a:rPr sz="800" u="sng" spc="70" dirty="0">
                <a:solidFill>
                  <a:srgbClr val="3B42C8"/>
                </a:solidFill>
                <a:latin typeface="Arial"/>
                <a:cs typeface="Arial"/>
              </a:rPr>
              <a:t>Aid </a:t>
            </a:r>
            <a:r>
              <a:rPr sz="800" u="sng" spc="-75" dirty="0">
                <a:solidFill>
                  <a:srgbClr val="3B42C8"/>
                </a:solidFill>
                <a:latin typeface="Arial"/>
                <a:cs typeface="Arial"/>
              </a:rPr>
              <a:t>Forms  </a:t>
            </a:r>
            <a:r>
              <a:rPr sz="800" u="sng" spc="55" dirty="0">
                <a:solidFill>
                  <a:srgbClr val="3B42C8"/>
                </a:solidFill>
                <a:latin typeface="Arial"/>
                <a:cs typeface="Arial"/>
              </a:rPr>
              <a:t>MOODLE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800" u="sng" spc="40" dirty="0">
                <a:solidFill>
                  <a:srgbClr val="3B42C8"/>
                </a:solidFill>
                <a:latin typeface="Arial"/>
                <a:cs typeface="Arial"/>
              </a:rPr>
              <a:t>GCC </a:t>
            </a:r>
            <a:r>
              <a:rPr sz="800" u="sng" spc="90" dirty="0">
                <a:solidFill>
                  <a:srgbClr val="3B42C8"/>
                </a:solidFill>
                <a:latin typeface="Arial"/>
                <a:cs typeface="Arial"/>
              </a:rPr>
              <a:t>News</a:t>
            </a:r>
            <a:r>
              <a:rPr sz="800" u="sng" spc="170" dirty="0">
                <a:solidFill>
                  <a:srgbClr val="3B42C8"/>
                </a:solidFill>
                <a:latin typeface="Arial"/>
                <a:cs typeface="Arial"/>
              </a:rPr>
              <a:t> </a:t>
            </a:r>
            <a:r>
              <a:rPr sz="800" u="sng" spc="65" dirty="0">
                <a:solidFill>
                  <a:srgbClr val="3B42C8"/>
                </a:solidFill>
                <a:latin typeface="Arial"/>
                <a:cs typeface="Arial"/>
              </a:rPr>
              <a:t>Release</a:t>
            </a:r>
            <a:endParaRPr sz="8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413195" y="5201920"/>
            <a:ext cx="1115060" cy="39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0">
              <a:lnSpc>
                <a:spcPct val="105000"/>
              </a:lnSpc>
            </a:pPr>
            <a:r>
              <a:rPr sz="800" u="sng" spc="65" dirty="0">
                <a:solidFill>
                  <a:srgbClr val="3B42C8"/>
                </a:solidFill>
                <a:latin typeface="Arial"/>
                <a:cs typeface="Arial"/>
              </a:rPr>
              <a:t>Main </a:t>
            </a:r>
            <a:r>
              <a:rPr sz="800" u="sng" spc="90" dirty="0">
                <a:solidFill>
                  <a:srgbClr val="3B42C8"/>
                </a:solidFill>
                <a:latin typeface="Arial"/>
                <a:cs typeface="Arial"/>
              </a:rPr>
              <a:t>Campus  </a:t>
            </a:r>
            <a:r>
              <a:rPr sz="800" u="sng" spc="80" dirty="0">
                <a:solidFill>
                  <a:srgbClr val="3B42C8"/>
                </a:solidFill>
                <a:latin typeface="Arial"/>
                <a:cs typeface="Arial"/>
              </a:rPr>
              <a:t>Garfield </a:t>
            </a:r>
            <a:r>
              <a:rPr sz="800" u="sng" spc="95" dirty="0">
                <a:solidFill>
                  <a:srgbClr val="3B42C8"/>
                </a:solidFill>
                <a:latin typeface="Arial"/>
                <a:cs typeface="Arial"/>
              </a:rPr>
              <a:t>Campus  </a:t>
            </a:r>
            <a:r>
              <a:rPr sz="800" u="sng" spc="75" dirty="0">
                <a:solidFill>
                  <a:srgbClr val="3B42C8"/>
                </a:solidFill>
                <a:latin typeface="Arial"/>
                <a:cs typeface="Arial"/>
              </a:rPr>
              <a:t>This </a:t>
            </a:r>
            <a:r>
              <a:rPr sz="800" u="sng" spc="85" dirty="0">
                <a:solidFill>
                  <a:srgbClr val="3B42C8"/>
                </a:solidFill>
                <a:latin typeface="Arial"/>
                <a:cs typeface="Arial"/>
              </a:rPr>
              <a:t>Week's</a:t>
            </a:r>
            <a:r>
              <a:rPr sz="800" u="sng" spc="225" dirty="0">
                <a:solidFill>
                  <a:srgbClr val="3B42C8"/>
                </a:solidFill>
                <a:latin typeface="Arial"/>
                <a:cs typeface="Arial"/>
              </a:rPr>
              <a:t> </a:t>
            </a:r>
            <a:r>
              <a:rPr sz="800" u="sng" spc="-90" dirty="0">
                <a:solidFill>
                  <a:srgbClr val="3B42C8"/>
                </a:solidFill>
                <a:latin typeface="Arial"/>
                <a:cs typeface="Arial"/>
              </a:rPr>
              <a:t>Events</a:t>
            </a:r>
            <a:endParaRPr sz="8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416243" y="6128511"/>
            <a:ext cx="1136650" cy="276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107500"/>
              </a:lnSpc>
            </a:pPr>
            <a:r>
              <a:rPr sz="800" u="heavy" spc="40" dirty="0">
                <a:solidFill>
                  <a:srgbClr val="3B42C8"/>
                </a:solidFill>
                <a:latin typeface="Arial"/>
                <a:cs typeface="Arial"/>
              </a:rPr>
              <a:t>GCC </a:t>
            </a:r>
            <a:r>
              <a:rPr sz="800" u="heavy" spc="90" dirty="0">
                <a:solidFill>
                  <a:srgbClr val="3B42C8"/>
                </a:solidFill>
                <a:latin typeface="Arial"/>
                <a:cs typeface="Arial"/>
              </a:rPr>
              <a:t>Student </a:t>
            </a:r>
            <a:r>
              <a:rPr sz="800" u="heavy" spc="50" dirty="0">
                <a:solidFill>
                  <a:srgbClr val="3B42C8"/>
                </a:solidFill>
                <a:latin typeface="Arial"/>
                <a:cs typeface="Arial"/>
              </a:rPr>
              <a:t>E-Mai</a:t>
            </a:r>
            <a:r>
              <a:rPr sz="800" spc="50" dirty="0">
                <a:solidFill>
                  <a:srgbClr val="3B42C8"/>
                </a:solidFill>
                <a:latin typeface="Arial"/>
                <a:cs typeface="Arial"/>
              </a:rPr>
              <a:t>l  </a:t>
            </a:r>
            <a:r>
              <a:rPr sz="800" spc="90" dirty="0">
                <a:solidFill>
                  <a:srgbClr val="3B42C8"/>
                </a:solidFill>
                <a:latin typeface="Arial"/>
                <a:cs typeface="Arial"/>
              </a:rPr>
              <a:t>Orientation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71785ABA8C0A499FAD8F2B8A123D0E" ma:contentTypeVersion="0" ma:contentTypeDescription="Create a new document." ma:contentTypeScope="" ma:versionID="239e8dda10dff39779978e9dc5069fe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3AB4DC-279B-4963-A5AE-B1F02E522D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8657752-E6E8-421E-921D-83C66FA7055B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19571BD-0788-47AF-9D08-A8F63C95E1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218</Words>
  <Application>Microsoft Office PowerPoint</Application>
  <PresentationFormat>Widescreen</PresentationFormat>
  <Paragraphs>102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Wingdings 3</vt:lpstr>
      <vt:lpstr>Office Theme</vt:lpstr>
      <vt:lpstr>Glendale Community College Dual Enrollment</vt:lpstr>
      <vt:lpstr>What is Dual Enrollment?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ACTIVATE MyGCC --Student Portal</vt:lpstr>
      <vt:lpstr>PowerPoint Presentation</vt:lpstr>
      <vt:lpstr>ACTIVATE GCC EMAIL</vt:lpstr>
      <vt:lpstr>FERPA</vt:lpstr>
      <vt:lpstr>Glendale College Student Conduct Policy</vt:lpstr>
      <vt:lpstr>Drop Deadlines</vt:lpstr>
      <vt:lpstr>Questions and Comments?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 Chil-Gevorkyan</dc:creator>
  <cp:lastModifiedBy>vchilgev@glendale.edu</cp:lastModifiedBy>
  <cp:revision>4</cp:revision>
  <dcterms:created xsi:type="dcterms:W3CDTF">2019-09-04T15:50:07Z</dcterms:created>
  <dcterms:modified xsi:type="dcterms:W3CDTF">2019-11-05T20:01:58Z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2018-12-17T00:00:00Z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2019-09-04T00:00:00Z</vt:filetime>
  </property>
  <property fmtid="{D5CDD505-2E9C-101B-9397-08002B2CF9AE}" pid="5" name="ContentTypeId">
    <vt:lpwstr>0x0101007C71785ABA8C0A499FAD8F2B8A123D0E</vt:lpwstr>
  </property>
</Properties>
</file>