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31"/>
  </p:notesMasterIdLst>
  <p:sldIdLst>
    <p:sldId id="256" r:id="rId3"/>
    <p:sldId id="1309" r:id="rId4"/>
    <p:sldId id="720" r:id="rId5"/>
    <p:sldId id="261" r:id="rId6"/>
    <p:sldId id="1318" r:id="rId7"/>
    <p:sldId id="260" r:id="rId8"/>
    <p:sldId id="259" r:id="rId9"/>
    <p:sldId id="257" r:id="rId10"/>
    <p:sldId id="1322" r:id="rId11"/>
    <p:sldId id="1328" r:id="rId12"/>
    <p:sldId id="1329" r:id="rId13"/>
    <p:sldId id="1325" r:id="rId14"/>
    <p:sldId id="1314" r:id="rId15"/>
    <p:sldId id="1327" r:id="rId16"/>
    <p:sldId id="1313" r:id="rId17"/>
    <p:sldId id="1310" r:id="rId18"/>
    <p:sldId id="1311" r:id="rId19"/>
    <p:sldId id="1321" r:id="rId20"/>
    <p:sldId id="1312" r:id="rId21"/>
    <p:sldId id="1315" r:id="rId22"/>
    <p:sldId id="745" r:id="rId23"/>
    <p:sldId id="748" r:id="rId24"/>
    <p:sldId id="1326" r:id="rId25"/>
    <p:sldId id="1316" r:id="rId26"/>
    <p:sldId id="749" r:id="rId27"/>
    <p:sldId id="1304" r:id="rId28"/>
    <p:sldId id="1305" r:id="rId29"/>
    <p:sldId id="1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0248"/>
    <a:srgbClr val="F5CBD7"/>
    <a:srgbClr val="E88AA5"/>
    <a:srgbClr val="FFFF00"/>
    <a:srgbClr val="FBE5D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A4247-BEF0-40B7-8526-7E9AB95C71D1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EC279-776C-42A8-8D3C-2CC996D82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29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4B121-30E1-4529-A5C6-E7CC5C8994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54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5712D-C1F7-4DBB-93BB-C3C7948A0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903AE-72BD-48EE-B10C-034C546D8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840EB-FAC0-4007-AA42-A8F18C7F0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5E2FE-6852-4B00-B6BB-CDE13320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55538-66C8-48D3-90FC-7974FEDA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27B3F5-653C-4B16-A0DA-A6D849390845}"/>
              </a:ext>
            </a:extLst>
          </p:cNvPr>
          <p:cNvSpPr/>
          <p:nvPr userDrawn="1"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7C71C-ECED-4363-8598-DF6D07D9DD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524000" cy="13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74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EF90-DEB6-483D-945B-17743C79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888E2-9CB1-47E6-997E-A7FE1D62B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14710-4F58-433D-809C-F3C99D7B0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9023B-7054-4138-BF13-44EEA0DF9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B2F4C-E381-4476-8CA6-3487AFE5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BDD10-5DF6-4DFD-BCD5-6D51D30E5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2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16AA9-2858-43F2-8656-D65C5DB2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B2E81D-8569-4F09-BA3A-08188D558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29114-4FE3-4880-8210-E0EEB5144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3F374-B602-47B3-A65C-BBC68AD8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F3E33-4BF8-4009-B31D-20ED99EB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96E12-70FA-4445-B3AA-694D176F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16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DFFDA-CAA4-47A2-90B4-ADBC2E95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9E1CF-4620-4A9F-8AC0-0AE259869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ED1DB-AC78-4A4E-8D05-D7629EE71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877F2-276B-4BB4-B133-7A4F1D18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CE16F-DDF9-4436-83E6-7705AD0B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6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066717-3B03-442B-9014-BC0698F15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A89C4-E0B4-48BF-A89A-521A8D0EA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120C0-E742-4F27-9602-7E31BA865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129D9-94AC-460D-9B61-7DB564365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CF946-E2E2-4019-A481-1708D61A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04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081089"/>
            <a:ext cx="11228917" cy="1241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893235" y="2574926"/>
            <a:ext cx="3196167" cy="3416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92602" y="2574926"/>
            <a:ext cx="3198284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4769" y="6119813"/>
            <a:ext cx="5211233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endParaRPr lang="en-US" sz="1600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652000" y="64008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fld id="{2EAA0632-84F4-438C-85ED-FA80A23EB2C7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rPr>
              <a:pPr defTabSz="609585">
                <a:defRPr/>
              </a:pPr>
              <a:t>‹#›</a:t>
            </a:fld>
            <a:endParaRPr lang="en-US" sz="1600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190160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318432" y="881829"/>
            <a:ext cx="11558016" cy="7214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0">
                <a:solidFill>
                  <a:schemeClr val="accent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18433" y="1547285"/>
            <a:ext cx="5622257" cy="46249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59114" y="1547285"/>
            <a:ext cx="5623052" cy="46249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544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432" y="58039"/>
            <a:ext cx="11558016" cy="113142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318432" y="881829"/>
            <a:ext cx="11558016" cy="7214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0">
                <a:solidFill>
                  <a:schemeClr val="accent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18432" y="1547285"/>
            <a:ext cx="11568768" cy="46249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82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>
              <a:defRPr/>
            </a:pPr>
            <a:fld id="{B645A230-8311-9A41-B8A6-5D9FBE608908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rPr>
              <a:pPr defTabSz="609585">
                <a:defRPr/>
              </a:pPr>
              <a:t>12/18/2019</a:t>
            </a:fld>
            <a:endParaRPr lang="en-US" sz="1600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>
              <a:defRPr/>
            </a:pPr>
            <a:endParaRPr lang="en-US" sz="1600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>
              <a:defRPr/>
            </a:pPr>
            <a:fld id="{E10F8881-D82E-044D-8901-4B70F76E3A74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rPr>
              <a:pPr defTabSz="609585">
                <a:defRPr/>
              </a:pPr>
              <a:t>‹#›</a:t>
            </a:fld>
            <a:endParaRPr lang="en-US" sz="1600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57865" y="636264"/>
            <a:ext cx="10187095" cy="989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1557867" y="1625600"/>
            <a:ext cx="10187092" cy="4348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2667" b="0" i="0">
                <a:latin typeface="Helvetica Neue"/>
                <a:cs typeface="HelveticaNeue Condensed"/>
              </a:defRPr>
            </a:lvl1pPr>
            <a:lvl2pPr>
              <a:lnSpc>
                <a:spcPct val="100000"/>
              </a:lnSpc>
              <a:defRPr sz="2667" b="0" i="0">
                <a:solidFill>
                  <a:srgbClr val="B17F00"/>
                </a:solidFill>
                <a:latin typeface="Helvetica Neue"/>
                <a:cs typeface="HelveticaNeue Condensed"/>
              </a:defRPr>
            </a:lvl2pPr>
            <a:lvl3pPr>
              <a:lnSpc>
                <a:spcPct val="100000"/>
              </a:lnSpc>
              <a:defRPr sz="2667" b="0" i="0">
                <a:latin typeface="Helvetica Neue"/>
                <a:cs typeface="HelveticaNeue Condensed"/>
              </a:defRPr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•  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•  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•  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11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5712D-C1F7-4DBB-93BB-C3C7948A0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903AE-72BD-48EE-B10C-034C546D8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840EB-FAC0-4007-AA42-A8F18C7F0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5E2FE-6852-4B00-B6BB-CDE13320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55538-66C8-48D3-90FC-7974FEDA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60942-C01A-45F3-B313-DE602AB7E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27B3F5-653C-4B16-A0DA-A6D849390845}"/>
              </a:ext>
            </a:extLst>
          </p:cNvPr>
          <p:cNvSpPr/>
          <p:nvPr userDrawn="1"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7C71C-ECED-4363-8598-DF6D07D9DD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524000" cy="13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8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5712D-C1F7-4DBB-93BB-C3C7948A0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903AE-72BD-48EE-B10C-034C546D8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840EB-FAC0-4007-AA42-A8F18C7F0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5E2FE-6852-4B00-B6BB-CDE13320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55538-66C8-48D3-90FC-7974FEDA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27B3F5-653C-4B16-A0DA-A6D849390845}"/>
              </a:ext>
            </a:extLst>
          </p:cNvPr>
          <p:cNvSpPr/>
          <p:nvPr userDrawn="1"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7C71C-ECED-4363-8598-DF6D07D9DD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524000" cy="13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2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37CA-6BE0-4ABF-AD21-93EC3F180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DC062-540C-4910-9615-05A93041A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4E969-8459-45D2-9D23-C0A1B99B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573E8-B962-400B-B893-D9302E7D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EE24-5803-4FDE-ACDC-C5FB72B6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6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5712D-C1F7-4DBB-93BB-C3C7948A0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903AE-72BD-48EE-B10C-034C546D8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840EB-FAC0-4007-AA42-A8F18C7F0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5E2FE-6852-4B00-B6BB-CDE13320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55538-66C8-48D3-90FC-7974FEDA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27B3F5-653C-4B16-A0DA-A6D849390845}"/>
              </a:ext>
            </a:extLst>
          </p:cNvPr>
          <p:cNvSpPr/>
          <p:nvPr userDrawn="1"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7C71C-ECED-4363-8598-DF6D07D9DD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524000" cy="13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55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C1DF1-D30C-41A2-A80A-74D67F94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9CDED-F316-4896-A0BE-925F0CB88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340C1-07DA-46B0-AA80-3CB114FAC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B045A-A738-43DB-B4AB-2246C670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CA884-C676-40BE-BB2B-ED8C4CB9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2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E5FA4-60A6-4899-86CC-44943DE3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F539A-D8BA-45FE-88D7-D1D4FDEF1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B409D-37C3-46F0-9144-02778102B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F2C68-FB3D-45A8-BF80-6E3CC5002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5FA21-7DBE-4B4D-9CD6-2C9CC888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41F3C-4A4E-4830-88F5-98AB315A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8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5402C-A665-4372-98C8-297BA5C78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B5988-16BA-4428-9C3E-17A1BC81F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91479-D4D6-4BBC-B19C-6E079C52B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14ACF4-A06E-4FE4-B059-D7D793ABE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A8054-8821-4781-B15E-62A9371A2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CF3D13-4ACA-4A20-93BA-FF72A4DD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FC2504-5BBD-454F-9A0B-42E34ECC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831281-3324-4BD7-8D1D-66C495737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41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E0879-EB43-4AD8-B291-11463310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A3404A-FBA6-43E7-B4C4-2C4A050AA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4E2EA-678C-4F88-944F-C6FB733E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1FA5C4-08DA-49FB-82DF-2DC772F7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57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587E85-ACBD-4C3A-B58A-1B0BCEEF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FB8C35-10D0-4779-95EE-8A3A893F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53773-9AE1-4552-8BE4-5FA7BF059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6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390F11-EB55-4B64-A452-BE6678C3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BE00F-8558-4A5E-B2CE-5FBE7FB52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413BA-51A6-4B93-84C4-6978CC91D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DDC8-02EA-4283-B8F0-4237D8D28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534D4-899A-4EE3-85AA-B2D19EC86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60942-C01A-45F3-B313-DE602AB7E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7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4" r:id="rId14"/>
    <p:sldLayoutId id="2147483665" r:id="rId15"/>
    <p:sldLayoutId id="2147483666" r:id="rId16"/>
    <p:sldLayoutId id="2147483667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390F11-EB55-4B64-A452-BE6678C3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BE00F-8558-4A5E-B2CE-5FBE7FB52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413BA-51A6-4B93-84C4-6978CC91D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DDC8-02EA-4283-B8F0-4237D8D28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534D4-899A-4EE3-85AA-B2D19EC86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60942-C01A-45F3-B313-DE602AB7E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67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BF9742-E4F5-414E-94BC-FDAD0E60D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5126" t="5512" r="3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8BF414-F105-4706-93E3-2F0011A56CA7}"/>
              </a:ext>
            </a:extLst>
          </p:cNvPr>
          <p:cNvSpPr txBox="1"/>
          <p:nvPr/>
        </p:nvSpPr>
        <p:spPr>
          <a:xfrm>
            <a:off x="2764228" y="803170"/>
            <a:ext cx="6425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Facilities and Capital Projects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E9B7A-B732-480B-8A8F-268E8669A48F}"/>
              </a:ext>
            </a:extLst>
          </p:cNvPr>
          <p:cNvSpPr txBox="1"/>
          <p:nvPr/>
        </p:nvSpPr>
        <p:spPr>
          <a:xfrm>
            <a:off x="2041077" y="2126609"/>
            <a:ext cx="78721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GCC Managers and Confidential Employees Meeting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506FCC-8874-4925-9386-FECF68018716}"/>
              </a:ext>
            </a:extLst>
          </p:cNvPr>
          <p:cNvSpPr txBox="1"/>
          <p:nvPr/>
        </p:nvSpPr>
        <p:spPr>
          <a:xfrm>
            <a:off x="1824603" y="4253218"/>
            <a:ext cx="8305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/>
          </a:p>
          <a:p>
            <a:pPr algn="ctr"/>
            <a:r>
              <a:rPr lang="en-US" dirty="0"/>
              <a:t>December 18, 2019</a:t>
            </a:r>
          </a:p>
        </p:txBody>
      </p:sp>
    </p:spTree>
    <p:extLst>
      <p:ext uri="{BB962C8B-B14F-4D97-AF65-F5344CB8AC3E}">
        <p14:creationId xmlns:p14="http://schemas.microsoft.com/office/powerpoint/2010/main" val="4219046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C538C5-20B4-450A-BB1D-3FDD5FEA1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5126" t="5512" r="3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32CA3-3E5B-4EF0-BE00-6CF15165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20248-E3D3-4AA6-823F-418DFE7C009E}"/>
              </a:ext>
            </a:extLst>
          </p:cNvPr>
          <p:cNvSpPr txBox="1"/>
          <p:nvPr/>
        </p:nvSpPr>
        <p:spPr>
          <a:xfrm>
            <a:off x="1487727" y="282942"/>
            <a:ext cx="9216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GCC Capital Projects and Enhancements</a:t>
            </a:r>
          </a:p>
          <a:p>
            <a:pPr algn="ctr" defTabSz="609585">
              <a:defRPr/>
            </a:pPr>
            <a:endParaRPr 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D2A1DB-C85E-4DFB-8CF2-D5924A1CD9F9}"/>
              </a:ext>
            </a:extLst>
          </p:cNvPr>
          <p:cNvGraphicFramePr>
            <a:graphicFrameLocks noGrp="1"/>
          </p:cNvGraphicFramePr>
          <p:nvPr/>
        </p:nvGraphicFramePr>
        <p:xfrm>
          <a:off x="1870746" y="1317072"/>
          <a:ext cx="8330268" cy="48152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11027">
                  <a:extLst>
                    <a:ext uri="{9D8B030D-6E8A-4147-A177-3AD203B41FA5}">
                      <a16:colId xmlns:a16="http://schemas.microsoft.com/office/drawing/2014/main" val="2331623094"/>
                    </a:ext>
                  </a:extLst>
                </a:gridCol>
                <a:gridCol w="2703596">
                  <a:extLst>
                    <a:ext uri="{9D8B030D-6E8A-4147-A177-3AD203B41FA5}">
                      <a16:colId xmlns:a16="http://schemas.microsoft.com/office/drawing/2014/main" val="2694980625"/>
                    </a:ext>
                  </a:extLst>
                </a:gridCol>
                <a:gridCol w="1075452">
                  <a:extLst>
                    <a:ext uri="{9D8B030D-6E8A-4147-A177-3AD203B41FA5}">
                      <a16:colId xmlns:a16="http://schemas.microsoft.com/office/drawing/2014/main" val="3293447298"/>
                    </a:ext>
                  </a:extLst>
                </a:gridCol>
                <a:gridCol w="1600210">
                  <a:extLst>
                    <a:ext uri="{9D8B030D-6E8A-4147-A177-3AD203B41FA5}">
                      <a16:colId xmlns:a16="http://schemas.microsoft.com/office/drawing/2014/main" val="2208254785"/>
                    </a:ext>
                  </a:extLst>
                </a:gridCol>
                <a:gridCol w="204183">
                  <a:extLst>
                    <a:ext uri="{9D8B030D-6E8A-4147-A177-3AD203B41FA5}">
                      <a16:colId xmlns:a16="http://schemas.microsoft.com/office/drawing/2014/main" val="1509832684"/>
                    </a:ext>
                  </a:extLst>
                </a:gridCol>
                <a:gridCol w="851316">
                  <a:extLst>
                    <a:ext uri="{9D8B030D-6E8A-4147-A177-3AD203B41FA5}">
                      <a16:colId xmlns:a16="http://schemas.microsoft.com/office/drawing/2014/main" val="2474525321"/>
                    </a:ext>
                  </a:extLst>
                </a:gridCol>
                <a:gridCol w="1484484">
                  <a:extLst>
                    <a:ext uri="{9D8B030D-6E8A-4147-A177-3AD203B41FA5}">
                      <a16:colId xmlns:a16="http://schemas.microsoft.com/office/drawing/2014/main" val="1194544870"/>
                    </a:ext>
                  </a:extLst>
                </a:gridCol>
              </a:tblGrid>
              <a:tr h="388207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r>
                        <a:rPr lang="en-US" sz="2000">
                          <a:effectLst/>
                        </a:rPr>
                        <a:t>Bond Measure GC: Capital Outlay Projects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257279"/>
                  </a:ext>
                </a:extLst>
              </a:tr>
              <a:tr h="205521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522652"/>
                  </a:ext>
                </a:extLst>
              </a:tr>
              <a:tr h="344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Current Project Listing: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Architect: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PM / CM: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211658"/>
                  </a:ext>
                </a:extLst>
              </a:tr>
              <a:tr h="4407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Garfield Campus: Mariposa Renovations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MMA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James Moreto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Cumming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Gary Tasich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468199"/>
                  </a:ext>
                </a:extLst>
              </a:tr>
              <a:tr h="205521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1616"/>
                  </a:ext>
                </a:extLst>
              </a:tr>
              <a:tr h="4407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Infrastructure: Sewer Project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MMA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James Moreto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Cumming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Gary Tasich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3014432"/>
                  </a:ext>
                </a:extLst>
              </a:tr>
              <a:tr h="205521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441228"/>
                  </a:ext>
                </a:extLst>
              </a:tr>
              <a:tr h="4407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Instructional Building &amp; Conference Center (IBCC)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HMC Architects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Mark Schoeman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BRJ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Mark Edwards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2796734"/>
                  </a:ext>
                </a:extLst>
              </a:tr>
              <a:tr h="205521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582589"/>
                  </a:ext>
                </a:extLst>
              </a:tr>
              <a:tr h="4407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Montrose Campus: Citibank &amp;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Professional Development Center (PDC)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TBD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TBD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Gafcon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Keith Kaneko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5974235"/>
                  </a:ext>
                </a:extLst>
              </a:tr>
              <a:tr h="205521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130499"/>
                  </a:ext>
                </a:extLst>
              </a:tr>
              <a:tr h="4407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New Science Building (NSB)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HMC Architects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Mark Schoeman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Gafcon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John Leopardi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4131724"/>
                  </a:ext>
                </a:extLst>
              </a:tr>
              <a:tr h="205521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727031"/>
                  </a:ext>
                </a:extLst>
              </a:tr>
              <a:tr h="4407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Physical Education (PE),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Verdugo Gymnasium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Little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Rita S. Carter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Cumming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Thomas Hughes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4514574"/>
                  </a:ext>
                </a:extLst>
              </a:tr>
              <a:tr h="205521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670433"/>
                  </a:ext>
                </a:extLst>
              </a:tr>
            </a:tbl>
          </a:graphicData>
        </a:graphic>
      </p:graphicFrame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A7E2E254-6DAE-401F-AAB4-E0F5BE25D44E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0775B8-5AAF-4C2C-B2CC-06BE673AB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75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C538C5-20B4-450A-BB1D-3FDD5FEA1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5126" t="5512" r="3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32CA3-3E5B-4EF0-BE00-6CF15165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60942-C01A-45F3-B313-DE602AB7E618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20248-E3D3-4AA6-823F-418DFE7C009E}"/>
              </a:ext>
            </a:extLst>
          </p:cNvPr>
          <p:cNvSpPr txBox="1"/>
          <p:nvPr/>
        </p:nvSpPr>
        <p:spPr>
          <a:xfrm>
            <a:off x="1487727" y="282942"/>
            <a:ext cx="9216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GCC Capital Projects and Enhancements</a:t>
            </a:r>
          </a:p>
          <a:p>
            <a:pPr algn="ctr" defTabSz="609585">
              <a:defRPr/>
            </a:pPr>
            <a:endParaRPr 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6E7942-1A2E-4529-B31A-47636178D8C8}"/>
              </a:ext>
            </a:extLst>
          </p:cNvPr>
          <p:cNvGraphicFramePr>
            <a:graphicFrameLocks noGrp="1"/>
          </p:cNvGraphicFramePr>
          <p:nvPr/>
        </p:nvGraphicFramePr>
        <p:xfrm>
          <a:off x="1912690" y="1350628"/>
          <a:ext cx="8405770" cy="457344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14752">
                  <a:extLst>
                    <a:ext uri="{9D8B030D-6E8A-4147-A177-3AD203B41FA5}">
                      <a16:colId xmlns:a16="http://schemas.microsoft.com/office/drawing/2014/main" val="2918393598"/>
                    </a:ext>
                  </a:extLst>
                </a:gridCol>
                <a:gridCol w="2728100">
                  <a:extLst>
                    <a:ext uri="{9D8B030D-6E8A-4147-A177-3AD203B41FA5}">
                      <a16:colId xmlns:a16="http://schemas.microsoft.com/office/drawing/2014/main" val="212368860"/>
                    </a:ext>
                  </a:extLst>
                </a:gridCol>
                <a:gridCol w="1085200">
                  <a:extLst>
                    <a:ext uri="{9D8B030D-6E8A-4147-A177-3AD203B41FA5}">
                      <a16:colId xmlns:a16="http://schemas.microsoft.com/office/drawing/2014/main" val="1569342740"/>
                    </a:ext>
                  </a:extLst>
                </a:gridCol>
                <a:gridCol w="1614713">
                  <a:extLst>
                    <a:ext uri="{9D8B030D-6E8A-4147-A177-3AD203B41FA5}">
                      <a16:colId xmlns:a16="http://schemas.microsoft.com/office/drawing/2014/main" val="1083039245"/>
                    </a:ext>
                  </a:extLst>
                </a:gridCol>
                <a:gridCol w="206034">
                  <a:extLst>
                    <a:ext uri="{9D8B030D-6E8A-4147-A177-3AD203B41FA5}">
                      <a16:colId xmlns:a16="http://schemas.microsoft.com/office/drawing/2014/main" val="3946958310"/>
                    </a:ext>
                  </a:extLst>
                </a:gridCol>
                <a:gridCol w="859033">
                  <a:extLst>
                    <a:ext uri="{9D8B030D-6E8A-4147-A177-3AD203B41FA5}">
                      <a16:colId xmlns:a16="http://schemas.microsoft.com/office/drawing/2014/main" val="328525671"/>
                    </a:ext>
                  </a:extLst>
                </a:gridCol>
                <a:gridCol w="1497938">
                  <a:extLst>
                    <a:ext uri="{9D8B030D-6E8A-4147-A177-3AD203B41FA5}">
                      <a16:colId xmlns:a16="http://schemas.microsoft.com/office/drawing/2014/main" val="3735334883"/>
                    </a:ext>
                  </a:extLst>
                </a:gridCol>
              </a:tblGrid>
              <a:tr h="385148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r>
                        <a:rPr lang="en-US" sz="2000" dirty="0">
                          <a:effectLst/>
                        </a:rPr>
                        <a:t>Bond Measure GC: Capital Outlay Projects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016314"/>
                  </a:ext>
                </a:extLst>
              </a:tr>
              <a:tr h="203902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569490"/>
                  </a:ext>
                </a:extLst>
              </a:tr>
              <a:tr h="3413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Current Project Listing: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Architect: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PM / CM: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827404"/>
                  </a:ext>
                </a:extLst>
              </a:tr>
              <a:tr h="4372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San Gabriel 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r>
                        <a:rPr lang="en-US" sz="1100">
                          <a:effectLst/>
                        </a:rPr>
                        <a:t> Floor – Disabled Student Programs &amp; Services (DSPS)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Little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Rita S. Carter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BRJ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Mark Edwards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994114"/>
                  </a:ext>
                </a:extLst>
              </a:tr>
              <a:tr h="203902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988576"/>
                  </a:ext>
                </a:extLst>
              </a:tr>
              <a:tr h="4372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San Gabriel Remodel/ Math Dept.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HMC Architects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Mark Schoeman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Gafcon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John Leopardi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7697588"/>
                  </a:ext>
                </a:extLst>
              </a:tr>
              <a:tr h="203902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820854"/>
                  </a:ext>
                </a:extLst>
              </a:tr>
              <a:tr h="4372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San Rafael 2nd Floor Renovations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MMA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James Moreto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BRJ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Mark Edwards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1132728"/>
                  </a:ext>
                </a:extLst>
              </a:tr>
              <a:tr h="203902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930496"/>
                  </a:ext>
                </a:extLst>
              </a:tr>
              <a:tr h="4372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Sierra Vista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Little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Rita S. Carter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Cumming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Thomas Hughes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7276744"/>
                  </a:ext>
                </a:extLst>
              </a:tr>
              <a:tr h="203902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51803"/>
                  </a:ext>
                </a:extLst>
              </a:tr>
              <a:tr h="4372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Welding Lab Alteration, 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Aviation Arts Building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Little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Rita S. Carter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Cumming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Thomas Hughes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8679426"/>
                  </a:ext>
                </a:extLst>
              </a:tr>
              <a:tr h="203902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726020"/>
                  </a:ext>
                </a:extLst>
              </a:tr>
              <a:tr h="4372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Window Replacement,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Administration Building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19six 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(fka PMSM)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Jason Currie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BRJ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Mark Edwards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37697"/>
                  </a:ext>
                </a:extLst>
              </a:tr>
            </a:tbl>
          </a:graphicData>
        </a:graphic>
      </p:graphicFrame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A7E2E254-6DAE-401F-AAB4-E0F5BE25D44E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0775B8-5AAF-4C2C-B2CC-06BE673AB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37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893" r="2436" b="17129"/>
          <a:stretch/>
        </p:blipFill>
        <p:spPr>
          <a:xfrm>
            <a:off x="666750" y="470595"/>
            <a:ext cx="6477000" cy="59515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A074734-6527-4590-AFC7-C072A78D5219}"/>
              </a:ext>
            </a:extLst>
          </p:cNvPr>
          <p:cNvSpPr txBox="1">
            <a:spLocks/>
          </p:cNvSpPr>
          <p:nvPr/>
        </p:nvSpPr>
        <p:spPr>
          <a:xfrm>
            <a:off x="7566063" y="1152524"/>
            <a:ext cx="4035744" cy="4986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200" b="0" i="0" kern="1200" spc="-150">
                <a:solidFill>
                  <a:schemeClr val="bg1"/>
                </a:solidFill>
                <a:latin typeface="Helvetica Neue"/>
                <a:ea typeface="+mn-ea"/>
                <a:cs typeface="Arial"/>
              </a:defRPr>
            </a:lvl1pPr>
            <a:lvl2pPr marL="45720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spc="-150">
                <a:solidFill>
                  <a:srgbClr val="B17F00"/>
                </a:solidFill>
                <a:latin typeface="Helvetica Neue"/>
                <a:ea typeface="+mn-ea"/>
                <a:cs typeface="HelveticaNeue Condense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 spc="0">
                <a:solidFill>
                  <a:schemeClr val="tx1"/>
                </a:solidFill>
                <a:latin typeface="Helvetica Neue"/>
                <a:ea typeface="+mn-ea"/>
                <a:cs typeface="HelveticaNeue Condense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Facilities Master Plan: </a:t>
            </a:r>
          </a:p>
          <a:p>
            <a:r>
              <a:rPr lang="it-IT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	</a:t>
            </a: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Overall guide for all </a:t>
            </a:r>
            <a:r>
              <a:rPr lang="it-IT" sz="2000" spc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construction projects </a:t>
            </a:r>
            <a:r>
              <a:rPr lang="it-IT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and renovations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Aligned with GCCD’s Strategic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Currently have $337 million availble from Measure GC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$478.6 million of identified projects			</a:t>
            </a:r>
          </a:p>
          <a:p>
            <a:r>
              <a:rPr lang="it-IT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</a:t>
            </a:r>
            <a:endParaRPr lang="en-US" sz="2000" spc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0775B8-5AAF-4C2C-B2CC-06BE673AB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50EAD48-0092-42EA-AFE0-6AC98CD50789}"/>
              </a:ext>
            </a:extLst>
          </p:cNvPr>
          <p:cNvSpPr/>
          <p:nvPr/>
        </p:nvSpPr>
        <p:spPr>
          <a:xfrm>
            <a:off x="3812975" y="3763099"/>
            <a:ext cx="942836" cy="914400"/>
          </a:xfrm>
          <a:prstGeom prst="ellipse">
            <a:avLst/>
          </a:prstGeom>
          <a:noFill/>
          <a:ln w="28575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0EAD48-0092-42EA-AFE0-6AC98CD50789}"/>
              </a:ext>
            </a:extLst>
          </p:cNvPr>
          <p:cNvSpPr/>
          <p:nvPr/>
        </p:nvSpPr>
        <p:spPr>
          <a:xfrm>
            <a:off x="2543175" y="4933951"/>
            <a:ext cx="1076325" cy="495300"/>
          </a:xfrm>
          <a:prstGeom prst="ellipse">
            <a:avLst/>
          </a:prstGeom>
          <a:noFill/>
          <a:ln w="28575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0EAD48-0092-42EA-AFE0-6AC98CD50789}"/>
              </a:ext>
            </a:extLst>
          </p:cNvPr>
          <p:cNvSpPr/>
          <p:nvPr/>
        </p:nvSpPr>
        <p:spPr>
          <a:xfrm>
            <a:off x="3550458" y="4484341"/>
            <a:ext cx="481830" cy="466725"/>
          </a:xfrm>
          <a:prstGeom prst="ellipse">
            <a:avLst/>
          </a:prstGeom>
          <a:noFill/>
          <a:ln w="28575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0EAD48-0092-42EA-AFE0-6AC98CD50789}"/>
              </a:ext>
            </a:extLst>
          </p:cNvPr>
          <p:cNvSpPr/>
          <p:nvPr/>
        </p:nvSpPr>
        <p:spPr>
          <a:xfrm>
            <a:off x="2724150" y="3380770"/>
            <a:ext cx="1238250" cy="495300"/>
          </a:xfrm>
          <a:prstGeom prst="ellipse">
            <a:avLst/>
          </a:prstGeom>
          <a:noFill/>
          <a:ln w="28575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0EAD48-0092-42EA-AFE0-6AC98CD50789}"/>
              </a:ext>
            </a:extLst>
          </p:cNvPr>
          <p:cNvSpPr/>
          <p:nvPr/>
        </p:nvSpPr>
        <p:spPr>
          <a:xfrm>
            <a:off x="1584338" y="3911536"/>
            <a:ext cx="481830" cy="466725"/>
          </a:xfrm>
          <a:prstGeom prst="ellipse">
            <a:avLst/>
          </a:prstGeom>
          <a:noFill/>
          <a:ln w="28575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0EAD48-0092-42EA-AFE0-6AC98CD50789}"/>
              </a:ext>
            </a:extLst>
          </p:cNvPr>
          <p:cNvSpPr/>
          <p:nvPr/>
        </p:nvSpPr>
        <p:spPr>
          <a:xfrm>
            <a:off x="879605" y="4951066"/>
            <a:ext cx="481830" cy="925859"/>
          </a:xfrm>
          <a:prstGeom prst="ellipse">
            <a:avLst/>
          </a:prstGeom>
          <a:noFill/>
          <a:ln w="28575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0EAD48-0092-42EA-AFE0-6AC98CD50789}"/>
              </a:ext>
            </a:extLst>
          </p:cNvPr>
          <p:cNvSpPr/>
          <p:nvPr/>
        </p:nvSpPr>
        <p:spPr>
          <a:xfrm>
            <a:off x="1361435" y="4848856"/>
            <a:ext cx="1076325" cy="495300"/>
          </a:xfrm>
          <a:prstGeom prst="ellipse">
            <a:avLst/>
          </a:prstGeom>
          <a:noFill/>
          <a:ln w="28575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0EAD48-0092-42EA-AFE0-6AC98CD50789}"/>
              </a:ext>
            </a:extLst>
          </p:cNvPr>
          <p:cNvSpPr/>
          <p:nvPr/>
        </p:nvSpPr>
        <p:spPr>
          <a:xfrm>
            <a:off x="4501408" y="3911536"/>
            <a:ext cx="1076325" cy="860489"/>
          </a:xfrm>
          <a:prstGeom prst="ellipse">
            <a:avLst/>
          </a:prstGeom>
          <a:noFill/>
          <a:ln w="28575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141561" y="45381"/>
            <a:ext cx="78005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GCC Capital Projects and Enhancements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76448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F7A5366-2E92-0A41-9E0E-5705701F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484" y="254694"/>
            <a:ext cx="7212013" cy="134753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Recently Completed</a:t>
            </a:r>
            <a:br>
              <a:rPr lang="en-US" sz="3733" dirty="0"/>
            </a:br>
            <a:endParaRPr lang="en-US" sz="3733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6EC22-81D0-4B08-98AF-81F4E0499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0" y="1384093"/>
            <a:ext cx="7487565" cy="42072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A074734-6527-4590-AFC7-C072A78D5219}"/>
              </a:ext>
            </a:extLst>
          </p:cNvPr>
          <p:cNvSpPr txBox="1">
            <a:spLocks/>
          </p:cNvSpPr>
          <p:nvPr/>
        </p:nvSpPr>
        <p:spPr>
          <a:xfrm>
            <a:off x="8023263" y="2109787"/>
            <a:ext cx="4035744" cy="26384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200" b="0" i="0" kern="1200" spc="-150">
                <a:solidFill>
                  <a:schemeClr val="bg1"/>
                </a:solidFill>
                <a:latin typeface="Helvetica Neue"/>
                <a:ea typeface="+mn-ea"/>
                <a:cs typeface="Arial"/>
              </a:defRPr>
            </a:lvl1pPr>
            <a:lvl2pPr marL="45720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spc="-150">
                <a:solidFill>
                  <a:srgbClr val="B17F00"/>
                </a:solidFill>
                <a:latin typeface="Helvetica Neue"/>
                <a:ea typeface="+mn-ea"/>
                <a:cs typeface="HelveticaNeue Condense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 spc="0">
                <a:solidFill>
                  <a:schemeClr val="tx1"/>
                </a:solidFill>
                <a:latin typeface="Helvetica Neue"/>
                <a:ea typeface="+mn-ea"/>
                <a:cs typeface="HelveticaNeue Condense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Sierra Vista: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Achieved LEED Silver Certification Summer 2019			</a:t>
            </a: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Starbucks Kiosk on ground floor nearing final DSA closeout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VP office alteration on 3rd floor nearing completion			</a:t>
            </a:r>
          </a:p>
          <a:p>
            <a:r>
              <a:rPr lang="it-IT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</a:t>
            </a:r>
          </a:p>
          <a:p>
            <a:r>
              <a:rPr lang="it-IT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</a:t>
            </a:r>
            <a:endParaRPr lang="en-US" sz="2000" spc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endParaRPr lang="en-US" sz="2000" spc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E2E254-6DAE-401F-AAB4-E0F5BE25D44E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0775B8-5AAF-4C2C-B2CC-06BE673AB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19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77" y="2006616"/>
            <a:ext cx="5745497" cy="43091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9" y="743247"/>
            <a:ext cx="5812783" cy="43595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0775B8-5AAF-4C2C-B2CC-06BE673AB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46594" y="147380"/>
            <a:ext cx="3836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Recently Completed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601E5E5-9C54-496F-B7D5-A4265654EB5A}"/>
              </a:ext>
            </a:extLst>
          </p:cNvPr>
          <p:cNvSpPr txBox="1">
            <a:spLocks/>
          </p:cNvSpPr>
          <p:nvPr/>
        </p:nvSpPr>
        <p:spPr>
          <a:xfrm>
            <a:off x="7987938" y="793711"/>
            <a:ext cx="3537755" cy="152418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200" b="0" i="0" kern="1200" spc="-150">
                <a:solidFill>
                  <a:schemeClr val="bg1"/>
                </a:solidFill>
                <a:latin typeface="Helvetica Neue"/>
                <a:ea typeface="+mn-ea"/>
                <a:cs typeface="Arial"/>
              </a:defRPr>
            </a:lvl1pPr>
            <a:lvl2pPr marL="45720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spc="-150">
                <a:solidFill>
                  <a:srgbClr val="B17F00"/>
                </a:solidFill>
                <a:latin typeface="Helvetica Neue"/>
                <a:ea typeface="+mn-ea"/>
                <a:cs typeface="HelveticaNeue Condense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 spc="0">
                <a:solidFill>
                  <a:schemeClr val="tx1"/>
                </a:solidFill>
                <a:latin typeface="Helvetica Neue"/>
                <a:ea typeface="+mn-ea"/>
                <a:cs typeface="HelveticaNeue Condense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 1</a:t>
            </a:r>
            <a:r>
              <a:rPr lang="en-US" sz="2000" u="sng" spc="0" baseline="30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</a:t>
            </a:r>
            <a:r>
              <a:rPr lang="en-US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FL Remodel – HR Offices: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State of art conference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Offices and secure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Bright/light design</a:t>
            </a:r>
          </a:p>
          <a:p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4063763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AEE2B3-0135-4BD0-B319-F0FCFB1BB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3" r="9073" b="12859"/>
          <a:stretch/>
        </p:blipFill>
        <p:spPr>
          <a:xfrm>
            <a:off x="343180" y="1460408"/>
            <a:ext cx="8168642" cy="40222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F7A5366-2E92-0A41-9E0E-5705701F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887" y="554980"/>
            <a:ext cx="7212013" cy="73794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Currently In Construction</a:t>
            </a:r>
            <a:br>
              <a:rPr lang="en-US" sz="3733" dirty="0"/>
            </a:br>
            <a:endParaRPr lang="en-US" sz="3733" i="1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601E5E5-9C54-496F-B7D5-A4265654EB5A}"/>
              </a:ext>
            </a:extLst>
          </p:cNvPr>
          <p:cNvSpPr txBox="1">
            <a:spLocks/>
          </p:cNvSpPr>
          <p:nvPr/>
        </p:nvSpPr>
        <p:spPr>
          <a:xfrm>
            <a:off x="8827911" y="1900231"/>
            <a:ext cx="3158896" cy="252826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200" b="0" i="0" kern="1200" spc="-150">
                <a:solidFill>
                  <a:schemeClr val="bg1"/>
                </a:solidFill>
                <a:latin typeface="Helvetica Neue"/>
                <a:ea typeface="+mn-ea"/>
                <a:cs typeface="Arial"/>
              </a:defRPr>
            </a:lvl1pPr>
            <a:lvl2pPr marL="45720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spc="-150">
                <a:solidFill>
                  <a:srgbClr val="B17F00"/>
                </a:solidFill>
                <a:latin typeface="Helvetica Neue"/>
                <a:ea typeface="+mn-ea"/>
                <a:cs typeface="HelveticaNeue Condense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 spc="0">
                <a:solidFill>
                  <a:schemeClr val="tx1"/>
                </a:solidFill>
                <a:latin typeface="Helvetica Neue"/>
                <a:ea typeface="+mn-ea"/>
                <a:cs typeface="HelveticaNeue Condense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PE/Verdugo Gym: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Replacement &amp; Seismic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55,000 SF new addition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16,400 SF Gym, Indoor &amp; Outdoor Weight Areas, Lockers,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Est Completion Q3 2021</a:t>
            </a:r>
          </a:p>
          <a:p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16B3C5-54CE-48BA-BDF2-2D1E9E13E739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F3601-F7E5-4C08-BD63-9AF97EAF5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77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white building&#10;&#10;Description automatically generated">
            <a:extLst>
              <a:ext uri="{FF2B5EF4-FFF2-40B4-BE49-F238E27FC236}">
                <a16:creationId xmlns:a16="http://schemas.microsoft.com/office/drawing/2014/main" id="{4306A19C-4D4D-4099-91B7-FAC476B44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4" b="5101"/>
          <a:stretch/>
        </p:blipFill>
        <p:spPr>
          <a:xfrm>
            <a:off x="315961" y="1558899"/>
            <a:ext cx="7637711" cy="412915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F7A5366-2E92-0A41-9E0E-5705701F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484" y="254694"/>
            <a:ext cx="7212013" cy="134753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Pending Projects</a:t>
            </a:r>
            <a:br>
              <a:rPr lang="en-US" sz="3733" dirty="0"/>
            </a:br>
            <a:endParaRPr lang="en-US" sz="3733" i="1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8234686" y="1751547"/>
            <a:ext cx="3745820" cy="3354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200" b="0" i="0" kern="1200" spc="-150">
                <a:solidFill>
                  <a:schemeClr val="bg1"/>
                </a:solidFill>
                <a:latin typeface="Helvetica Neue"/>
                <a:ea typeface="+mn-ea"/>
                <a:cs typeface="Arial"/>
              </a:defRPr>
            </a:lvl1pPr>
            <a:lvl2pPr marL="45720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spc="-150">
                <a:solidFill>
                  <a:srgbClr val="B17F00"/>
                </a:solidFill>
                <a:latin typeface="Helvetica Neue"/>
                <a:ea typeface="+mn-ea"/>
                <a:cs typeface="HelveticaNeue Condense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 spc="0">
                <a:solidFill>
                  <a:schemeClr val="tx1"/>
                </a:solidFill>
                <a:latin typeface="Helvetica Neue"/>
                <a:ea typeface="+mn-ea"/>
                <a:cs typeface="HelveticaNeue Condense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Science Building: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100,000 SF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31 Science Labs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Multi-Purpose Science Academy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100 Seat Lecture Hall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Student-Centric Collaboration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30 Faculty Offices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i="1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Construction Start Date: 2021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i="1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Target Completion Date: 2023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spc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endParaRPr lang="en-US" sz="2000" spc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D5635A-0CDC-4D48-B25D-5E8FC28177F0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298E65-39EF-4C66-9FA7-7A276931D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89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white building&#10;&#10;Description automatically generated">
            <a:extLst>
              <a:ext uri="{FF2B5EF4-FFF2-40B4-BE49-F238E27FC236}">
                <a16:creationId xmlns:a16="http://schemas.microsoft.com/office/drawing/2014/main" id="{745CB53B-F8C6-46A9-937C-C17025705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587"/>
          <a:stretch/>
        </p:blipFill>
        <p:spPr>
          <a:xfrm>
            <a:off x="515303" y="657725"/>
            <a:ext cx="11161393" cy="55425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3F22E0-C046-4897-BDC9-19554A59E559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C512C-5D39-4EA3-9863-5907428EFB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43808" y="73960"/>
            <a:ext cx="116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NSB</a:t>
            </a:r>
          </a:p>
        </p:txBody>
      </p:sp>
    </p:spTree>
    <p:extLst>
      <p:ext uri="{BB962C8B-B14F-4D97-AF65-F5344CB8AC3E}">
        <p14:creationId xmlns:p14="http://schemas.microsoft.com/office/powerpoint/2010/main" val="180573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C12890-033C-4A71-9356-94D9828E2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t="15705" r="19033" b="28176"/>
          <a:stretch/>
        </p:blipFill>
        <p:spPr>
          <a:xfrm>
            <a:off x="995339" y="1194317"/>
            <a:ext cx="6827738" cy="5204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F7A5366-2E92-0A41-9E0E-5705701F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887" y="198332"/>
            <a:ext cx="7212013" cy="134753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Pending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Projects</a:t>
            </a:r>
            <a:br>
              <a:rPr lang="en-US" sz="3733" dirty="0"/>
            </a:br>
            <a:endParaRPr lang="en-US" sz="3733" i="1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7903668" y="1720395"/>
            <a:ext cx="3770273" cy="4180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200" b="0" i="0" kern="1200" spc="-150">
                <a:solidFill>
                  <a:schemeClr val="bg1"/>
                </a:solidFill>
                <a:latin typeface="Helvetica Neue"/>
                <a:ea typeface="+mn-ea"/>
                <a:cs typeface="Arial"/>
              </a:defRPr>
            </a:lvl1pPr>
            <a:lvl2pPr marL="45720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spc="-150">
                <a:solidFill>
                  <a:srgbClr val="B17F00"/>
                </a:solidFill>
                <a:latin typeface="Helvetica Neue"/>
                <a:ea typeface="+mn-ea"/>
                <a:cs typeface="HelveticaNeue Condense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 spc="0">
                <a:solidFill>
                  <a:schemeClr val="tx1"/>
                </a:solidFill>
                <a:latin typeface="Helvetica Neue"/>
                <a:ea typeface="+mn-ea"/>
                <a:cs typeface="HelveticaNeue Condense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IBCC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Planned 74,000 SF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Conference Center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Dance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Music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Media Arts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Kinesiology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Replaces Sierra Nevada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Displaces San Fernando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i="1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Construction Start Date TBD</a:t>
            </a:r>
            <a:endParaRPr lang="en-US" sz="2000" spc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endParaRPr lang="en-US" sz="2000" spc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95E668CC-3109-442B-B3DE-9FE0B41DE042}"/>
              </a:ext>
            </a:extLst>
          </p:cNvPr>
          <p:cNvSpPr/>
          <p:nvPr/>
        </p:nvSpPr>
        <p:spPr>
          <a:xfrm rot="13247715">
            <a:off x="5077467" y="3049670"/>
            <a:ext cx="257967" cy="903829"/>
          </a:xfrm>
          <a:prstGeom prst="upArrow">
            <a:avLst>
              <a:gd name="adj1" fmla="val 5562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BDD5635A-0CDC-4D48-B25D-5E8FC28177F0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298E65-39EF-4C66-9FA7-7A276931D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40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33BC27B-8BD4-412F-AE18-55908E0CD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8908" r="7897" b="8782"/>
          <a:stretch/>
        </p:blipFill>
        <p:spPr>
          <a:xfrm>
            <a:off x="261258" y="1175755"/>
            <a:ext cx="8251406" cy="48346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F7A5366-2E92-0A41-9E0E-5705701F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484" y="254694"/>
            <a:ext cx="7212013" cy="98627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Pending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Projects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8689945" y="1799369"/>
            <a:ext cx="3467842" cy="3354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200" b="0" i="0" kern="1200" spc="-150">
                <a:solidFill>
                  <a:schemeClr val="bg1"/>
                </a:solidFill>
                <a:latin typeface="Helvetica Neue"/>
                <a:ea typeface="+mn-ea"/>
                <a:cs typeface="Arial"/>
              </a:defRPr>
            </a:lvl1pPr>
            <a:lvl2pPr marL="45720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spc="-150">
                <a:solidFill>
                  <a:srgbClr val="B17F00"/>
                </a:solidFill>
                <a:latin typeface="Helvetica Neue"/>
                <a:ea typeface="+mn-ea"/>
                <a:cs typeface="HelveticaNeue Condense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 spc="0">
                <a:solidFill>
                  <a:schemeClr val="tx1"/>
                </a:solidFill>
                <a:latin typeface="Helvetica Neue"/>
                <a:ea typeface="+mn-ea"/>
                <a:cs typeface="HelveticaNeue Condense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Math Dept. </a:t>
            </a:r>
            <a:r>
              <a:rPr lang="en-US" sz="2000" u="sng" spc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Relo</a:t>
            </a:r>
            <a:r>
              <a:rPr lang="en-US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/Renovation: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15,000 SF TI of San Gabriel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5 Classrooms</a:t>
            </a:r>
            <a:b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</a:b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 Computer Labs</a:t>
            </a:r>
            <a:b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</a:b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Multi Purpose Math Lab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i="1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Construction Start Date: 2023</a:t>
            </a:r>
          </a:p>
          <a:p>
            <a:endParaRPr lang="en-US" sz="2000" spc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endParaRPr lang="en-US" sz="2000" spc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87CD8-4920-41C2-8F58-E800A9F7BA8B}"/>
              </a:ext>
            </a:extLst>
          </p:cNvPr>
          <p:cNvSpPr txBox="1"/>
          <p:nvPr/>
        </p:nvSpPr>
        <p:spPr>
          <a:xfrm>
            <a:off x="669659" y="5702604"/>
            <a:ext cx="184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HMC ARCHITECTS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92228E-4947-4E84-A70F-53A4693142A8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9068F7-ABCA-42C2-B5DE-906DFECB0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00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8EAE3-A06E-4858-8F80-6ABA34830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7020"/>
            <a:ext cx="9144000" cy="958107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193470C-6CC2-438B-B216-CA1D7D4AAB55}"/>
              </a:ext>
            </a:extLst>
          </p:cNvPr>
          <p:cNvSpPr txBox="1">
            <a:spLocks/>
          </p:cNvSpPr>
          <p:nvPr/>
        </p:nvSpPr>
        <p:spPr>
          <a:xfrm rot="20593119">
            <a:off x="-425207" y="955836"/>
            <a:ext cx="12653547" cy="494632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None/>
              <a:defRPr sz="32500" b="0" kern="1200"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  <a:latin typeface="Franklin Gothic Heavy" panose="020B09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8220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58220">
                    <a:lumMod val="60000"/>
                    <a:lumOff val="40000"/>
                    <a:alpha val="50000"/>
                  </a:srgbClr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80A8F6-72FF-46C7-B3BA-39F87F471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6651" y="2274733"/>
            <a:ext cx="5550568" cy="4864434"/>
          </a:xfrm>
        </p:spPr>
        <p:txBody>
          <a:bodyPr>
            <a:normAutofit/>
          </a:bodyPr>
          <a:lstStyle/>
          <a:p>
            <a:pPr marL="342900" indent="-342900" algn="l">
              <a:buClr>
                <a:srgbClr val="A60248"/>
              </a:buClr>
              <a:buFont typeface="Calibri" panose="020F0502020204030204" pitchFamily="34" charset="0"/>
              <a:buChar char="•"/>
            </a:pPr>
            <a:r>
              <a:rPr lang="en-US" sz="3600" b="1" dirty="0"/>
              <a:t>Facilities Dept. Overview</a:t>
            </a:r>
          </a:p>
          <a:p>
            <a:pPr marL="342900" indent="-342900" algn="l">
              <a:buClr>
                <a:srgbClr val="A60248"/>
              </a:buClr>
              <a:buFont typeface="Calibri" panose="020F0502020204030204" pitchFamily="34" charset="0"/>
              <a:buChar char="•"/>
            </a:pPr>
            <a:r>
              <a:rPr lang="en-US" sz="3600" b="1" dirty="0"/>
              <a:t>Team Introductions</a:t>
            </a:r>
          </a:p>
          <a:p>
            <a:pPr marL="342900" indent="-342900" algn="l">
              <a:buClr>
                <a:srgbClr val="A60248"/>
              </a:buClr>
              <a:buFont typeface="Calibri" panose="020F0502020204030204" pitchFamily="34" charset="0"/>
              <a:buChar char="•"/>
            </a:pPr>
            <a:r>
              <a:rPr lang="en-US" sz="3600" b="1" dirty="0"/>
              <a:t>Projects Overview</a:t>
            </a:r>
          </a:p>
          <a:p>
            <a:pPr marL="342900" lvl="0" indent="-342900" algn="l">
              <a:buClr>
                <a:srgbClr val="A60248"/>
              </a:buClr>
              <a:buFont typeface="Calibri" panose="020F050202020403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</a:rPr>
              <a:t>Q &amp; A</a:t>
            </a:r>
          </a:p>
          <a:p>
            <a:pPr lvl="2" algn="l">
              <a:buClr>
                <a:srgbClr val="A60248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2394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F7A5366-2E92-0A41-9E0E-5705701F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613" y="-247547"/>
            <a:ext cx="7212013" cy="134753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Pending Projects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8418078" y="1862713"/>
            <a:ext cx="3428579" cy="2914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200" b="0" i="0" kern="1200" spc="-150">
                <a:solidFill>
                  <a:schemeClr val="bg1"/>
                </a:solidFill>
                <a:latin typeface="Helvetica Neue"/>
                <a:ea typeface="+mn-ea"/>
                <a:cs typeface="Arial"/>
              </a:defRPr>
            </a:lvl1pPr>
            <a:lvl2pPr marL="45720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spc="-150">
                <a:solidFill>
                  <a:srgbClr val="B17F00"/>
                </a:solidFill>
                <a:latin typeface="Helvetica Neue"/>
                <a:ea typeface="+mn-ea"/>
                <a:cs typeface="HelveticaNeue Condense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 spc="0">
                <a:solidFill>
                  <a:schemeClr val="tx1"/>
                </a:solidFill>
                <a:latin typeface="Helvetica Neue"/>
                <a:ea typeface="+mn-ea"/>
                <a:cs typeface="HelveticaNeue Condense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San Rafael 2</a:t>
            </a:r>
            <a:r>
              <a:rPr lang="en-US" sz="2000" u="sng" spc="0" baseline="30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nd</a:t>
            </a:r>
            <a:r>
              <a:rPr lang="en-US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Floor: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9,200 SF renovation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Complete gut and reconstruction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Five office suites</a:t>
            </a:r>
            <a:endParaRPr lang="en-US" sz="2000" i="1" spc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i="1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Construction Start Date: 01/2020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i="1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Target Completion Date: 08/2020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spc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endParaRPr lang="en-US" sz="2000" spc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156C4E-4AAC-4176-AE8B-832C777B6881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81" t="2795" r="3339"/>
          <a:stretch/>
        </p:blipFill>
        <p:spPr>
          <a:xfrm>
            <a:off x="734318" y="1099985"/>
            <a:ext cx="7595119" cy="52158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73B642-5267-45B0-BDC5-9F6FB9F88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20473" y="5924939"/>
            <a:ext cx="681135" cy="279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96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6430C5-6833-4C0E-838E-BD5C09326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371" y="1524932"/>
            <a:ext cx="7362013" cy="451510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27F26F6-0066-4586-B76D-F262795D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448" y="348824"/>
            <a:ext cx="3232892" cy="989336"/>
          </a:xfrm>
        </p:spPr>
        <p:txBody>
          <a:bodyPr/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Pending Projects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3B805-C7C0-465B-A667-DCBFEDD5A668}"/>
              </a:ext>
            </a:extLst>
          </p:cNvPr>
          <p:cNvSpPr txBox="1"/>
          <p:nvPr/>
        </p:nvSpPr>
        <p:spPr>
          <a:xfrm>
            <a:off x="7971259" y="1524932"/>
            <a:ext cx="41091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u="sng" dirty="0">
                <a:solidFill>
                  <a:prstClr val="black"/>
                </a:solidFill>
                <a:cs typeface="Arial" panose="020B0604020202020204" pitchFamily="34" charset="0"/>
              </a:rPr>
              <a:t>Aviation Arts – Welding Shop: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9,745 SF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Conversion of existing aero tech laboratory spaces into a welding shop and associated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Welding shop to receive equipment from ATC building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Installation of new HVAC units </a:t>
            </a:r>
            <a:r>
              <a:rPr lang="en-US" sz="2000" i="1" dirty="0"/>
              <a:t>(To be completed in Phase 2</a:t>
            </a:r>
            <a:r>
              <a:rPr lang="en-US" sz="1600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Estimated Completion Q3 2020</a:t>
            </a:r>
            <a:endParaRPr lang="en-US" sz="2000" i="1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D9F929-C607-47D0-8B71-2DB90F72694D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DC420-15C8-4378-B26B-127E2A7A1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24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F7A5366-2E92-0A41-9E0E-5705701F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314" y="236895"/>
            <a:ext cx="9062873" cy="86844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Pending Projects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8033656" y="2013624"/>
            <a:ext cx="3713273" cy="34354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200" b="0" i="0" kern="1200" spc="-150">
                <a:solidFill>
                  <a:schemeClr val="bg1"/>
                </a:solidFill>
                <a:latin typeface="Helvetica Neue"/>
                <a:ea typeface="+mn-ea"/>
                <a:cs typeface="Arial"/>
              </a:defRPr>
            </a:lvl1pPr>
            <a:lvl2pPr marL="45720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spc="-150">
                <a:solidFill>
                  <a:srgbClr val="B17F00"/>
                </a:solidFill>
                <a:latin typeface="Helvetica Neue"/>
                <a:ea typeface="+mn-ea"/>
                <a:cs typeface="HelveticaNeue Condense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 spc="0">
                <a:solidFill>
                  <a:schemeClr val="tx1"/>
                </a:solidFill>
                <a:latin typeface="Helvetica Neue"/>
                <a:ea typeface="+mn-ea"/>
                <a:cs typeface="HelveticaNeue Condense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 Building Window Replacement:</a:t>
            </a:r>
            <a:endParaRPr lang="en-US" sz="2000" u="sng" spc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Built 1935, 26,000 SF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Replacement of 4,775 SF of existing steel windows with energy efficient dual glazed metal-clad wood, operable windows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i="1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Construction Start Date: Jan 2020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i="1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Target Completion Date: Jun 2020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spc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endParaRPr lang="en-US" sz="2000" spc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Picture 8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889D739B-8DBF-48C6-8838-D0F7F8359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0" y="1478764"/>
            <a:ext cx="7356405" cy="4368880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43000">
                <a:schemeClr val="bg1">
                  <a:alpha val="0"/>
                </a:schemeClr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127000" dir="30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4F9808-C121-474F-BA57-4A3768C13A30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D5A518-2F77-4FE6-AA33-086789D4A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7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5422" t="24134" r="15130" b="37125"/>
          <a:stretch/>
        </p:blipFill>
        <p:spPr>
          <a:xfrm>
            <a:off x="453954" y="1573125"/>
            <a:ext cx="8756721" cy="43580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034F9808-C121-474F-BA57-4A3768C13A30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D5A518-2F77-4FE6-AA33-086789D4A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10675" y="2442342"/>
            <a:ext cx="27698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cs typeface="Arial" panose="020B0604020202020204" pitchFamily="34" charset="0"/>
              </a:rPr>
              <a:t>San Gabriel</a:t>
            </a:r>
            <a:r>
              <a:rPr lang="it-IT" u="sng" dirty="0">
                <a:cs typeface="Arial" panose="020B0604020202020204" pitchFamily="34" charset="0"/>
              </a:rPr>
              <a:t> 1st Floor </a:t>
            </a:r>
            <a:r>
              <a:rPr lang="en-US" u="sng" dirty="0">
                <a:cs typeface="Arial" panose="020B0604020202020204" pitchFamily="34" charset="0"/>
              </a:rPr>
              <a:t>Renovation: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15,750 SF Class &amp;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DSA Addendum </a:t>
            </a:r>
            <a:r>
              <a:rPr lang="en-US" dirty="0" err="1">
                <a:cs typeface="Arial" panose="020B0604020202020204" pitchFamily="34" charset="0"/>
              </a:rPr>
              <a:t>Backcheck</a:t>
            </a: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Estimated Completion Q3 2020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008472" y="347953"/>
            <a:ext cx="3203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Pending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402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F7A5366-2E92-0A41-9E0E-5705701F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484" y="254694"/>
            <a:ext cx="7212013" cy="1347532"/>
          </a:xfrm>
        </p:spPr>
        <p:txBody>
          <a:bodyPr>
            <a:noAutofit/>
          </a:bodyPr>
          <a:lstStyle/>
          <a:p>
            <a:pPr algn="ctr"/>
            <a:r>
              <a:rPr lang="en-US" sz="37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Garfield Campus Enhancements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7743734" y="1304700"/>
            <a:ext cx="4035744" cy="25282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200" b="0" i="0" kern="1200" spc="-150">
                <a:solidFill>
                  <a:schemeClr val="bg1"/>
                </a:solidFill>
                <a:latin typeface="Helvetica Neue"/>
                <a:ea typeface="+mn-ea"/>
                <a:cs typeface="Arial"/>
              </a:defRPr>
            </a:lvl1pPr>
            <a:lvl2pPr marL="45720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spc="-150">
                <a:solidFill>
                  <a:srgbClr val="B17F00"/>
                </a:solidFill>
                <a:latin typeface="Helvetica Neue"/>
                <a:ea typeface="+mn-ea"/>
                <a:cs typeface="HelveticaNeue Condense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 spc="0">
                <a:solidFill>
                  <a:schemeClr val="tx1"/>
                </a:solidFill>
                <a:latin typeface="Helvetica Neue"/>
                <a:ea typeface="+mn-ea"/>
                <a:cs typeface="HelveticaNeue Condense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Mariposa Renovation:</a:t>
            </a: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9500 SF renovation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Classroom renovation and reconfiguration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New Cafe</a:t>
            </a:r>
            <a:endParaRPr lang="en-US" sz="2000" i="1" spc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i="1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Construction Start Date: 06/2020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i="1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Target Completion Date: 12/2020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spc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endParaRPr lang="en-US" sz="2000" spc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F8193-F8F8-4DBA-8633-0326190D8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2452" r="7542"/>
          <a:stretch/>
        </p:blipFill>
        <p:spPr>
          <a:xfrm>
            <a:off x="1073020" y="1539551"/>
            <a:ext cx="6400800" cy="4524160"/>
          </a:xfrm>
          <a:prstGeom prst="rect">
            <a:avLst/>
          </a:prstGeom>
          <a:effectLst>
            <a:outerShdw blurRad="50800" dist="127000" dir="30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8D18E5-AD3C-4C10-9492-24763DB953FA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8DF5A-90A3-4B33-9211-B024E5781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BF0D58F-3347-47EE-A8B1-FB2502245136}"/>
              </a:ext>
            </a:extLst>
          </p:cNvPr>
          <p:cNvSpPr txBox="1">
            <a:spLocks/>
          </p:cNvSpPr>
          <p:nvPr/>
        </p:nvSpPr>
        <p:spPr>
          <a:xfrm>
            <a:off x="7743734" y="4193207"/>
            <a:ext cx="4035744" cy="25282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200" b="0" i="0" kern="1200" spc="-150">
                <a:solidFill>
                  <a:schemeClr val="bg1"/>
                </a:solidFill>
                <a:latin typeface="Helvetica Neue"/>
                <a:ea typeface="+mn-ea"/>
                <a:cs typeface="Arial"/>
              </a:defRPr>
            </a:lvl1pPr>
            <a:lvl2pPr marL="45720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spc="-150">
                <a:solidFill>
                  <a:srgbClr val="B17F00"/>
                </a:solidFill>
                <a:latin typeface="Helvetica Neue"/>
                <a:ea typeface="+mn-ea"/>
                <a:cs typeface="HelveticaNeue Condense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 spc="0">
                <a:solidFill>
                  <a:schemeClr val="tx1"/>
                </a:solidFill>
                <a:latin typeface="Helvetica Neue"/>
                <a:ea typeface="+mn-ea"/>
                <a:cs typeface="HelveticaNeue Condense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Sewer Retrofit:</a:t>
            </a:r>
            <a:endParaRPr lang="en-US" sz="2000" spc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Sewer line replacement to repair slope issues.</a:t>
            </a:r>
            <a:endParaRPr lang="en-US" sz="2000" i="1" spc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i="1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Construction Start Date: 12/2019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i="1" spc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Target Completion Date: 2/2020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spc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endParaRPr lang="en-US" sz="2000" spc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020" y="1769777"/>
            <a:ext cx="6391470" cy="39125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47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F7A5366-2E92-0A41-9E0E-5705701F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139" y="61246"/>
            <a:ext cx="11383861" cy="134753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Montrose Campus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Enhancements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601E5E5-9C54-496F-B7D5-A4265654EB5A}"/>
              </a:ext>
            </a:extLst>
          </p:cNvPr>
          <p:cNvSpPr txBox="1">
            <a:spLocks/>
          </p:cNvSpPr>
          <p:nvPr/>
        </p:nvSpPr>
        <p:spPr>
          <a:xfrm>
            <a:off x="7053106" y="1333499"/>
            <a:ext cx="5002635" cy="29247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200" b="0" i="0" kern="1200" spc="-150">
                <a:solidFill>
                  <a:schemeClr val="bg1"/>
                </a:solidFill>
                <a:latin typeface="Helvetica Neue"/>
                <a:ea typeface="+mn-ea"/>
                <a:cs typeface="Arial"/>
              </a:defRPr>
            </a:lvl1pPr>
            <a:lvl2pPr marL="45720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spc="-150">
                <a:solidFill>
                  <a:srgbClr val="B17F00"/>
                </a:solidFill>
                <a:latin typeface="Helvetica Neue"/>
                <a:ea typeface="+mn-ea"/>
                <a:cs typeface="HelveticaNeue Condense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 spc="0">
                <a:solidFill>
                  <a:schemeClr val="tx1"/>
                </a:solidFill>
                <a:latin typeface="Helvetica Neue"/>
                <a:ea typeface="+mn-ea"/>
                <a:cs typeface="HelveticaNeue Condense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i="0" kern="1200" spc="-15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PDC &amp; Citibank Renovation: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21,964 Total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Remodel of Citibank Building to Classrooms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Minor seismic retrofit and ADA/elevator code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Estimated Start: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Estimated Completion: 2023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219B3-5715-4209-B5C5-FF76602B1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6"/>
          <a:stretch/>
        </p:blipFill>
        <p:spPr>
          <a:xfrm>
            <a:off x="698636" y="1038104"/>
            <a:ext cx="5515039" cy="52965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8D080E-F566-4F9D-AC85-CFE9B7928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82"/>
          <a:stretch/>
        </p:blipFill>
        <p:spPr>
          <a:xfrm>
            <a:off x="6644043" y="4258248"/>
            <a:ext cx="4873648" cy="20764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EAD378-87E9-46AB-AFD2-327E78ED9FE2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D1CECC-A687-4B3A-83A5-567B7ACA94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33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C5E7C4-F0EE-4D96-925A-C8D30CB6C9DE}"/>
              </a:ext>
            </a:extLst>
          </p:cNvPr>
          <p:cNvSpPr txBox="1"/>
          <p:nvPr/>
        </p:nvSpPr>
        <p:spPr>
          <a:xfrm>
            <a:off x="1217801" y="481765"/>
            <a:ext cx="9216545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3867" b="1" dirty="0">
                <a:solidFill>
                  <a:prstClr val="black"/>
                </a:solidFill>
                <a:latin typeface="Calibri"/>
              </a:rPr>
              <a:t>Construction and Campus Safety</a:t>
            </a:r>
          </a:p>
          <a:p>
            <a:pPr algn="ctr" defTabSz="609585">
              <a:defRPr/>
            </a:pPr>
            <a:endParaRPr lang="en-US" sz="38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D44FE2-CB49-4739-BEE8-821807766CF0}"/>
              </a:ext>
            </a:extLst>
          </p:cNvPr>
          <p:cNvSpPr/>
          <p:nvPr/>
        </p:nvSpPr>
        <p:spPr>
          <a:xfrm>
            <a:off x="3151229" y="1532383"/>
            <a:ext cx="5349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Book BT"/>
                <a:ea typeface="+mj-ea"/>
                <a:cs typeface="+mj-cs"/>
              </a:rPr>
              <a:t>Safety Culture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BD9816A9-D63E-4FA7-8997-9541EAFDF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9117" y="2775157"/>
            <a:ext cx="4153910" cy="1517274"/>
          </a:xfrm>
        </p:spPr>
        <p:txBody>
          <a:bodyPr>
            <a:noAutofit/>
          </a:bodyPr>
          <a:lstStyle/>
          <a:p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0.41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96291E-3F8F-4534-BD9B-5701B0C48922}"/>
              </a:ext>
            </a:extLst>
          </p:cNvPr>
          <p:cNvSpPr/>
          <p:nvPr/>
        </p:nvSpPr>
        <p:spPr>
          <a:xfrm>
            <a:off x="1666875" y="4519543"/>
            <a:ext cx="9286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 Modification Rate (EMR) is a score given to contractors by the insurance companies – industry average is 1.00.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59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0E3B8D40-FCBB-45C2-9673-93BA81E3E361}"/>
              </a:ext>
            </a:extLst>
          </p:cNvPr>
          <p:cNvSpPr txBox="1">
            <a:spLocks/>
          </p:cNvSpPr>
          <p:nvPr/>
        </p:nvSpPr>
        <p:spPr>
          <a:xfrm>
            <a:off x="609599" y="3807553"/>
            <a:ext cx="10972800" cy="12828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>
                  <a:solidFill>
                    <a:srgbClr val="A60248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</a:p>
          <a:p>
            <a:r>
              <a:rPr lang="en-US" sz="6600" b="1">
                <a:ln>
                  <a:solidFill>
                    <a:srgbClr val="A60248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en-US" sz="6600" b="1" dirty="0">
                <a:ln>
                  <a:solidFill>
                    <a:srgbClr val="A60248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 and Teammates at Glendale College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F4688-203C-46BC-83B7-77B94A5921DF}"/>
              </a:ext>
            </a:extLst>
          </p:cNvPr>
          <p:cNvSpPr txBox="1"/>
          <p:nvPr/>
        </p:nvSpPr>
        <p:spPr>
          <a:xfrm>
            <a:off x="1487727" y="508604"/>
            <a:ext cx="9216545" cy="204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8800" b="1" dirty="0">
                <a:ln w="22225">
                  <a:solidFill>
                    <a:srgbClr val="A60248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alibri"/>
              </a:rPr>
              <a:t>Thank You</a:t>
            </a:r>
          </a:p>
          <a:p>
            <a:pPr algn="ctr" defTabSz="609585">
              <a:defRPr/>
            </a:pPr>
            <a:endParaRPr lang="en-US" sz="386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947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0E3B8D40-FCBB-45C2-9673-93BA81E3E361}"/>
              </a:ext>
            </a:extLst>
          </p:cNvPr>
          <p:cNvSpPr txBox="1">
            <a:spLocks/>
          </p:cNvSpPr>
          <p:nvPr/>
        </p:nvSpPr>
        <p:spPr>
          <a:xfrm>
            <a:off x="809188" y="607153"/>
            <a:ext cx="10972800" cy="12828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22225">
                  <a:solidFill>
                    <a:srgbClr val="A60248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Questions &amp; Answers</a:t>
            </a:r>
            <a:endParaRPr lang="en-US" sz="8800" b="1" dirty="0">
              <a:ln w="22225">
                <a:solidFill>
                  <a:srgbClr val="A60248"/>
                </a:solidFill>
                <a:prstDash val="solid"/>
              </a:ln>
              <a:solidFill>
                <a:srgbClr val="A602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1932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20E1B-B2FB-4012-B20D-800BF22DB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29438"/>
          <a:stretch/>
        </p:blipFill>
        <p:spPr>
          <a:xfrm>
            <a:off x="775732" y="1182122"/>
            <a:ext cx="10606324" cy="44937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143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15331" y="2252617"/>
            <a:ext cx="7942216" cy="19594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5333" b="1" i="1" dirty="0">
                <a:ln w="22225">
                  <a:solidFill>
                    <a:srgbClr val="A60248"/>
                  </a:solidFill>
                  <a:prstDash val="solid"/>
                </a:ln>
                <a:solidFill>
                  <a:srgbClr val="FFC000"/>
                </a:solidFill>
                <a:latin typeface="Calibri"/>
              </a:rPr>
              <a:t>Enhancing excellence</a:t>
            </a:r>
          </a:p>
          <a:p>
            <a:pPr defTabSz="609585">
              <a:defRPr/>
            </a:pPr>
            <a:endParaRPr lang="en-US" sz="1467" b="1" i="1" dirty="0">
              <a:ln w="22225">
                <a:solidFill>
                  <a:srgbClr val="A60248"/>
                </a:solidFill>
                <a:prstDash val="solid"/>
              </a:ln>
              <a:solidFill>
                <a:srgbClr val="FFC000"/>
              </a:solidFill>
              <a:latin typeface="Calibri"/>
            </a:endParaRPr>
          </a:p>
          <a:p>
            <a:pPr defTabSz="609585">
              <a:defRPr/>
            </a:pPr>
            <a:r>
              <a:rPr lang="en-US" sz="5333" b="1" i="1" dirty="0">
                <a:ln w="22225">
                  <a:solidFill>
                    <a:srgbClr val="A60248"/>
                  </a:solidFill>
                  <a:prstDash val="solid"/>
                </a:ln>
                <a:solidFill>
                  <a:srgbClr val="FFC000"/>
                </a:solidFill>
                <a:latin typeface="Calibri"/>
              </a:rPr>
              <a:t>			 Building the future</a:t>
            </a:r>
            <a:endParaRPr lang="en-US" sz="5333" b="1" i="1" dirty="0">
              <a:ln w="22225">
                <a:solidFill>
                  <a:srgbClr val="A60248"/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8165" y="366832"/>
            <a:ext cx="9216545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38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GCC Capital Projects and Enhancements</a:t>
            </a:r>
          </a:p>
          <a:p>
            <a:pPr algn="ctr" defTabSz="609585">
              <a:defRPr/>
            </a:pPr>
            <a:endParaRPr lang="en-US" sz="38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7B2AC2-0FFD-46D8-9E72-A430CFD43082}"/>
              </a:ext>
            </a:extLst>
          </p:cNvPr>
          <p:cNvSpPr/>
          <p:nvPr/>
        </p:nvSpPr>
        <p:spPr>
          <a:xfrm>
            <a:off x="177282" y="136525"/>
            <a:ext cx="11803224" cy="6584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A60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1B55DB-5FF7-4C22-9FE4-363B1BE82F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71" t="6578" r="70859" b="83884"/>
          <a:stretch/>
        </p:blipFill>
        <p:spPr>
          <a:xfrm>
            <a:off x="1" y="0"/>
            <a:ext cx="1543574" cy="13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4316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674" y="498058"/>
            <a:ext cx="9216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Glendale Community College District’s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</a:t>
            </a:r>
          </a:p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77674" y="1430089"/>
            <a:ext cx="94708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</a:t>
            </a:r>
            <a:r>
              <a:rPr lang="en-US" dirty="0"/>
              <a:t>Glendale Community College is a public community college granting certificates and associate degrees. The college serves people from a variety of geographical areas but primarily serves a diverse population of the Greater Los Angeles region that is capable of benefiting from instruction in credit, noncredit, and community education programs.</a:t>
            </a:r>
          </a:p>
          <a:p>
            <a:endParaRPr lang="en-US" dirty="0"/>
          </a:p>
          <a:p>
            <a:r>
              <a:rPr lang="en-US" dirty="0"/>
              <a:t>Glendale Community College exists to ensure students identify their educational goals and needs and successfully accomplish student learning in the following broad educational areas:</a:t>
            </a:r>
          </a:p>
          <a:p>
            <a:endParaRPr lang="en-US" dirty="0"/>
          </a:p>
          <a:p>
            <a:pPr lvl="1"/>
            <a:r>
              <a:rPr lang="en-US" u="sng" dirty="0"/>
              <a:t>Basic skills education</a:t>
            </a:r>
            <a:r>
              <a:rPr lang="en-US" dirty="0"/>
              <a:t> to achieve basic foundation skills in reading, writing, mathematics, English as a Second Language, and learning and study skills which are necessary for students to succeed in college-level work.</a:t>
            </a:r>
          </a:p>
          <a:p>
            <a:pPr lvl="1"/>
            <a:r>
              <a:rPr lang="en-US" u="sng" dirty="0"/>
              <a:t>Lower division post-secondary education</a:t>
            </a:r>
            <a:r>
              <a:rPr lang="en-US" dirty="0"/>
              <a:t> to achieve transfer to and success in obtaining a degree at a college or university.</a:t>
            </a:r>
          </a:p>
          <a:p>
            <a:pPr lvl="1"/>
            <a:r>
              <a:rPr lang="en-US" u="sng" dirty="0"/>
              <a:t>Career and technical education</a:t>
            </a:r>
            <a:r>
              <a:rPr lang="en-US" dirty="0"/>
              <a:t> to achieve employment or enhanced career skills for job advancement.</a:t>
            </a:r>
          </a:p>
          <a:p>
            <a:pPr lvl="1"/>
            <a:r>
              <a:rPr lang="en-US" u="sng" dirty="0"/>
              <a:t>General education</a:t>
            </a:r>
            <a:r>
              <a:rPr lang="en-US" dirty="0"/>
              <a:t> to achieve knowledge, skills and attitudes for postsecondary education success, personal enrichment, self-development, and a purposeful and meaningful life as a member of a global community.</a:t>
            </a:r>
            <a:r>
              <a:rPr lang="en-US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3424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674" y="498058"/>
            <a:ext cx="9216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Facilities Department and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Capital Projects Overview</a:t>
            </a:r>
          </a:p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970409" y="1900351"/>
            <a:ext cx="94708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Facilities Department’s Mission</a:t>
            </a:r>
          </a:p>
          <a:p>
            <a:r>
              <a:rPr lang="en-US" sz="2400" dirty="0"/>
              <a:t>The Facilities Department and Capital Projects exist to support GCCD’s mission and student success by enabling, facilitating, and serving Glendale College’s People and Programs.</a:t>
            </a:r>
          </a:p>
          <a:p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Programs:  Academic, Administrative, and Co-curricular/student success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People and Programs drive Facilities’ purpose and services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Programs and safety drive projects and priorities</a:t>
            </a:r>
          </a:p>
        </p:txBody>
      </p:sp>
    </p:spTree>
    <p:extLst>
      <p:ext uri="{BB962C8B-B14F-4D97-AF65-F5344CB8AC3E}">
        <p14:creationId xmlns:p14="http://schemas.microsoft.com/office/powerpoint/2010/main" val="168954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09003" y="3066482"/>
            <a:ext cx="1103800" cy="338554"/>
          </a:xfrm>
          <a:prstGeom prst="rect">
            <a:avLst/>
          </a:prstGeom>
          <a:noFill/>
          <a:ln w="158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5812" y="3066483"/>
            <a:ext cx="1143936" cy="338554"/>
          </a:xfrm>
          <a:prstGeom prst="rect">
            <a:avLst/>
          </a:prstGeom>
          <a:noFill/>
          <a:ln w="158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2058" y="3080486"/>
            <a:ext cx="1249893" cy="338554"/>
          </a:xfrm>
          <a:prstGeom prst="rect">
            <a:avLst/>
          </a:prstGeom>
          <a:noFill/>
          <a:ln w="158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52831" y="3080486"/>
            <a:ext cx="1176612" cy="338554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27491" y="3071707"/>
            <a:ext cx="1210472" cy="338554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18747" y="3080486"/>
            <a:ext cx="1128907" cy="338554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9929" y="3755533"/>
            <a:ext cx="2042652" cy="338554"/>
          </a:xfrm>
          <a:prstGeom prst="rect">
            <a:avLst/>
          </a:prstGeom>
          <a:noFill/>
          <a:ln w="158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Master Plan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829247" y="4415244"/>
            <a:ext cx="10784680" cy="895422"/>
            <a:chOff x="592584" y="3535276"/>
            <a:chExt cx="8088510" cy="671567"/>
          </a:xfrm>
        </p:grpSpPr>
        <p:sp>
          <p:nvSpPr>
            <p:cNvPr id="39" name="TextBox 38"/>
            <p:cNvSpPr txBox="1"/>
            <p:nvPr/>
          </p:nvSpPr>
          <p:spPr>
            <a:xfrm>
              <a:off x="594506" y="3545455"/>
              <a:ext cx="790043" cy="253916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A1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98715" y="3540041"/>
              <a:ext cx="790043" cy="253916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C1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2584" y="3952927"/>
              <a:ext cx="790043" cy="253916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A2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11382" y="3535276"/>
              <a:ext cx="790043" cy="253916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B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808705" y="3535278"/>
              <a:ext cx="790043" cy="253916"/>
            </a:xfrm>
            <a:prstGeom prst="rect">
              <a:avLst/>
            </a:prstGeom>
            <a:noFill/>
            <a:ln w="158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A1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46252" y="3535278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A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859843" y="3952927"/>
              <a:ext cx="790043" cy="253916"/>
            </a:xfrm>
            <a:prstGeom prst="rect">
              <a:avLst/>
            </a:prstGeom>
            <a:noFill/>
            <a:ln w="158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B2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806186" y="3952333"/>
              <a:ext cx="790043" cy="253916"/>
            </a:xfrm>
            <a:prstGeom prst="rect">
              <a:avLst/>
            </a:prstGeom>
            <a:noFill/>
            <a:ln w="158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A2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10495" y="3535278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B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02290" y="3952334"/>
              <a:ext cx="790043" cy="253916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C2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859078" y="3535278"/>
              <a:ext cx="790043" cy="253916"/>
            </a:xfrm>
            <a:prstGeom prst="rect">
              <a:avLst/>
            </a:prstGeom>
            <a:noFill/>
            <a:ln w="158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B1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891051" y="3535277"/>
              <a:ext cx="790043" cy="253916"/>
            </a:xfrm>
            <a:prstGeom prst="rect">
              <a:avLst/>
            </a:prstGeom>
            <a:noFill/>
            <a:ln w="158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C</a:t>
              </a:r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340137" y="2007448"/>
            <a:ext cx="11511721" cy="365832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highlight>
                <a:srgbClr val="0000FF"/>
              </a:highlight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529364" y="2937766"/>
            <a:ext cx="11197616" cy="642391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Rounded Rectangular Callout 82"/>
          <p:cNvSpPr/>
          <p:nvPr/>
        </p:nvSpPr>
        <p:spPr>
          <a:xfrm>
            <a:off x="529366" y="2426361"/>
            <a:ext cx="2080369" cy="441825"/>
          </a:xfrm>
          <a:prstGeom prst="wedgeRoundRectCallout">
            <a:avLst>
              <a:gd name="adj1" fmla="val 65652"/>
              <a:gd name="adj2" fmla="val 64379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Rounded Rectangular Callout 84"/>
          <p:cNvSpPr/>
          <p:nvPr/>
        </p:nvSpPr>
        <p:spPr>
          <a:xfrm rot="10800000">
            <a:off x="3315919" y="5938836"/>
            <a:ext cx="1893828" cy="458933"/>
          </a:xfrm>
          <a:prstGeom prst="wedgeRoundRectCallout">
            <a:avLst>
              <a:gd name="adj1" fmla="val 108125"/>
              <a:gd name="adj2" fmla="val 15175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4" name="Rectangle 73"/>
          <p:cNvSpPr/>
          <p:nvPr/>
        </p:nvSpPr>
        <p:spPr>
          <a:xfrm>
            <a:off x="680279" y="2469060"/>
            <a:ext cx="1717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Ongoing Programs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508855" y="6012262"/>
            <a:ext cx="15828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Discrete Projects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9518" y="344713"/>
            <a:ext cx="9216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Facilities and Capital Projects exist to </a:t>
            </a:r>
          </a:p>
          <a:p>
            <a:pPr algn="ctr"/>
            <a:r>
              <a:rPr lang="en-US" sz="2400" dirty="0"/>
              <a:t>enable and support GCC’s Programs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960618" y="3071707"/>
            <a:ext cx="1176612" cy="33855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241255" y="3080485"/>
            <a:ext cx="1210472" cy="33855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4105" y="2024754"/>
            <a:ext cx="2736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694167" y="1997150"/>
            <a:ext cx="109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695756" y="2062130"/>
            <a:ext cx="187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Co-curricular</a:t>
            </a:r>
          </a:p>
        </p:txBody>
      </p:sp>
      <p:sp>
        <p:nvSpPr>
          <p:cNvPr id="57" name="Rounded Rectangular Callout 56"/>
          <p:cNvSpPr/>
          <p:nvPr/>
        </p:nvSpPr>
        <p:spPr>
          <a:xfrm rot="10800000">
            <a:off x="5468729" y="5976010"/>
            <a:ext cx="1254540" cy="441825"/>
          </a:xfrm>
          <a:prstGeom prst="wedgeRoundRectCallout">
            <a:avLst>
              <a:gd name="adj1" fmla="val 1397"/>
              <a:gd name="adj2" fmla="val 117948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5806" y="6012262"/>
            <a:ext cx="1404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Physical Plant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29364" y="3611041"/>
            <a:ext cx="11197616" cy="642391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2" name="TextBox 61"/>
          <p:cNvSpPr txBox="1"/>
          <p:nvPr/>
        </p:nvSpPr>
        <p:spPr>
          <a:xfrm>
            <a:off x="680279" y="3744321"/>
            <a:ext cx="3815693" cy="338554"/>
          </a:xfrm>
          <a:prstGeom prst="rect">
            <a:avLst/>
          </a:prstGeom>
          <a:noFill/>
          <a:ln w="158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Physical Plant Protection, </a:t>
            </a:r>
            <a:r>
              <a:rPr lang="en-US" sz="1600" dirty="0" err="1"/>
              <a:t>Maint</a:t>
            </a:r>
            <a:r>
              <a:rPr lang="en-US" sz="1600" dirty="0"/>
              <a:t>. &amp; Repair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693308" y="3736512"/>
            <a:ext cx="3815693" cy="338554"/>
          </a:xfrm>
          <a:prstGeom prst="rect">
            <a:avLst/>
          </a:prstGeom>
          <a:noFill/>
          <a:ln w="158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Facility-based Services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1906" y="1219693"/>
            <a:ext cx="520368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Programs drive facilities’ purpose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Programs drive projects and priorities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29366" y="4328932"/>
            <a:ext cx="11197615" cy="11326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59756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46533" y="3104958"/>
            <a:ext cx="2283989" cy="338554"/>
          </a:xfrm>
          <a:prstGeom prst="rect">
            <a:avLst/>
          </a:prstGeom>
          <a:noFill/>
          <a:ln w="158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Chemistry Lab Teaching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1605" y="3092217"/>
            <a:ext cx="2132168" cy="338554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Student Athletics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07378" y="3755533"/>
            <a:ext cx="2543724" cy="338554"/>
          </a:xfrm>
          <a:prstGeom prst="rect">
            <a:avLst/>
          </a:prstGeom>
          <a:noFill/>
          <a:ln w="158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Infrastructure Enhancement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111919" y="4464623"/>
            <a:ext cx="9805306" cy="365517"/>
            <a:chOff x="880881" y="3511211"/>
            <a:chExt cx="7321064" cy="274137"/>
          </a:xfrm>
        </p:grpSpPr>
        <p:sp>
          <p:nvSpPr>
            <p:cNvPr id="39" name="TextBox 38"/>
            <p:cNvSpPr txBox="1"/>
            <p:nvPr/>
          </p:nvSpPr>
          <p:spPr>
            <a:xfrm>
              <a:off x="880881" y="3511211"/>
              <a:ext cx="1986012" cy="253915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New Science Building Project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467425" y="3526244"/>
              <a:ext cx="1734520" cy="253916"/>
            </a:xfrm>
            <a:prstGeom prst="rect">
              <a:avLst/>
            </a:prstGeom>
            <a:noFill/>
            <a:ln w="158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PE Building Project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97740" y="3531433"/>
              <a:ext cx="1631900" cy="253915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Garfield Sewer Project</a:t>
              </a:r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362228" y="1959669"/>
            <a:ext cx="11511721" cy="331469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Rounded Rectangle 81"/>
          <p:cNvSpPr/>
          <p:nvPr/>
        </p:nvSpPr>
        <p:spPr>
          <a:xfrm>
            <a:off x="529364" y="2937766"/>
            <a:ext cx="11197616" cy="642391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Rounded Rectangular Callout 82"/>
          <p:cNvSpPr/>
          <p:nvPr/>
        </p:nvSpPr>
        <p:spPr>
          <a:xfrm>
            <a:off x="800210" y="2426361"/>
            <a:ext cx="1809525" cy="441825"/>
          </a:xfrm>
          <a:prstGeom prst="wedgeRoundRectCallout">
            <a:avLst>
              <a:gd name="adj1" fmla="val 65652"/>
              <a:gd name="adj2" fmla="val 64379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Rounded Rectangular Callout 84"/>
          <p:cNvSpPr/>
          <p:nvPr/>
        </p:nvSpPr>
        <p:spPr>
          <a:xfrm rot="10800000">
            <a:off x="3251200" y="5718849"/>
            <a:ext cx="1576169" cy="441825"/>
          </a:xfrm>
          <a:prstGeom prst="wedgeRoundRectCallout">
            <a:avLst>
              <a:gd name="adj1" fmla="val 83862"/>
              <a:gd name="adj2" fmla="val 20510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4" name="Rectangle 73"/>
          <p:cNvSpPr/>
          <p:nvPr/>
        </p:nvSpPr>
        <p:spPr>
          <a:xfrm>
            <a:off x="829247" y="2475131"/>
            <a:ext cx="1717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Ongoing Programs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257141" y="5756122"/>
            <a:ext cx="1582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</a:rPr>
              <a:t>Discrete Projects</a:t>
            </a:r>
          </a:p>
          <a:p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888777" y="379897"/>
            <a:ext cx="9216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Facilities and Capital Projects exist to </a:t>
            </a:r>
          </a:p>
          <a:p>
            <a:pPr algn="ctr"/>
            <a:r>
              <a:rPr lang="en-US" sz="2400" dirty="0"/>
              <a:t>enable and support GCC’s Programs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853158" y="3098294"/>
            <a:ext cx="2928295" cy="33855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Campus Operation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6533" y="1922107"/>
            <a:ext cx="2736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770217" y="1982689"/>
            <a:ext cx="109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810719" y="1956275"/>
            <a:ext cx="187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Co-curricular</a:t>
            </a:r>
          </a:p>
        </p:txBody>
      </p:sp>
      <p:sp>
        <p:nvSpPr>
          <p:cNvPr id="57" name="Rounded Rectangular Callout 56"/>
          <p:cNvSpPr/>
          <p:nvPr/>
        </p:nvSpPr>
        <p:spPr>
          <a:xfrm rot="10800000">
            <a:off x="5441437" y="5747413"/>
            <a:ext cx="1281832" cy="441825"/>
          </a:xfrm>
          <a:prstGeom prst="wedgeRoundRectCallout">
            <a:avLst>
              <a:gd name="adj1" fmla="val -1420"/>
              <a:gd name="adj2" fmla="val 155941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3631" y="5791343"/>
            <a:ext cx="1404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Physical Plant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29364" y="3611041"/>
            <a:ext cx="11197616" cy="642391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2" name="TextBox 61"/>
          <p:cNvSpPr txBox="1"/>
          <p:nvPr/>
        </p:nvSpPr>
        <p:spPr>
          <a:xfrm>
            <a:off x="680279" y="3718719"/>
            <a:ext cx="3251200" cy="338554"/>
          </a:xfrm>
          <a:prstGeom prst="rect">
            <a:avLst/>
          </a:prstGeom>
          <a:noFill/>
          <a:ln w="158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Renovation and Construction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278191" y="3736512"/>
            <a:ext cx="3230811" cy="338554"/>
          </a:xfrm>
          <a:prstGeom prst="rect">
            <a:avLst/>
          </a:prstGeom>
          <a:noFill/>
          <a:ln w="158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Events and Access Services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1437" y="1346789"/>
            <a:ext cx="1696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A602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29366" y="4328931"/>
            <a:ext cx="11197615" cy="7004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56219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96058" y="1547319"/>
            <a:ext cx="1532721" cy="3796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Fund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6057" y="2490261"/>
            <a:ext cx="1532721" cy="6669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Cost </a:t>
            </a:r>
          </a:p>
          <a:p>
            <a:pPr algn="ctr"/>
            <a:r>
              <a:rPr lang="en-US" sz="1867" dirty="0"/>
              <a:t>Center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6794" y="2499295"/>
            <a:ext cx="1532721" cy="6669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Cost</a:t>
            </a:r>
          </a:p>
          <a:p>
            <a:pPr algn="ctr"/>
            <a:r>
              <a:rPr lang="en-US" sz="1867" dirty="0"/>
              <a:t>Center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3634" y="2490259"/>
            <a:ext cx="1532721" cy="6669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Cost </a:t>
            </a:r>
          </a:p>
          <a:p>
            <a:pPr algn="ctr"/>
            <a:r>
              <a:rPr lang="en-US" sz="1867" dirty="0"/>
              <a:t>Center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81983" y="3646335"/>
            <a:ext cx="1103800" cy="33855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4840" y="3641231"/>
            <a:ext cx="1143936" cy="33855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5102" y="3643034"/>
            <a:ext cx="1249893" cy="33855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86055" y="3660805"/>
            <a:ext cx="1176612" cy="33855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67919" y="3656609"/>
            <a:ext cx="1210472" cy="33855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83644" y="3646485"/>
            <a:ext cx="1128907" cy="33855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25591" y="3649737"/>
            <a:ext cx="2042652" cy="338554"/>
          </a:xfrm>
          <a:prstGeom prst="rect">
            <a:avLst/>
          </a:prstGeom>
          <a:noFill/>
          <a:ln w="158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 4</a:t>
            </a:r>
          </a:p>
        </p:txBody>
      </p:sp>
      <p:cxnSp>
        <p:nvCxnSpPr>
          <p:cNvPr id="25" name="Straight Connector 24"/>
          <p:cNvCxnSpPr>
            <a:stCxn id="11" idx="2"/>
          </p:cNvCxnSpPr>
          <p:nvPr/>
        </p:nvCxnSpPr>
        <p:spPr>
          <a:xfrm flipH="1">
            <a:off x="6162417" y="1926975"/>
            <a:ext cx="2" cy="5564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49170" y="2225692"/>
            <a:ext cx="7021900" cy="88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4" idx="0"/>
          </p:cNvCxnSpPr>
          <p:nvPr/>
        </p:nvCxnSpPr>
        <p:spPr>
          <a:xfrm>
            <a:off x="2629995" y="2220552"/>
            <a:ext cx="0" cy="26970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657812" y="2234495"/>
            <a:ext cx="1" cy="26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4" idx="2"/>
            <a:endCxn id="15" idx="0"/>
          </p:cNvCxnSpPr>
          <p:nvPr/>
        </p:nvCxnSpPr>
        <p:spPr>
          <a:xfrm>
            <a:off x="2629995" y="3157236"/>
            <a:ext cx="3888" cy="48909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319371" y="3322909"/>
            <a:ext cx="268067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0"/>
          </p:cNvCxnSpPr>
          <p:nvPr/>
        </p:nvCxnSpPr>
        <p:spPr>
          <a:xfrm flipH="1" flipV="1">
            <a:off x="1312628" y="3315287"/>
            <a:ext cx="4180" cy="3259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9" idx="0"/>
            <a:endCxn id="13" idx="2"/>
          </p:cNvCxnSpPr>
          <p:nvPr/>
        </p:nvCxnSpPr>
        <p:spPr>
          <a:xfrm flipV="1">
            <a:off x="9673155" y="3166272"/>
            <a:ext cx="0" cy="4903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8271636" y="3315285"/>
            <a:ext cx="2776461" cy="76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0" idx="0"/>
          </p:cNvCxnSpPr>
          <p:nvPr/>
        </p:nvCxnSpPr>
        <p:spPr>
          <a:xfrm flipH="1" flipV="1">
            <a:off x="11048097" y="3305162"/>
            <a:ext cx="1" cy="3413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3996417" y="3332424"/>
            <a:ext cx="3631" cy="3234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8271636" y="3305012"/>
            <a:ext cx="0" cy="3413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155314" y="3198160"/>
            <a:ext cx="4807" cy="4584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762973" y="4337178"/>
            <a:ext cx="10784680" cy="1604026"/>
            <a:chOff x="592584" y="3470540"/>
            <a:chExt cx="8088510" cy="1203020"/>
          </a:xfrm>
        </p:grpSpPr>
        <p:sp>
          <p:nvSpPr>
            <p:cNvPr id="39" name="TextBox 38"/>
            <p:cNvSpPr txBox="1"/>
            <p:nvPr/>
          </p:nvSpPr>
          <p:spPr>
            <a:xfrm>
              <a:off x="594506" y="3489209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05014" y="3470540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A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2584" y="3952927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B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74179" y="3479528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A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808705" y="3470540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A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221463" y="3470540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A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859843" y="3952927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B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806186" y="3952333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B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221462" y="3952927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B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02290" y="3952334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B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849878" y="3470540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A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891051" y="3492340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A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94506" y="4416900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849878" y="4419644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C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226793" y="4416900"/>
              <a:ext cx="790043" cy="2539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Proj</a:t>
              </a:r>
              <a:r>
                <a:rPr lang="en-US" sz="1600" dirty="0"/>
                <a:t>. C</a:t>
              </a:r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563612" y="4229715"/>
            <a:ext cx="11197616" cy="18846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Rounded Rectangle 81"/>
          <p:cNvSpPr/>
          <p:nvPr/>
        </p:nvSpPr>
        <p:spPr>
          <a:xfrm>
            <a:off x="563612" y="3485513"/>
            <a:ext cx="11197616" cy="642391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Rounded Rectangular Callout 82"/>
          <p:cNvSpPr/>
          <p:nvPr/>
        </p:nvSpPr>
        <p:spPr>
          <a:xfrm>
            <a:off x="270889" y="2737663"/>
            <a:ext cx="1225402" cy="467774"/>
          </a:xfrm>
          <a:prstGeom prst="wedgeRoundRectCallout">
            <a:avLst>
              <a:gd name="adj1" fmla="val -231"/>
              <a:gd name="adj2" fmla="val 101929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Rounded Rectangular Callout 84"/>
          <p:cNvSpPr/>
          <p:nvPr/>
        </p:nvSpPr>
        <p:spPr>
          <a:xfrm rot="10800000">
            <a:off x="3340349" y="6159405"/>
            <a:ext cx="3314519" cy="370442"/>
          </a:xfrm>
          <a:prstGeom prst="wedgeRoundRectCallout">
            <a:avLst>
              <a:gd name="adj1" fmla="val -96419"/>
              <a:gd name="adj2" fmla="val 5995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4" name="Rectangle 73"/>
          <p:cNvSpPr/>
          <p:nvPr/>
        </p:nvSpPr>
        <p:spPr>
          <a:xfrm>
            <a:off x="340377" y="2664334"/>
            <a:ext cx="1106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Ongoing </a:t>
            </a:r>
          </a:p>
          <a:p>
            <a:r>
              <a:rPr lang="en-US" sz="1600" dirty="0"/>
              <a:t>Operations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5882" y="622196"/>
            <a:ext cx="6473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Funding and Tracking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347457" y="6152814"/>
            <a:ext cx="3344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Finite Capital Funding (e.g., Meas. GC)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84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973102" y="5864430"/>
            <a:ext cx="1532721" cy="6669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Dir.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Facilities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2475" y="4246011"/>
            <a:ext cx="1532721" cy="6669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Project Manager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0733" y="3241557"/>
            <a:ext cx="1070955" cy="6669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Ship &amp; Rec.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238" y="3241556"/>
            <a:ext cx="1053391" cy="6669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Custod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. Supers.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21921" y="3232227"/>
            <a:ext cx="1070956" cy="6669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Grounds Sup.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67505" y="2206608"/>
            <a:ext cx="1061292" cy="3796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62187" y="2206613"/>
            <a:ext cx="1070956" cy="3796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66460" y="2229382"/>
            <a:ext cx="1119979" cy="36933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Architects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>
            <a:cxnSpLocks/>
            <a:endCxn id="158" idx="1"/>
          </p:cNvCxnSpPr>
          <p:nvPr/>
        </p:nvCxnSpPr>
        <p:spPr>
          <a:xfrm flipV="1">
            <a:off x="974576" y="4059598"/>
            <a:ext cx="4534596" cy="50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455978" y="1755337"/>
            <a:ext cx="7550204" cy="1260327"/>
            <a:chOff x="620824" y="1069666"/>
            <a:chExt cx="5662653" cy="945239"/>
          </a:xfrm>
        </p:grpSpPr>
        <p:sp>
          <p:nvSpPr>
            <p:cNvPr id="126" name="TextBox 125"/>
            <p:cNvSpPr txBox="1"/>
            <p:nvPr/>
          </p:nvSpPr>
          <p:spPr>
            <a:xfrm>
              <a:off x="620824" y="1514524"/>
              <a:ext cx="803217" cy="500232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Custod</a:t>
              </a: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Crew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509082" y="1296918"/>
              <a:ext cx="803217" cy="715724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dirty="0">
                  <a:solidFill>
                    <a:prstClr val="black"/>
                  </a:solidFill>
                  <a:latin typeface="Calibri" panose="020F0502020204030204"/>
                </a:rPr>
                <a:t>Ship &amp; Rec Crew</a:t>
              </a: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392663" y="1514673"/>
              <a:ext cx="803217" cy="500232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Grounds Crew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635656" y="1069666"/>
              <a:ext cx="647821" cy="284742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</a:t>
              </a: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91021" y="163437"/>
            <a:ext cx="6336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Staffing and Management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1CBC29D-4AAD-4EF7-BB87-12841636717E}"/>
              </a:ext>
            </a:extLst>
          </p:cNvPr>
          <p:cNvSpPr txBox="1"/>
          <p:nvPr/>
        </p:nvSpPr>
        <p:spPr>
          <a:xfrm>
            <a:off x="2600246" y="4240836"/>
            <a:ext cx="1532721" cy="6669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&amp; Ops. Facilities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6C401C4-862C-40C2-8CE6-C58C4DCAC438}"/>
              </a:ext>
            </a:extLst>
          </p:cNvPr>
          <p:cNvCxnSpPr>
            <a:cxnSpLocks/>
          </p:cNvCxnSpPr>
          <p:nvPr/>
        </p:nvCxnSpPr>
        <p:spPr>
          <a:xfrm>
            <a:off x="3341892" y="4064667"/>
            <a:ext cx="1" cy="1761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79BCD-5A50-4D8F-8590-34BB4C35478B}"/>
              </a:ext>
            </a:extLst>
          </p:cNvPr>
          <p:cNvCxnSpPr/>
          <p:nvPr/>
        </p:nvCxnSpPr>
        <p:spPr>
          <a:xfrm>
            <a:off x="5726706" y="5290520"/>
            <a:ext cx="9582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0D5CEC-B1A9-434A-978D-82FD7D5C4367}"/>
              </a:ext>
            </a:extLst>
          </p:cNvPr>
          <p:cNvSpPr txBox="1"/>
          <p:nvPr/>
        </p:nvSpPr>
        <p:spPr>
          <a:xfrm>
            <a:off x="6685001" y="4949474"/>
            <a:ext cx="919957" cy="666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Admin. Asst. III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7EEEFC-8198-4125-AC6B-7811BBD2E7BF}"/>
              </a:ext>
            </a:extLst>
          </p:cNvPr>
          <p:cNvCxnSpPr>
            <a:cxnSpLocks/>
          </p:cNvCxnSpPr>
          <p:nvPr/>
        </p:nvCxnSpPr>
        <p:spPr>
          <a:xfrm flipH="1">
            <a:off x="5202194" y="5066281"/>
            <a:ext cx="5000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565EAEB-EDBF-4FAE-9311-4D7692C1D6DA}"/>
              </a:ext>
            </a:extLst>
          </p:cNvPr>
          <p:cNvSpPr txBox="1"/>
          <p:nvPr/>
        </p:nvSpPr>
        <p:spPr>
          <a:xfrm>
            <a:off x="4243868" y="4769720"/>
            <a:ext cx="958294" cy="6408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Admin. Asst. 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CE0513-25D5-4120-B0D0-0845D7F6B146}"/>
              </a:ext>
            </a:extLst>
          </p:cNvPr>
          <p:cNvSpPr txBox="1"/>
          <p:nvPr/>
        </p:nvSpPr>
        <p:spPr>
          <a:xfrm>
            <a:off x="4124965" y="3192792"/>
            <a:ext cx="10964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Maint</a:t>
            </a:r>
            <a:r>
              <a:rPr lang="en-US" dirty="0"/>
              <a:t>. Techs.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B29D6A2-E7C9-4E7A-93A8-9490ADF79234}"/>
              </a:ext>
            </a:extLst>
          </p:cNvPr>
          <p:cNvCxnSpPr>
            <a:cxnSpLocks/>
            <a:stCxn id="47" idx="1"/>
            <a:endCxn id="47" idx="1"/>
          </p:cNvCxnSpPr>
          <p:nvPr/>
        </p:nvCxnSpPr>
        <p:spPr>
          <a:xfrm>
            <a:off x="4124965" y="351595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F89B07-5ADF-4C7A-A5BD-FE1229967B18}"/>
              </a:ext>
            </a:extLst>
          </p:cNvPr>
          <p:cNvCxnSpPr>
            <a:cxnSpLocks/>
            <a:stCxn id="47" idx="1"/>
            <a:endCxn id="47" idx="1"/>
          </p:cNvCxnSpPr>
          <p:nvPr/>
        </p:nvCxnSpPr>
        <p:spPr>
          <a:xfrm>
            <a:off x="4124965" y="351595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9891C30-5F2C-420C-A408-BA6B8B7EFA6A}"/>
              </a:ext>
            </a:extLst>
          </p:cNvPr>
          <p:cNvCxnSpPr>
            <a:cxnSpLocks/>
          </p:cNvCxnSpPr>
          <p:nvPr/>
        </p:nvCxnSpPr>
        <p:spPr>
          <a:xfrm>
            <a:off x="3955857" y="1141291"/>
            <a:ext cx="0" cy="22568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1689B63-4760-477C-86D5-D72D266D3571}"/>
              </a:ext>
            </a:extLst>
          </p:cNvPr>
          <p:cNvCxnSpPr>
            <a:cxnSpLocks/>
            <a:stCxn id="47" idx="1"/>
            <a:endCxn id="47" idx="1"/>
          </p:cNvCxnSpPr>
          <p:nvPr/>
        </p:nvCxnSpPr>
        <p:spPr>
          <a:xfrm>
            <a:off x="4124965" y="351595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C3BBC0B-538B-4821-92AC-2996912F1889}"/>
              </a:ext>
            </a:extLst>
          </p:cNvPr>
          <p:cNvSpPr txBox="1"/>
          <p:nvPr/>
        </p:nvSpPr>
        <p:spPr>
          <a:xfrm>
            <a:off x="4127785" y="1863392"/>
            <a:ext cx="11093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Plumb.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749D900-A161-4FCC-92C3-D5921116905D}"/>
              </a:ext>
            </a:extLst>
          </p:cNvPr>
          <p:cNvSpPr txBox="1"/>
          <p:nvPr/>
        </p:nvSpPr>
        <p:spPr>
          <a:xfrm>
            <a:off x="4115455" y="2750948"/>
            <a:ext cx="11073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Locks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D7FA4CB-49AB-480C-99AE-2B68C92887EE}"/>
              </a:ext>
            </a:extLst>
          </p:cNvPr>
          <p:cNvSpPr txBox="1"/>
          <p:nvPr/>
        </p:nvSpPr>
        <p:spPr>
          <a:xfrm>
            <a:off x="4133182" y="2308025"/>
            <a:ext cx="10915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Electr</a:t>
            </a:r>
            <a:r>
              <a:rPr lang="en-US" dirty="0"/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0B43F95-3A24-4F72-9A64-F0B3C5D68F73}"/>
              </a:ext>
            </a:extLst>
          </p:cNvPr>
          <p:cNvSpPr txBox="1"/>
          <p:nvPr/>
        </p:nvSpPr>
        <p:spPr>
          <a:xfrm>
            <a:off x="4123059" y="1418343"/>
            <a:ext cx="11140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HVAC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F180137-2E00-48AA-9E2B-C365B6BD842E}"/>
              </a:ext>
            </a:extLst>
          </p:cNvPr>
          <p:cNvSpPr txBox="1"/>
          <p:nvPr/>
        </p:nvSpPr>
        <p:spPr>
          <a:xfrm>
            <a:off x="4123060" y="984492"/>
            <a:ext cx="11244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Crafts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4293D42-0C18-4250-A5C1-9DA2E2596A1F}"/>
              </a:ext>
            </a:extLst>
          </p:cNvPr>
          <p:cNvCxnSpPr>
            <a:cxnSpLocks/>
            <a:stCxn id="86" idx="1"/>
            <a:endCxn id="86" idx="1"/>
          </p:cNvCxnSpPr>
          <p:nvPr/>
        </p:nvCxnSpPr>
        <p:spPr>
          <a:xfrm>
            <a:off x="4123060" y="116915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8B467C5-2DD5-46AF-A5F6-A3FB1D5EC15A}"/>
              </a:ext>
            </a:extLst>
          </p:cNvPr>
          <p:cNvCxnSpPr>
            <a:cxnSpLocks/>
            <a:stCxn id="86" idx="1"/>
            <a:endCxn id="86" idx="1"/>
          </p:cNvCxnSpPr>
          <p:nvPr/>
        </p:nvCxnSpPr>
        <p:spPr>
          <a:xfrm>
            <a:off x="4123060" y="116915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E8525C0-9720-4453-A126-AEEC4F43C4A2}"/>
              </a:ext>
            </a:extLst>
          </p:cNvPr>
          <p:cNvCxnSpPr>
            <a:cxnSpLocks/>
            <a:stCxn id="86" idx="1"/>
            <a:endCxn id="86" idx="1"/>
          </p:cNvCxnSpPr>
          <p:nvPr/>
        </p:nvCxnSpPr>
        <p:spPr>
          <a:xfrm>
            <a:off x="4123060" y="116915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8321B4F-A1C5-4755-920F-AD8FDA046064}"/>
              </a:ext>
            </a:extLst>
          </p:cNvPr>
          <p:cNvCxnSpPr>
            <a:stCxn id="82" idx="1"/>
            <a:endCxn id="82" idx="1"/>
          </p:cNvCxnSpPr>
          <p:nvPr/>
        </p:nvCxnSpPr>
        <p:spPr>
          <a:xfrm>
            <a:off x="4115455" y="293561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88465B4-60ED-4D95-8BAD-52B87FC3B7F6}"/>
              </a:ext>
            </a:extLst>
          </p:cNvPr>
          <p:cNvCxnSpPr>
            <a:stCxn id="82" idx="1"/>
            <a:endCxn id="82" idx="1"/>
          </p:cNvCxnSpPr>
          <p:nvPr/>
        </p:nvCxnSpPr>
        <p:spPr>
          <a:xfrm>
            <a:off x="4115455" y="293561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3F810A4-AF5E-4A14-B3D0-50FF2A1D20DC}"/>
              </a:ext>
            </a:extLst>
          </p:cNvPr>
          <p:cNvCxnSpPr>
            <a:stCxn id="82" idx="1"/>
            <a:endCxn id="82" idx="1"/>
          </p:cNvCxnSpPr>
          <p:nvPr/>
        </p:nvCxnSpPr>
        <p:spPr>
          <a:xfrm>
            <a:off x="4115455" y="293561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1319C4D0-6211-438B-B772-F2CA442157FE}"/>
              </a:ext>
            </a:extLst>
          </p:cNvPr>
          <p:cNvCxnSpPr>
            <a:stCxn id="82" idx="1"/>
            <a:endCxn id="82" idx="1"/>
          </p:cNvCxnSpPr>
          <p:nvPr/>
        </p:nvCxnSpPr>
        <p:spPr>
          <a:xfrm>
            <a:off x="4115455" y="293561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44E3481-6A90-40C3-9CA7-DF8D65B462EB}"/>
              </a:ext>
            </a:extLst>
          </p:cNvPr>
          <p:cNvCxnSpPr>
            <a:stCxn id="82" idx="1"/>
            <a:endCxn id="82" idx="1"/>
          </p:cNvCxnSpPr>
          <p:nvPr/>
        </p:nvCxnSpPr>
        <p:spPr>
          <a:xfrm>
            <a:off x="4115455" y="293561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D389929C-657C-44E5-86E8-D9FC2A09045B}"/>
              </a:ext>
            </a:extLst>
          </p:cNvPr>
          <p:cNvCxnSpPr>
            <a:stCxn id="83" idx="1"/>
            <a:endCxn id="83" idx="1"/>
          </p:cNvCxnSpPr>
          <p:nvPr/>
        </p:nvCxnSpPr>
        <p:spPr>
          <a:xfrm>
            <a:off x="4133182" y="249269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1A7C13F8-E503-40C0-9A59-FA629B948E57}"/>
              </a:ext>
            </a:extLst>
          </p:cNvPr>
          <p:cNvCxnSpPr>
            <a:stCxn id="83" idx="1"/>
            <a:endCxn id="83" idx="1"/>
          </p:cNvCxnSpPr>
          <p:nvPr/>
        </p:nvCxnSpPr>
        <p:spPr>
          <a:xfrm>
            <a:off x="4133182" y="249269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DC231C14-67C7-41F9-971C-5211F2020D3B}"/>
              </a:ext>
            </a:extLst>
          </p:cNvPr>
          <p:cNvCxnSpPr>
            <a:stCxn id="83" idx="1"/>
            <a:endCxn id="83" idx="1"/>
          </p:cNvCxnSpPr>
          <p:nvPr/>
        </p:nvCxnSpPr>
        <p:spPr>
          <a:xfrm>
            <a:off x="4133182" y="249269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A01D8456-8E33-4C0D-8909-1400F275D136}"/>
              </a:ext>
            </a:extLst>
          </p:cNvPr>
          <p:cNvSpPr txBox="1"/>
          <p:nvPr/>
        </p:nvSpPr>
        <p:spPr>
          <a:xfrm>
            <a:off x="5509172" y="3736432"/>
            <a:ext cx="1182858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Asst. </a:t>
            </a:r>
            <a:r>
              <a:rPr lang="en-US" dirty="0" err="1"/>
              <a:t>Proj</a:t>
            </a:r>
            <a:r>
              <a:rPr lang="en-US" dirty="0"/>
              <a:t>. Manager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1A46C04D-5949-4891-A647-782C8998D3B5}"/>
              </a:ext>
            </a:extLst>
          </p:cNvPr>
          <p:cNvCxnSpPr>
            <a:cxnSpLocks/>
          </p:cNvCxnSpPr>
          <p:nvPr/>
        </p:nvCxnSpPr>
        <p:spPr>
          <a:xfrm>
            <a:off x="5429909" y="1145344"/>
            <a:ext cx="0" cy="12687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5DEBCDB3-7924-43AC-9BF1-5312D27CA5D5}"/>
              </a:ext>
            </a:extLst>
          </p:cNvPr>
          <p:cNvCxnSpPr/>
          <p:nvPr/>
        </p:nvCxnSpPr>
        <p:spPr>
          <a:xfrm>
            <a:off x="5429909" y="1143883"/>
            <a:ext cx="1429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796E683B-BC60-4350-981F-D5EF11F222E4}"/>
              </a:ext>
            </a:extLst>
          </p:cNvPr>
          <p:cNvCxnSpPr/>
          <p:nvPr/>
        </p:nvCxnSpPr>
        <p:spPr>
          <a:xfrm>
            <a:off x="5429909" y="1517935"/>
            <a:ext cx="1429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192F189B-B384-4E17-9D73-8698C123058C}"/>
              </a:ext>
            </a:extLst>
          </p:cNvPr>
          <p:cNvCxnSpPr/>
          <p:nvPr/>
        </p:nvCxnSpPr>
        <p:spPr>
          <a:xfrm>
            <a:off x="5429909" y="1947018"/>
            <a:ext cx="1429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15570281-8469-4AA5-9678-CF6FE3E9B9C6}"/>
              </a:ext>
            </a:extLst>
          </p:cNvPr>
          <p:cNvSpPr txBox="1"/>
          <p:nvPr/>
        </p:nvSpPr>
        <p:spPr>
          <a:xfrm>
            <a:off x="5572896" y="1755192"/>
            <a:ext cx="97850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Proj</a:t>
            </a:r>
            <a:r>
              <a:rPr lang="en-US" dirty="0"/>
              <a:t>. A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9843F32-2763-4039-A499-70D22046B1D8}"/>
              </a:ext>
            </a:extLst>
          </p:cNvPr>
          <p:cNvSpPr txBox="1"/>
          <p:nvPr/>
        </p:nvSpPr>
        <p:spPr>
          <a:xfrm>
            <a:off x="5572895" y="1319475"/>
            <a:ext cx="97238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Proj</a:t>
            </a:r>
            <a:r>
              <a:rPr lang="en-US" dirty="0"/>
              <a:t>. B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780093C-4347-4B9E-84DB-B192BB9B3029}"/>
              </a:ext>
            </a:extLst>
          </p:cNvPr>
          <p:cNvSpPr txBox="1"/>
          <p:nvPr/>
        </p:nvSpPr>
        <p:spPr>
          <a:xfrm>
            <a:off x="5572895" y="887203"/>
            <a:ext cx="97238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Proj</a:t>
            </a:r>
            <a:r>
              <a:rPr lang="en-US" dirty="0"/>
              <a:t>. C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28CDCB73-A44F-4C53-8FDE-6B952B1EE083}"/>
              </a:ext>
            </a:extLst>
          </p:cNvPr>
          <p:cNvCxnSpPr>
            <a:cxnSpLocks/>
          </p:cNvCxnSpPr>
          <p:nvPr/>
        </p:nvCxnSpPr>
        <p:spPr>
          <a:xfrm>
            <a:off x="3970637" y="1139764"/>
            <a:ext cx="1634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6780B08C-0A3D-4F21-BC98-17AF8DFD0589}"/>
              </a:ext>
            </a:extLst>
          </p:cNvPr>
          <p:cNvCxnSpPr>
            <a:cxnSpLocks/>
          </p:cNvCxnSpPr>
          <p:nvPr/>
        </p:nvCxnSpPr>
        <p:spPr>
          <a:xfrm>
            <a:off x="3950039" y="1564014"/>
            <a:ext cx="1634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36C0BAD4-D9CA-49F6-82B5-B11597741E72}"/>
              </a:ext>
            </a:extLst>
          </p:cNvPr>
          <p:cNvCxnSpPr>
            <a:cxnSpLocks/>
          </p:cNvCxnSpPr>
          <p:nvPr/>
        </p:nvCxnSpPr>
        <p:spPr>
          <a:xfrm>
            <a:off x="3950039" y="2033580"/>
            <a:ext cx="1634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BBB1DED9-3610-4BBF-BD47-FA2731E66F4F}"/>
              </a:ext>
            </a:extLst>
          </p:cNvPr>
          <p:cNvCxnSpPr>
            <a:cxnSpLocks/>
          </p:cNvCxnSpPr>
          <p:nvPr/>
        </p:nvCxnSpPr>
        <p:spPr>
          <a:xfrm>
            <a:off x="3950041" y="2453716"/>
            <a:ext cx="1634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4BA4A1F2-4C1E-49B5-9380-39DCEFE70096}"/>
              </a:ext>
            </a:extLst>
          </p:cNvPr>
          <p:cNvCxnSpPr>
            <a:cxnSpLocks/>
          </p:cNvCxnSpPr>
          <p:nvPr/>
        </p:nvCxnSpPr>
        <p:spPr>
          <a:xfrm>
            <a:off x="3950039" y="3380467"/>
            <a:ext cx="1634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1D97281B-75B5-4ECF-8DED-1C08C51CB49B}"/>
              </a:ext>
            </a:extLst>
          </p:cNvPr>
          <p:cNvCxnSpPr>
            <a:cxnSpLocks/>
          </p:cNvCxnSpPr>
          <p:nvPr/>
        </p:nvCxnSpPr>
        <p:spPr>
          <a:xfrm>
            <a:off x="3950039" y="2923262"/>
            <a:ext cx="1634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C061FF64-53F9-4C3F-8B1E-328206D352B4}"/>
              </a:ext>
            </a:extLst>
          </p:cNvPr>
          <p:cNvCxnSpPr>
            <a:cxnSpLocks/>
          </p:cNvCxnSpPr>
          <p:nvPr/>
        </p:nvCxnSpPr>
        <p:spPr>
          <a:xfrm flipH="1">
            <a:off x="3340436" y="3888253"/>
            <a:ext cx="4117" cy="170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BD189A61-EC0E-4D8D-9282-8D0307654FD7}"/>
              </a:ext>
            </a:extLst>
          </p:cNvPr>
          <p:cNvSpPr txBox="1"/>
          <p:nvPr/>
        </p:nvSpPr>
        <p:spPr>
          <a:xfrm>
            <a:off x="7147417" y="1323758"/>
            <a:ext cx="863761" cy="37965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5CE96D5-35F7-4434-B315-848DDD6274D4}"/>
              </a:ext>
            </a:extLst>
          </p:cNvPr>
          <p:cNvSpPr txBox="1"/>
          <p:nvPr/>
        </p:nvSpPr>
        <p:spPr>
          <a:xfrm>
            <a:off x="7142420" y="874568"/>
            <a:ext cx="863761" cy="37965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3</a:t>
            </a: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7CB95E49-BF6F-46C8-A236-A25E912399DD}"/>
              </a:ext>
            </a:extLst>
          </p:cNvPr>
          <p:cNvCxnSpPr>
            <a:cxnSpLocks/>
          </p:cNvCxnSpPr>
          <p:nvPr/>
        </p:nvCxnSpPr>
        <p:spPr>
          <a:xfrm flipH="1">
            <a:off x="6829169" y="2343656"/>
            <a:ext cx="2388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0FCE5049-C6AA-470D-A804-1BDA72569784}"/>
              </a:ext>
            </a:extLst>
          </p:cNvPr>
          <p:cNvCxnSpPr>
            <a:cxnSpLocks/>
          </p:cNvCxnSpPr>
          <p:nvPr/>
        </p:nvCxnSpPr>
        <p:spPr>
          <a:xfrm>
            <a:off x="6833283" y="1046204"/>
            <a:ext cx="0" cy="1290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32969AB5-D21D-4309-8B16-0B47F4281872}"/>
              </a:ext>
            </a:extLst>
          </p:cNvPr>
          <p:cNvCxnSpPr>
            <a:cxnSpLocks/>
          </p:cNvCxnSpPr>
          <p:nvPr/>
        </p:nvCxnSpPr>
        <p:spPr>
          <a:xfrm flipH="1">
            <a:off x="6829167" y="1046192"/>
            <a:ext cx="3006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E219D64B-EA51-4BF8-8E7B-19526A981D7F}"/>
              </a:ext>
            </a:extLst>
          </p:cNvPr>
          <p:cNvCxnSpPr>
            <a:cxnSpLocks/>
          </p:cNvCxnSpPr>
          <p:nvPr/>
        </p:nvCxnSpPr>
        <p:spPr>
          <a:xfrm flipH="1">
            <a:off x="6845642" y="1532224"/>
            <a:ext cx="3006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259CC11D-581E-491E-8A0E-01D7DDC22DAF}"/>
              </a:ext>
            </a:extLst>
          </p:cNvPr>
          <p:cNvCxnSpPr>
            <a:cxnSpLocks/>
          </p:cNvCxnSpPr>
          <p:nvPr/>
        </p:nvCxnSpPr>
        <p:spPr>
          <a:xfrm flipH="1">
            <a:off x="6833284" y="1964706"/>
            <a:ext cx="3006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39D73472-8243-4F79-B14C-B1C8E24B9B07}"/>
              </a:ext>
            </a:extLst>
          </p:cNvPr>
          <p:cNvCxnSpPr>
            <a:cxnSpLocks/>
          </p:cNvCxnSpPr>
          <p:nvPr/>
        </p:nvCxnSpPr>
        <p:spPr>
          <a:xfrm>
            <a:off x="8332572" y="1099750"/>
            <a:ext cx="0" cy="1290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85F1E643-D61E-411A-824B-D1D42DD332AE}"/>
              </a:ext>
            </a:extLst>
          </p:cNvPr>
          <p:cNvCxnSpPr>
            <a:cxnSpLocks/>
          </p:cNvCxnSpPr>
          <p:nvPr/>
        </p:nvCxnSpPr>
        <p:spPr>
          <a:xfrm flipH="1">
            <a:off x="8328458" y="2384848"/>
            <a:ext cx="2388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A3D7E03F-5EDC-43C7-B5A3-AC93B05606E4}"/>
              </a:ext>
            </a:extLst>
          </p:cNvPr>
          <p:cNvCxnSpPr>
            <a:cxnSpLocks/>
          </p:cNvCxnSpPr>
          <p:nvPr/>
        </p:nvCxnSpPr>
        <p:spPr>
          <a:xfrm flipH="1">
            <a:off x="8340809" y="1939999"/>
            <a:ext cx="3006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Box 219">
            <a:extLst>
              <a:ext uri="{FF2B5EF4-FFF2-40B4-BE49-F238E27FC236}">
                <a16:creationId xmlns:a16="http://schemas.microsoft.com/office/drawing/2014/main" id="{279B836E-8DBC-4DFB-AA93-5009418ECD65}"/>
              </a:ext>
            </a:extLst>
          </p:cNvPr>
          <p:cNvSpPr txBox="1"/>
          <p:nvPr/>
        </p:nvSpPr>
        <p:spPr>
          <a:xfrm>
            <a:off x="8641713" y="1326945"/>
            <a:ext cx="863761" cy="3796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2AFBF158-36FB-4F34-B733-2A87841C3EAC}"/>
              </a:ext>
            </a:extLst>
          </p:cNvPr>
          <p:cNvSpPr txBox="1"/>
          <p:nvPr/>
        </p:nvSpPr>
        <p:spPr>
          <a:xfrm>
            <a:off x="8633470" y="886213"/>
            <a:ext cx="863761" cy="3796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3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1203EEA8-F5BC-4535-8C62-87B79454A0DC}"/>
              </a:ext>
            </a:extLst>
          </p:cNvPr>
          <p:cNvSpPr txBox="1"/>
          <p:nvPr/>
        </p:nvSpPr>
        <p:spPr>
          <a:xfrm>
            <a:off x="8649950" y="1767667"/>
            <a:ext cx="863761" cy="3796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1</a:t>
            </a:r>
          </a:p>
        </p:txBody>
      </p: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1179ECBA-9688-4EFA-A30A-5EA57ECEA874}"/>
              </a:ext>
            </a:extLst>
          </p:cNvPr>
          <p:cNvCxnSpPr>
            <a:cxnSpLocks/>
          </p:cNvCxnSpPr>
          <p:nvPr/>
        </p:nvCxnSpPr>
        <p:spPr>
          <a:xfrm flipH="1">
            <a:off x="8332568" y="1511629"/>
            <a:ext cx="3006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161F3CF8-3C8F-4D94-AC5B-5D5FE552E792}"/>
              </a:ext>
            </a:extLst>
          </p:cNvPr>
          <p:cNvCxnSpPr>
            <a:cxnSpLocks/>
          </p:cNvCxnSpPr>
          <p:nvPr/>
        </p:nvCxnSpPr>
        <p:spPr>
          <a:xfrm flipH="1">
            <a:off x="8324328" y="1095617"/>
            <a:ext cx="3006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0A47ECF6-7002-4890-8C25-A4559F6A6EDF}"/>
              </a:ext>
            </a:extLst>
          </p:cNvPr>
          <p:cNvCxnSpPr>
            <a:cxnSpLocks/>
          </p:cNvCxnSpPr>
          <p:nvPr/>
        </p:nvCxnSpPr>
        <p:spPr>
          <a:xfrm flipH="1">
            <a:off x="9741248" y="2388964"/>
            <a:ext cx="2388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442D33CD-4654-4A04-A8FE-ECD314781AD6}"/>
              </a:ext>
            </a:extLst>
          </p:cNvPr>
          <p:cNvCxnSpPr>
            <a:cxnSpLocks/>
          </p:cNvCxnSpPr>
          <p:nvPr/>
        </p:nvCxnSpPr>
        <p:spPr>
          <a:xfrm flipH="1">
            <a:off x="9737229" y="1013249"/>
            <a:ext cx="4019" cy="13674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227">
            <a:extLst>
              <a:ext uri="{FF2B5EF4-FFF2-40B4-BE49-F238E27FC236}">
                <a16:creationId xmlns:a16="http://schemas.microsoft.com/office/drawing/2014/main" id="{9F09CA45-4BBB-4939-A12E-CB50EEA6817D}"/>
              </a:ext>
            </a:extLst>
          </p:cNvPr>
          <p:cNvSpPr txBox="1"/>
          <p:nvPr/>
        </p:nvSpPr>
        <p:spPr>
          <a:xfrm>
            <a:off x="10038026" y="1302228"/>
            <a:ext cx="863761" cy="3796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776494A2-22BB-45EE-8FA5-681478CD8604}"/>
              </a:ext>
            </a:extLst>
          </p:cNvPr>
          <p:cNvSpPr txBox="1"/>
          <p:nvPr/>
        </p:nvSpPr>
        <p:spPr>
          <a:xfrm>
            <a:off x="10029787" y="873855"/>
            <a:ext cx="863761" cy="3796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3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CF7B3911-7938-46D9-85BE-236105276BB3}"/>
              </a:ext>
            </a:extLst>
          </p:cNvPr>
          <p:cNvSpPr txBox="1"/>
          <p:nvPr/>
        </p:nvSpPr>
        <p:spPr>
          <a:xfrm>
            <a:off x="10058624" y="1742950"/>
            <a:ext cx="863761" cy="3796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1</a:t>
            </a:r>
          </a:p>
        </p:txBody>
      </p: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25528A2F-2C68-41C7-B381-038E0521CFA6}"/>
              </a:ext>
            </a:extLst>
          </p:cNvPr>
          <p:cNvCxnSpPr>
            <a:cxnSpLocks/>
          </p:cNvCxnSpPr>
          <p:nvPr/>
        </p:nvCxnSpPr>
        <p:spPr>
          <a:xfrm flipH="1">
            <a:off x="9753599" y="1919404"/>
            <a:ext cx="3006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293FC46B-CD9C-493D-8CFC-14C64A70E4F4}"/>
              </a:ext>
            </a:extLst>
          </p:cNvPr>
          <p:cNvCxnSpPr>
            <a:cxnSpLocks/>
          </p:cNvCxnSpPr>
          <p:nvPr/>
        </p:nvCxnSpPr>
        <p:spPr>
          <a:xfrm flipH="1">
            <a:off x="9733005" y="1466320"/>
            <a:ext cx="3006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07F62FB5-204E-4C09-9277-5B4713B3F610}"/>
              </a:ext>
            </a:extLst>
          </p:cNvPr>
          <p:cNvCxnSpPr>
            <a:cxnSpLocks/>
          </p:cNvCxnSpPr>
          <p:nvPr/>
        </p:nvCxnSpPr>
        <p:spPr>
          <a:xfrm flipH="1">
            <a:off x="9732999" y="1009119"/>
            <a:ext cx="3006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6E833A83-4054-4012-8065-0E294800D6D7}"/>
              </a:ext>
            </a:extLst>
          </p:cNvPr>
          <p:cNvCxnSpPr/>
          <p:nvPr/>
        </p:nvCxnSpPr>
        <p:spPr>
          <a:xfrm>
            <a:off x="972049" y="3019183"/>
            <a:ext cx="0" cy="216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68F5FF18-CE78-408A-8E0F-3F4C06F3E7A9}"/>
              </a:ext>
            </a:extLst>
          </p:cNvPr>
          <p:cNvCxnSpPr/>
          <p:nvPr/>
        </p:nvCxnSpPr>
        <p:spPr>
          <a:xfrm>
            <a:off x="2199488" y="3010943"/>
            <a:ext cx="0" cy="216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2170D18D-061D-4C15-A081-ECC9755A1DA2}"/>
              </a:ext>
            </a:extLst>
          </p:cNvPr>
          <p:cNvCxnSpPr/>
          <p:nvPr/>
        </p:nvCxnSpPr>
        <p:spPr>
          <a:xfrm>
            <a:off x="3352789" y="3015051"/>
            <a:ext cx="0" cy="216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CF98A0C6-9403-45E7-AEDF-2FD221218DCE}"/>
              </a:ext>
            </a:extLst>
          </p:cNvPr>
          <p:cNvCxnSpPr/>
          <p:nvPr/>
        </p:nvCxnSpPr>
        <p:spPr>
          <a:xfrm>
            <a:off x="4658492" y="3851197"/>
            <a:ext cx="0" cy="216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0DD3FEFA-5308-4B03-8881-53E83E960772}"/>
              </a:ext>
            </a:extLst>
          </p:cNvPr>
          <p:cNvCxnSpPr>
            <a:cxnSpLocks/>
          </p:cNvCxnSpPr>
          <p:nvPr/>
        </p:nvCxnSpPr>
        <p:spPr>
          <a:xfrm flipH="1">
            <a:off x="2195379" y="3892369"/>
            <a:ext cx="4117" cy="170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BB3A83C1-95FF-47AF-9554-945724DC2FD3}"/>
              </a:ext>
            </a:extLst>
          </p:cNvPr>
          <p:cNvCxnSpPr>
            <a:cxnSpLocks/>
          </p:cNvCxnSpPr>
          <p:nvPr/>
        </p:nvCxnSpPr>
        <p:spPr>
          <a:xfrm flipH="1">
            <a:off x="972052" y="3892371"/>
            <a:ext cx="4117" cy="170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4EA9C127-BED1-455C-8A22-62F823AB708D}"/>
              </a:ext>
            </a:extLst>
          </p:cNvPr>
          <p:cNvCxnSpPr>
            <a:cxnSpLocks/>
          </p:cNvCxnSpPr>
          <p:nvPr/>
        </p:nvCxnSpPr>
        <p:spPr>
          <a:xfrm>
            <a:off x="7624122" y="3061315"/>
            <a:ext cx="3035652" cy="86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DE5FAA49-FD3B-4602-9FF8-FBE328ABC39A}"/>
              </a:ext>
            </a:extLst>
          </p:cNvPr>
          <p:cNvCxnSpPr>
            <a:cxnSpLocks/>
          </p:cNvCxnSpPr>
          <p:nvPr/>
        </p:nvCxnSpPr>
        <p:spPr>
          <a:xfrm>
            <a:off x="10659774" y="2599037"/>
            <a:ext cx="7202" cy="475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448CC38F-35F7-4DA6-AB7D-DEF41AE7B2A4}"/>
              </a:ext>
            </a:extLst>
          </p:cNvPr>
          <p:cNvCxnSpPr>
            <a:cxnSpLocks/>
          </p:cNvCxnSpPr>
          <p:nvPr/>
        </p:nvCxnSpPr>
        <p:spPr>
          <a:xfrm>
            <a:off x="9144009" y="2590798"/>
            <a:ext cx="7202" cy="475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CF4309DE-BA43-406D-81DE-1B825AA6011A}"/>
              </a:ext>
            </a:extLst>
          </p:cNvPr>
          <p:cNvCxnSpPr>
            <a:cxnSpLocks/>
          </p:cNvCxnSpPr>
          <p:nvPr/>
        </p:nvCxnSpPr>
        <p:spPr>
          <a:xfrm>
            <a:off x="7624122" y="2590796"/>
            <a:ext cx="7131" cy="469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1E5B7BF1-BBF8-445D-A10A-BECF6E21EDE7}"/>
              </a:ext>
            </a:extLst>
          </p:cNvPr>
          <p:cNvCxnSpPr>
            <a:cxnSpLocks/>
          </p:cNvCxnSpPr>
          <p:nvPr/>
        </p:nvCxnSpPr>
        <p:spPr>
          <a:xfrm>
            <a:off x="5712141" y="4574324"/>
            <a:ext cx="1" cy="12862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6C401C4-862C-40C2-8CE6-C58C4DCAC438}"/>
              </a:ext>
            </a:extLst>
          </p:cNvPr>
          <p:cNvCxnSpPr>
            <a:cxnSpLocks/>
          </p:cNvCxnSpPr>
          <p:nvPr/>
        </p:nvCxnSpPr>
        <p:spPr>
          <a:xfrm>
            <a:off x="3494292" y="4217067"/>
            <a:ext cx="1" cy="1761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5D0054-2687-4FA1-87D6-B12F3578D7B5}"/>
              </a:ext>
            </a:extLst>
          </p:cNvPr>
          <p:cNvCxnSpPr/>
          <p:nvPr/>
        </p:nvCxnSpPr>
        <p:spPr>
          <a:xfrm>
            <a:off x="5482562" y="2836903"/>
            <a:ext cx="3838" cy="5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5974CA-2493-4DFD-B618-AB9D2AAD6113}"/>
              </a:ext>
            </a:extLst>
          </p:cNvPr>
          <p:cNvCxnSpPr>
            <a:cxnSpLocks/>
            <a:stCxn id="13" idx="1"/>
            <a:endCxn id="73" idx="3"/>
          </p:cNvCxnSpPr>
          <p:nvPr/>
        </p:nvCxnSpPr>
        <p:spPr>
          <a:xfrm flipH="1" flipV="1">
            <a:off x="4132967" y="4574325"/>
            <a:ext cx="3719508" cy="5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987582-C81C-4F96-AE7A-CAFE4F52C4AB}"/>
              </a:ext>
            </a:extLst>
          </p:cNvPr>
          <p:cNvCxnSpPr>
            <a:cxnSpLocks/>
          </p:cNvCxnSpPr>
          <p:nvPr/>
        </p:nvCxnSpPr>
        <p:spPr>
          <a:xfrm>
            <a:off x="8618835" y="3060488"/>
            <a:ext cx="1" cy="1180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8CC0539-FD3C-40C7-9AE3-7D916AB02960}"/>
              </a:ext>
            </a:extLst>
          </p:cNvPr>
          <p:cNvCxnSpPr>
            <a:cxnSpLocks/>
            <a:stCxn id="158" idx="3"/>
          </p:cNvCxnSpPr>
          <p:nvPr/>
        </p:nvCxnSpPr>
        <p:spPr>
          <a:xfrm flipV="1">
            <a:off x="6692030" y="4053292"/>
            <a:ext cx="1648779" cy="630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023AD2C-0B2B-4D6D-9290-E4E71149DA52}"/>
              </a:ext>
            </a:extLst>
          </p:cNvPr>
          <p:cNvCxnSpPr/>
          <p:nvPr/>
        </p:nvCxnSpPr>
        <p:spPr>
          <a:xfrm>
            <a:off x="8340809" y="4053292"/>
            <a:ext cx="0" cy="1875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A933242-44BC-4B26-B0D6-75BF0DCFD9E0}"/>
              </a:ext>
            </a:extLst>
          </p:cNvPr>
          <p:cNvCxnSpPr>
            <a:cxnSpLocks/>
          </p:cNvCxnSpPr>
          <p:nvPr/>
        </p:nvCxnSpPr>
        <p:spPr>
          <a:xfrm flipH="1">
            <a:off x="5438776" y="2407820"/>
            <a:ext cx="657224" cy="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201E6E-25C3-44A6-9DC3-C5A909E64486}"/>
              </a:ext>
            </a:extLst>
          </p:cNvPr>
          <p:cNvCxnSpPr>
            <a:cxnSpLocks/>
            <a:stCxn id="158" idx="0"/>
          </p:cNvCxnSpPr>
          <p:nvPr/>
        </p:nvCxnSpPr>
        <p:spPr>
          <a:xfrm flipV="1">
            <a:off x="6100601" y="2407820"/>
            <a:ext cx="6692" cy="1328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281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14309</TotalTime>
  <Words>1120</Words>
  <Application>Microsoft Office PowerPoint</Application>
  <PresentationFormat>Widescreen</PresentationFormat>
  <Paragraphs>378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Bodoni Book BT</vt:lpstr>
      <vt:lpstr>Calibri</vt:lpstr>
      <vt:lpstr>Calibri Light</vt:lpstr>
      <vt:lpstr>Century Gothic</vt:lpstr>
      <vt:lpstr>Franklin Gothic Heavy</vt:lpstr>
      <vt:lpstr>Helvetica Neue</vt:lpstr>
      <vt:lpstr>HelveticaNeue Condensed</vt:lpstr>
      <vt:lpstr>Times New Roman</vt:lpstr>
      <vt:lpstr>Office Theme</vt:lpstr>
      <vt:lpstr>1_Office Theme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Recently Completed </vt:lpstr>
      <vt:lpstr>PowerPoint Presentation</vt:lpstr>
      <vt:lpstr>Currently In Construction </vt:lpstr>
      <vt:lpstr>Pending Projects </vt:lpstr>
      <vt:lpstr>PowerPoint Presentation</vt:lpstr>
      <vt:lpstr>Pending Projects </vt:lpstr>
      <vt:lpstr>Pending Projects</vt:lpstr>
      <vt:lpstr>Pending Projects</vt:lpstr>
      <vt:lpstr>Pending Projects</vt:lpstr>
      <vt:lpstr>Pending Projects</vt:lpstr>
      <vt:lpstr>PowerPoint Presentation</vt:lpstr>
      <vt:lpstr>Garfield Campus Enhancements</vt:lpstr>
      <vt:lpstr>Montrose Campus Enhancements</vt:lpstr>
      <vt:lpstr>0.41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Peterson</dc:creator>
  <cp:lastModifiedBy>Merrilee Ahaus</cp:lastModifiedBy>
  <cp:revision>105</cp:revision>
  <dcterms:created xsi:type="dcterms:W3CDTF">2019-09-09T21:18:44Z</dcterms:created>
  <dcterms:modified xsi:type="dcterms:W3CDTF">2019-12-18T23:12:48Z</dcterms:modified>
</cp:coreProperties>
</file>