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8"/>
    <a:srgbClr val="F7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9A4BA56-00D6-43AD-AF85-912321420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484" y="2319361"/>
            <a:ext cx="8231059" cy="1109639"/>
          </a:xfrm>
        </p:spPr>
        <p:txBody>
          <a:bodyPr anchor="b"/>
          <a:lstStyle>
            <a:lvl1pPr algn="l">
              <a:defRPr sz="60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2570E0-7737-4B46-AC8B-6650CC659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485" y="3429000"/>
            <a:ext cx="8231058" cy="481075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3D2D1C-1701-4D95-B938-775F2578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5" y="5019714"/>
            <a:ext cx="2743200" cy="4479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03791-C6F1-4861-BAD9-6A9BC1599DE4}"/>
              </a:ext>
            </a:extLst>
          </p:cNvPr>
          <p:cNvCxnSpPr/>
          <p:nvPr userDrawn="1"/>
        </p:nvCxnSpPr>
        <p:spPr>
          <a:xfrm>
            <a:off x="622484" y="4152452"/>
            <a:ext cx="274320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D1AD05-BB46-4D23-AEDD-AC19E06D9274}"/>
              </a:ext>
            </a:extLst>
          </p:cNvPr>
          <p:cNvSpPr txBox="1"/>
          <p:nvPr userDrawn="1"/>
        </p:nvSpPr>
        <p:spPr>
          <a:xfrm>
            <a:off x="518575" y="552042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401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370A10-62B2-4B27-8A1C-CB12EC56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4930" y="2318412"/>
            <a:ext cx="6403818" cy="1898446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2FBD8-C79B-41CA-8643-CE4F993585C8}"/>
              </a:ext>
            </a:extLst>
          </p:cNvPr>
          <p:cNvSpPr/>
          <p:nvPr userDrawn="1"/>
        </p:nvSpPr>
        <p:spPr>
          <a:xfrm>
            <a:off x="2456578" y="1881732"/>
            <a:ext cx="199176" cy="27718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2863-03EC-4328-BEA5-36A1E0894F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2" y="6356792"/>
            <a:ext cx="1911066" cy="312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D4CF2-DDDC-4E4E-A5D2-E1AC439A059E}"/>
              </a:ext>
            </a:extLst>
          </p:cNvPr>
          <p:cNvSpPr txBox="1"/>
          <p:nvPr userDrawn="1"/>
        </p:nvSpPr>
        <p:spPr>
          <a:xfrm>
            <a:off x="7964454" y="6356792"/>
            <a:ext cx="191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/>
                </a:solidFill>
              </a:rPr>
              <a:t>PRIMEPAY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17C73-B69A-443D-93CC-1CE618ADFEEE}"/>
              </a:ext>
            </a:extLst>
          </p:cNvPr>
          <p:cNvSpPr txBox="1"/>
          <p:nvPr userDrawn="1"/>
        </p:nvSpPr>
        <p:spPr>
          <a:xfrm>
            <a:off x="261052" y="644317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1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8D6C-2E12-4F85-8349-079BD189B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4973"/>
            <a:ext cx="10515600" cy="216805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text here.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B3CFD-0849-46A7-B709-49B388DA031A}"/>
              </a:ext>
            </a:extLst>
          </p:cNvPr>
          <p:cNvSpPr/>
          <p:nvPr userDrawn="1"/>
        </p:nvSpPr>
        <p:spPr>
          <a:xfrm rot="5400000">
            <a:off x="5996414" y="-1697506"/>
            <a:ext cx="199176" cy="73818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6B007-E12F-4AF8-93DE-8E856CCE0BB8}"/>
              </a:ext>
            </a:extLst>
          </p:cNvPr>
          <p:cNvSpPr/>
          <p:nvPr userDrawn="1"/>
        </p:nvSpPr>
        <p:spPr>
          <a:xfrm rot="5400000">
            <a:off x="5996412" y="1173662"/>
            <a:ext cx="199176" cy="73818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79ECD-8029-4998-B191-25D86601F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2" y="6356792"/>
            <a:ext cx="1911066" cy="31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039B0-0B3D-4124-9E83-CA2D86836830}"/>
              </a:ext>
            </a:extLst>
          </p:cNvPr>
          <p:cNvSpPr txBox="1"/>
          <p:nvPr userDrawn="1"/>
        </p:nvSpPr>
        <p:spPr>
          <a:xfrm>
            <a:off x="7964454" y="6356792"/>
            <a:ext cx="191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/>
                </a:solidFill>
              </a:rPr>
              <a:t>PRIMEPAY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C505C-6539-416A-BA28-307C302934DE}"/>
              </a:ext>
            </a:extLst>
          </p:cNvPr>
          <p:cNvSpPr txBox="1"/>
          <p:nvPr userDrawn="1"/>
        </p:nvSpPr>
        <p:spPr>
          <a:xfrm>
            <a:off x="261052" y="644317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2854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3D4C-1E97-479F-B4DA-5FAAB9FA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6" y="365125"/>
            <a:ext cx="116810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94BE55-8B06-4DF0-8219-331B45A94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1825625"/>
            <a:ext cx="116810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AED28D-6084-4284-8D87-C1A4D462AA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2" y="6356792"/>
            <a:ext cx="1911066" cy="312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94DAED-AB38-4713-A8F9-9E8FB2C861F9}"/>
              </a:ext>
            </a:extLst>
          </p:cNvPr>
          <p:cNvSpPr txBox="1"/>
          <p:nvPr userDrawn="1"/>
        </p:nvSpPr>
        <p:spPr>
          <a:xfrm>
            <a:off x="7964454" y="6356792"/>
            <a:ext cx="191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/>
                </a:solidFill>
              </a:rPr>
              <a:t>PRIMEPAY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43ECF-2B28-4EA8-AF62-45AE7FD1E618}"/>
              </a:ext>
            </a:extLst>
          </p:cNvPr>
          <p:cNvSpPr txBox="1"/>
          <p:nvPr userDrawn="1"/>
        </p:nvSpPr>
        <p:spPr>
          <a:xfrm>
            <a:off x="261052" y="644317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89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Cop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3D4C-1E97-479F-B4DA-5FAAB9FA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08" y="365125"/>
            <a:ext cx="116814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94BE55-8B06-4DF0-8219-331B45A94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80" y="1825625"/>
            <a:ext cx="5732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AED28D-6084-4284-8D87-C1A4D462AA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2" y="6356792"/>
            <a:ext cx="1911066" cy="31206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3DE113-7CC3-4AA5-B557-06AEF92C9C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8023" y="1825625"/>
            <a:ext cx="5732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D7247-FD65-423F-9603-BE9019C28E7C}"/>
              </a:ext>
            </a:extLst>
          </p:cNvPr>
          <p:cNvSpPr txBox="1"/>
          <p:nvPr userDrawn="1"/>
        </p:nvSpPr>
        <p:spPr>
          <a:xfrm>
            <a:off x="7964454" y="6356792"/>
            <a:ext cx="191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/>
                </a:solidFill>
              </a:rPr>
              <a:t>PRIMEPAY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7AE06-785A-4873-997B-418C9E2AC67F}"/>
              </a:ext>
            </a:extLst>
          </p:cNvPr>
          <p:cNvSpPr txBox="1"/>
          <p:nvPr userDrawn="1"/>
        </p:nvSpPr>
        <p:spPr>
          <a:xfrm>
            <a:off x="261052" y="644317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313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with Header Cop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3D4C-1E97-479F-B4DA-5FAAB9FA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08" y="365125"/>
            <a:ext cx="116814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94BE55-8B06-4DF0-8219-331B45A94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80" y="2397513"/>
            <a:ext cx="5732925" cy="377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AED28D-6084-4284-8D87-C1A4D462AA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2" y="6356792"/>
            <a:ext cx="1911066" cy="31206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3DE113-7CC3-4AA5-B557-06AEF92C9C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8023" y="2397513"/>
            <a:ext cx="5732925" cy="377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597F-78EF-4B07-A519-15205A5FA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279" y="1887924"/>
            <a:ext cx="5732925" cy="4238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BBF435D-334F-4D0C-9BE9-E634CB7B5F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8023" y="1887924"/>
            <a:ext cx="5732925" cy="4238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E416D-8BC7-4EE9-B0EA-F389BDCFDF0A}"/>
              </a:ext>
            </a:extLst>
          </p:cNvPr>
          <p:cNvSpPr txBox="1"/>
          <p:nvPr userDrawn="1"/>
        </p:nvSpPr>
        <p:spPr>
          <a:xfrm>
            <a:off x="7964454" y="6356792"/>
            <a:ext cx="191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/>
                </a:solidFill>
              </a:rPr>
              <a:t>PRIMEPAY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48133-6C69-4A9A-B2DF-A14CDB9A1495}"/>
              </a:ext>
            </a:extLst>
          </p:cNvPr>
          <p:cNvSpPr txBox="1"/>
          <p:nvPr userDrawn="1"/>
        </p:nvSpPr>
        <p:spPr>
          <a:xfrm>
            <a:off x="261052" y="644317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3009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with Lef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3D4C-1E97-479F-B4DA-5FAAB9FA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152" y="365125"/>
            <a:ext cx="673079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F925C-55BE-466F-A227-7D3CF482FCD0}"/>
              </a:ext>
            </a:extLst>
          </p:cNvPr>
          <p:cNvSpPr/>
          <p:nvPr userDrawn="1"/>
        </p:nvSpPr>
        <p:spPr>
          <a:xfrm>
            <a:off x="4991548" y="103366"/>
            <a:ext cx="123030" cy="18606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B69482-56C4-42AA-92F9-B023D4E8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152" y="1825625"/>
            <a:ext cx="67307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800100" indent="-342900">
              <a:buFont typeface="Courier New" panose="02070309020205020404" pitchFamily="49" charset="0"/>
              <a:buChar char="o"/>
              <a:defRPr sz="2400">
                <a:solidFill>
                  <a:schemeClr val="accent6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 sz="2000" i="1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Courier New" panose="02070309020205020404" pitchFamily="49" charset="0"/>
              <a:buChar char="o"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633007-8F1D-4801-8B17-7CF1753C8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51821" y="365125"/>
            <a:ext cx="5442921" cy="54429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ADD IMAGE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DCAC0A-10AD-42BB-A1D1-355212FE9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2" y="6356792"/>
            <a:ext cx="1911066" cy="3120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A21F3-D839-4082-8066-E6944A0990CA}"/>
              </a:ext>
            </a:extLst>
          </p:cNvPr>
          <p:cNvSpPr txBox="1"/>
          <p:nvPr userDrawn="1"/>
        </p:nvSpPr>
        <p:spPr>
          <a:xfrm>
            <a:off x="7964454" y="6356792"/>
            <a:ext cx="191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/>
                </a:solidFill>
              </a:rPr>
              <a:t>PRIMEPAY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7E3AC-9AC7-48CC-ABF3-1BA17B39626A}"/>
              </a:ext>
            </a:extLst>
          </p:cNvPr>
          <p:cNvSpPr txBox="1"/>
          <p:nvPr userDrawn="1"/>
        </p:nvSpPr>
        <p:spPr>
          <a:xfrm>
            <a:off x="261052" y="644317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6514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with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3D4C-1E97-479F-B4DA-5FAAB9FA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2" y="365125"/>
            <a:ext cx="672020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32E62A-29A7-47F7-8272-8A9C67AB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" y="1825625"/>
            <a:ext cx="67202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800100" indent="-342900">
              <a:buFont typeface="Courier New" panose="02070309020205020404" pitchFamily="49" charset="0"/>
              <a:buChar char="o"/>
              <a:defRPr sz="2400">
                <a:solidFill>
                  <a:schemeClr val="accent6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 sz="2000" i="1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Courier New" panose="02070309020205020404" pitchFamily="49" charset="0"/>
              <a:buChar char="o"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60CA29-B8AC-41F5-8EA1-B7865C3D5EE4}"/>
              </a:ext>
            </a:extLst>
          </p:cNvPr>
          <p:cNvSpPr/>
          <p:nvPr userDrawn="1"/>
        </p:nvSpPr>
        <p:spPr>
          <a:xfrm>
            <a:off x="-4266" y="103366"/>
            <a:ext cx="123030" cy="18606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960CCED-F634-4A86-9C45-65C28AE931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0041" y="707539"/>
            <a:ext cx="5442921" cy="54429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HERE TO ADD IMAGE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D1F7E0-E2B1-4001-A86F-92B4293CE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82" y="6356792"/>
            <a:ext cx="1911066" cy="3120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4D838A-B251-4475-9A54-BC482C84B5FD}"/>
              </a:ext>
            </a:extLst>
          </p:cNvPr>
          <p:cNvSpPr txBox="1"/>
          <p:nvPr userDrawn="1"/>
        </p:nvSpPr>
        <p:spPr>
          <a:xfrm>
            <a:off x="7964454" y="6356792"/>
            <a:ext cx="191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/>
                </a:solidFill>
              </a:rPr>
              <a:t>PRIMEPAY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02433-C51E-4E29-9A53-8D4E7D5CDE05}"/>
              </a:ext>
            </a:extLst>
          </p:cNvPr>
          <p:cNvSpPr txBox="1"/>
          <p:nvPr userDrawn="1"/>
        </p:nvSpPr>
        <p:spPr>
          <a:xfrm>
            <a:off x="261052" y="6443176"/>
            <a:ext cx="3024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© PrimePay,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653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6F7A7-D6E4-490E-A0D2-00834272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1" y="365125"/>
            <a:ext cx="1180113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F88A-60F4-4B39-86DD-93E899A32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121" y="1825625"/>
            <a:ext cx="118011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8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4" r:id="rId3"/>
    <p:sldLayoutId id="2147483656" r:id="rId4"/>
    <p:sldLayoutId id="2147483663" r:id="rId5"/>
    <p:sldLayoutId id="2147483664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astore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epay.wealthcareportal.com/" TargetMode="External"/><Relationship Id="rId2" Type="http://schemas.openxmlformats.org/officeDocument/2006/relationships/hyperlink" Target="mailto:primeflex@primepay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1D66-420F-413A-BC0A-9310F2183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85" y="2319361"/>
            <a:ext cx="8724716" cy="1109639"/>
          </a:xfrm>
        </p:spPr>
        <p:txBody>
          <a:bodyPr>
            <a:normAutofit/>
          </a:bodyPr>
          <a:lstStyle/>
          <a:p>
            <a:r>
              <a:rPr lang="en-US" i="1" dirty="0"/>
              <a:t>PrimePay FSA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89ACE-7989-44D3-B117-781CE2F7D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485" y="3429000"/>
            <a:ext cx="8231058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Glendale Community College Employee Enrollment Presentation</a:t>
            </a:r>
          </a:p>
          <a:p>
            <a:r>
              <a:rPr lang="en-US" dirty="0"/>
              <a:t>Plan Year: 1/1/21 – 12/31/21</a:t>
            </a:r>
          </a:p>
        </p:txBody>
      </p:sp>
    </p:spTree>
    <p:extLst>
      <p:ext uri="{BB962C8B-B14F-4D97-AF65-F5344CB8AC3E}">
        <p14:creationId xmlns:p14="http://schemas.microsoft.com/office/powerpoint/2010/main" val="26415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1427-40F9-422C-9516-7E5020FF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PrimePay/PrimeFlex Mobile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A6AD2-36AA-4DB8-AC77-D2084BF1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94" y="965200"/>
            <a:ext cx="5078506" cy="4639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Provides a single access point for participants to manage their accounts.</a:t>
            </a:r>
          </a:p>
          <a:p>
            <a:r>
              <a:rPr lang="en-US" sz="2000" dirty="0"/>
              <a:t>Submit claims.</a:t>
            </a:r>
          </a:p>
          <a:p>
            <a:r>
              <a:rPr lang="en-US" sz="2000" dirty="0"/>
              <a:t>View account balances.</a:t>
            </a:r>
          </a:p>
          <a:p>
            <a:r>
              <a:rPr lang="en-US" sz="2000" dirty="0"/>
              <a:t>Review recent transactions.</a:t>
            </a:r>
          </a:p>
          <a:p>
            <a:r>
              <a:rPr lang="en-US" sz="2000" dirty="0"/>
              <a:t>See claim details.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7AFD9-D186-4EE0-AB2B-F293993A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886" y="1738313"/>
            <a:ext cx="2543175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3962B-7119-4FDB-B8E4-EC1298EA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76" y="1719262"/>
            <a:ext cx="2657475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EF8BE-8BC5-4492-B92E-3AB04071A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48" y="1690688"/>
            <a:ext cx="259080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65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EDD1-CA82-4546-B572-A7E7558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126F-FD40-48E0-B5D2-49255BA0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Allows employees to pay for their family medical and daycare expenses on a pre-tax basis.</a:t>
            </a:r>
          </a:p>
          <a:p>
            <a:r>
              <a:rPr lang="en-US" sz="2800" dirty="0"/>
              <a:t>Your contribution is pre-tax so your take-home pay is larger.</a:t>
            </a:r>
          </a:p>
          <a:p>
            <a:r>
              <a:rPr lang="en-US" sz="2800" dirty="0"/>
              <a:t>Can be used for common, qualified medical expenses.</a:t>
            </a:r>
          </a:p>
          <a:p>
            <a:r>
              <a:rPr lang="en-US" sz="2800" dirty="0"/>
              <a:t>Voluntary – Choose what you need.</a:t>
            </a:r>
          </a:p>
          <a:p>
            <a:r>
              <a:rPr lang="en-US" sz="2800" dirty="0"/>
              <a:t>Easy Claim Submission</a:t>
            </a:r>
          </a:p>
        </p:txBody>
      </p:sp>
    </p:spTree>
    <p:extLst>
      <p:ext uri="{BB962C8B-B14F-4D97-AF65-F5344CB8AC3E}">
        <p14:creationId xmlns:p14="http://schemas.microsoft.com/office/powerpoint/2010/main" val="281164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F515-C5D2-4143-854B-8CBE55ED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Flexible Spending Accounts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4807-967D-4FDC-97B7-2431563B0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Health Flexible Spending Account</a:t>
            </a:r>
          </a:p>
          <a:p>
            <a:pPr lvl="1"/>
            <a:r>
              <a:rPr lang="en-US" sz="2800" dirty="0"/>
              <a:t>Out-of-pocket medical costs</a:t>
            </a:r>
          </a:p>
          <a:p>
            <a:pPr lvl="1"/>
            <a:r>
              <a:rPr lang="en-US" sz="2800" dirty="0"/>
              <a:t>Can be used for employee and dependent expenses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15E8B-12EF-4AC0-8C10-A22D6E0514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Dependent Care Reimbursement Account</a:t>
            </a:r>
          </a:p>
          <a:p>
            <a:pPr lvl="1"/>
            <a:r>
              <a:rPr lang="en-US" sz="2800" dirty="0"/>
              <a:t>Child Care Expense for dependent children under age 13</a:t>
            </a:r>
          </a:p>
          <a:p>
            <a:pPr lvl="1"/>
            <a:r>
              <a:rPr lang="en-US" sz="2800" dirty="0"/>
              <a:t>Adult Day Care Expense for parents and/or dependents incapable of self-care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46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AC35-5B7F-4162-8F6B-A5B3B8BD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Flexible Spending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61BF3-A9FA-47E9-8139-DE5C3078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health FSA may be used for:</a:t>
            </a:r>
          </a:p>
          <a:p>
            <a:pPr lvl="1"/>
            <a:r>
              <a:rPr lang="en-US" dirty="0"/>
              <a:t>Co-pays.</a:t>
            </a:r>
          </a:p>
          <a:p>
            <a:pPr lvl="1"/>
            <a:r>
              <a:rPr lang="en-US" dirty="0"/>
              <a:t>Deductibles.</a:t>
            </a:r>
          </a:p>
          <a:p>
            <a:pPr lvl="1"/>
            <a:r>
              <a:rPr lang="en-US" dirty="0"/>
              <a:t>Prescriptions.</a:t>
            </a:r>
          </a:p>
          <a:p>
            <a:pPr lvl="1"/>
            <a:r>
              <a:rPr lang="en-US" dirty="0"/>
              <a:t>Eyeglasses/Contact Lenses.</a:t>
            </a:r>
          </a:p>
          <a:p>
            <a:pPr lvl="1"/>
            <a:r>
              <a:rPr lang="en-US" dirty="0"/>
              <a:t>Dental expenses.</a:t>
            </a:r>
          </a:p>
          <a:p>
            <a:pPr lvl="1"/>
            <a:r>
              <a:rPr lang="en-US" dirty="0"/>
              <a:t>Over the Counter medicines.</a:t>
            </a:r>
          </a:p>
          <a:p>
            <a:pPr lvl="1"/>
            <a:r>
              <a:rPr lang="en-US" dirty="0"/>
              <a:t>Menstrual care products.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Visit </a:t>
            </a:r>
            <a:r>
              <a:rPr lang="en-US" i="1" dirty="0">
                <a:hlinkClick r:id="rId2"/>
              </a:rPr>
              <a:t>www.fsastore.com</a:t>
            </a:r>
            <a:r>
              <a:rPr lang="en-US" i="1" dirty="0"/>
              <a:t> for other eligible items.</a:t>
            </a:r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785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13EC-AA5A-4EBF-BD50-9AFF125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Flexible Spending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322E-B68B-40DB-B081-B06674F2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Contribute up to $2,750 for the plan year.</a:t>
            </a:r>
          </a:p>
          <a:p>
            <a:pPr lvl="1"/>
            <a:r>
              <a:rPr lang="en-US" sz="2400" dirty="0"/>
              <a:t>The entire amount is available the first day you participate in the plan.</a:t>
            </a:r>
          </a:p>
          <a:p>
            <a:pPr lvl="1"/>
            <a:r>
              <a:rPr lang="en-US" sz="2400" dirty="0"/>
              <a:t>Up to  $550 can rollover to the next plan year if not used.</a:t>
            </a:r>
          </a:p>
          <a:p>
            <a:r>
              <a:rPr lang="en-US" sz="2800" dirty="0"/>
              <a:t>Any amount above the rollover amount not used by the end of the plan year is forfeited.</a:t>
            </a:r>
          </a:p>
          <a:p>
            <a:r>
              <a:rPr lang="en-US" sz="2800" dirty="0"/>
              <a:t>Elections can’t be changed unless you have a qualified status change event.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704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C696-51D7-46D4-92DE-2A7C8A03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Flexible Spending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1362-9D99-417F-97CA-F258077D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1460500"/>
            <a:ext cx="11681012" cy="4716463"/>
          </a:xfrm>
        </p:spPr>
        <p:txBody>
          <a:bodyPr>
            <a:normAutofit/>
          </a:bodyPr>
          <a:lstStyle/>
          <a:p>
            <a:r>
              <a:rPr lang="en-US" dirty="0"/>
              <a:t>PrimePay FLEX Card is available.</a:t>
            </a:r>
          </a:p>
          <a:p>
            <a:pPr lvl="1"/>
            <a:r>
              <a:rPr lang="en-US" dirty="0"/>
              <a:t>Card coded for approved merchants including Dental, Hospital, Physician, Optometrist.</a:t>
            </a:r>
          </a:p>
          <a:p>
            <a:pPr lvl="1"/>
            <a:r>
              <a:rPr lang="en-US" dirty="0"/>
              <a:t>PrimePay will email request for an itemized bill except for:</a:t>
            </a:r>
          </a:p>
          <a:p>
            <a:pPr lvl="2"/>
            <a:r>
              <a:rPr lang="en-US" dirty="0"/>
              <a:t>Medical Co-pays</a:t>
            </a:r>
          </a:p>
          <a:p>
            <a:pPr lvl="2"/>
            <a:r>
              <a:rPr lang="en-US" dirty="0"/>
              <a:t>RX Co-pays</a:t>
            </a:r>
          </a:p>
          <a:p>
            <a:r>
              <a:rPr lang="en-US" dirty="0"/>
              <a:t>Key reasons for FLEX Card failure:</a:t>
            </a:r>
          </a:p>
          <a:p>
            <a:pPr lvl="1"/>
            <a:r>
              <a:rPr lang="en-US" dirty="0"/>
              <a:t>Incorrect merchant type/merchant code.</a:t>
            </a:r>
          </a:p>
          <a:p>
            <a:pPr lvl="1"/>
            <a:r>
              <a:rPr lang="en-US" dirty="0"/>
              <a:t>Not enough funds remaining in FSA.</a:t>
            </a:r>
          </a:p>
          <a:p>
            <a:pPr lvl="1"/>
            <a:r>
              <a:rPr lang="en-US" dirty="0"/>
              <a:t>Pharmacy is not part of Inventory Information Approval System (IIAS).</a:t>
            </a:r>
          </a:p>
          <a:p>
            <a:pPr marL="0" indent="0" algn="ctr">
              <a:buNone/>
            </a:pPr>
            <a:r>
              <a:rPr lang="en-US" i="1" dirty="0"/>
              <a:t>Over 75% of your FLEX Card transactions can be auto-substantiated; meaning no additional documentation is required.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0D63-08BB-47EE-B8FD-FAF444C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6" y="365125"/>
            <a:ext cx="9414764" cy="1325563"/>
          </a:xfrm>
        </p:spPr>
        <p:txBody>
          <a:bodyPr/>
          <a:lstStyle/>
          <a:p>
            <a:r>
              <a:rPr lang="en-US" dirty="0"/>
              <a:t>Dependent Care Reimbursement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1CAF-49A1-4599-A87D-B9BFD6D3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Your DCA may be used for:</a:t>
            </a:r>
          </a:p>
          <a:p>
            <a:pPr lvl="1"/>
            <a:r>
              <a:rPr lang="en-US" sz="2400" dirty="0"/>
              <a:t>Daycare for children under age 13.</a:t>
            </a:r>
          </a:p>
          <a:p>
            <a:pPr lvl="1"/>
            <a:r>
              <a:rPr lang="en-US" sz="2400" dirty="0"/>
              <a:t>Pre-kindergarten expenses.</a:t>
            </a:r>
          </a:p>
          <a:p>
            <a:pPr lvl="1"/>
            <a:r>
              <a:rPr lang="en-US" sz="2400" dirty="0"/>
              <a:t>Summer DAY Camps.</a:t>
            </a:r>
          </a:p>
          <a:p>
            <a:pPr lvl="1"/>
            <a:r>
              <a:rPr lang="en-US" sz="2400" dirty="0"/>
              <a:t>Elder DAY Care – if the elder is claimed as a dependent.</a:t>
            </a:r>
          </a:p>
          <a:p>
            <a:r>
              <a:rPr lang="en-US" sz="2800" dirty="0"/>
              <a:t>Both spouses need to be working.</a:t>
            </a:r>
          </a:p>
        </p:txBody>
      </p:sp>
    </p:spTree>
    <p:extLst>
      <p:ext uri="{BB962C8B-B14F-4D97-AF65-F5344CB8AC3E}">
        <p14:creationId xmlns:p14="http://schemas.microsoft.com/office/powerpoint/2010/main" val="135519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CC85-DE47-4983-9BE9-B35B4D91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6" y="365125"/>
            <a:ext cx="9465564" cy="1325563"/>
          </a:xfrm>
        </p:spPr>
        <p:txBody>
          <a:bodyPr/>
          <a:lstStyle/>
          <a:p>
            <a:r>
              <a:rPr lang="en-US" dirty="0"/>
              <a:t>Dependent Care Reimbursement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459C-4863-47AF-ACAB-58A4DD13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Maximum election of $5,000 per year ($2,500 each if married filing separately).</a:t>
            </a:r>
          </a:p>
          <a:p>
            <a:r>
              <a:rPr lang="en-US" sz="2800" dirty="0"/>
              <a:t>Money is available for reimbursement as deductions are made and after services are rendered.</a:t>
            </a:r>
          </a:p>
          <a:p>
            <a:r>
              <a:rPr lang="en-US" sz="2800" dirty="0"/>
              <a:t>Elections can’t be changed unless you have a qualified status change event.</a:t>
            </a:r>
          </a:p>
          <a:p>
            <a:r>
              <a:rPr lang="en-US" sz="2800" dirty="0"/>
              <a:t>PrimePay FLEX Card is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400946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49D5-F55D-4D33-BCD6-8D2BBD35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E299-D0C1-46BB-869E-EA52B5D0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Fax or email claim form:</a:t>
            </a:r>
          </a:p>
          <a:p>
            <a:pPr lvl="1"/>
            <a:r>
              <a:rPr lang="en-US" dirty="0"/>
              <a:t>Fax: 877.6FAX.FSA (877.632.9372)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primeflex@primepay.com</a:t>
            </a:r>
            <a:endParaRPr lang="en-US" dirty="0"/>
          </a:p>
          <a:p>
            <a:r>
              <a:rPr lang="en-US" dirty="0"/>
              <a:t>Online claim submission: </a:t>
            </a:r>
            <a:r>
              <a:rPr lang="en-US" dirty="0">
                <a:hlinkClick r:id="rId3"/>
              </a:rPr>
              <a:t>https://primepay.wealthcareportal.com</a:t>
            </a:r>
            <a:endParaRPr lang="en-US" dirty="0"/>
          </a:p>
          <a:p>
            <a:r>
              <a:rPr lang="en-US" dirty="0"/>
              <a:t>Free Mobile App:</a:t>
            </a:r>
          </a:p>
          <a:p>
            <a:pPr lvl="1"/>
            <a:r>
              <a:rPr lang="en-US" dirty="0"/>
              <a:t>Download from the App Store or Google Play.</a:t>
            </a:r>
          </a:p>
          <a:p>
            <a:pPr lvl="1"/>
            <a:r>
              <a:rPr lang="en-US" dirty="0"/>
              <a:t>Search for PrimePay or PrimeFlex.</a:t>
            </a:r>
          </a:p>
        </p:txBody>
      </p:sp>
    </p:spTree>
    <p:extLst>
      <p:ext uri="{BB962C8B-B14F-4D97-AF65-F5344CB8AC3E}">
        <p14:creationId xmlns:p14="http://schemas.microsoft.com/office/powerpoint/2010/main" val="399946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mePay 2">
      <a:dk1>
        <a:sysClr val="windowText" lastClr="000000"/>
      </a:dk1>
      <a:lt1>
        <a:sysClr val="window" lastClr="FFFFFF"/>
      </a:lt1>
      <a:dk2>
        <a:srgbClr val="DDD8D2"/>
      </a:dk2>
      <a:lt2>
        <a:srgbClr val="F2F0EE"/>
      </a:lt2>
      <a:accent1>
        <a:srgbClr val="7F7F7F"/>
      </a:accent1>
      <a:accent2>
        <a:srgbClr val="C26928"/>
      </a:accent2>
      <a:accent3>
        <a:srgbClr val="79486C"/>
      </a:accent3>
      <a:accent4>
        <a:srgbClr val="9F8958"/>
      </a:accent4>
      <a:accent5>
        <a:srgbClr val="697934"/>
      </a:accent5>
      <a:accent6>
        <a:srgbClr val="395F79"/>
      </a:accent6>
      <a:hlink>
        <a:srgbClr val="395F79"/>
      </a:hlink>
      <a:folHlink>
        <a:srgbClr val="7F7F7F"/>
      </a:folHlink>
    </a:clrScheme>
    <a:fontScheme name="PrimePay">
      <a:majorFont>
        <a:latin typeface="Titillium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CD3FBD9-72AB-43AD-B641-96C824F03DA6}" vid="{3BA7F537-6D04-4FAB-8ED8-E7D770CCEF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54CF979A1F64EAB10FF0D6749408E" ma:contentTypeVersion="4" ma:contentTypeDescription="Create a new document." ma:contentTypeScope="" ma:versionID="6ef6abfe44106923f9e18ec208099042">
  <xsd:schema xmlns:xsd="http://www.w3.org/2001/XMLSchema" xmlns:xs="http://www.w3.org/2001/XMLSchema" xmlns:p="http://schemas.microsoft.com/office/2006/metadata/properties" xmlns:ns2="be7a042b-804f-4acf-adb3-cd3df010851f" xmlns:ns3="99886a82-55c1-4452-9a0b-69fe41c74620" targetNamespace="http://schemas.microsoft.com/office/2006/metadata/properties" ma:root="true" ma:fieldsID="fa3fe50c9ba3b954e7947e08331d1127" ns2:_="" ns3:_="">
    <xsd:import namespace="be7a042b-804f-4acf-adb3-cd3df010851f"/>
    <xsd:import namespace="99886a82-55c1-4452-9a0b-69fe41c74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a042b-804f-4acf-adb3-cd3df0108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86a82-55c1-4452-9a0b-69fe41c74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2933B4-055E-4BCB-AF6D-C071EE572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a042b-804f-4acf-adb3-cd3df010851f"/>
    <ds:schemaRef ds:uri="99886a82-55c1-4452-9a0b-69fe41c74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D0E735-392E-4B0C-B7C6-A77134836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6ED7D6-455B-43D9-9AC6-6C62487390A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507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Arimo</vt:lpstr>
      <vt:lpstr>Courier New</vt:lpstr>
      <vt:lpstr>Titillium</vt:lpstr>
      <vt:lpstr>Wingdings</vt:lpstr>
      <vt:lpstr>Office Theme</vt:lpstr>
      <vt:lpstr>PrimePay FSA</vt:lpstr>
      <vt:lpstr>Flexible Spending Account</vt:lpstr>
      <vt:lpstr>What Flexible Spending Accounts are available?</vt:lpstr>
      <vt:lpstr>Health Flexible Spending Account</vt:lpstr>
      <vt:lpstr>Health Flexible Spending Account</vt:lpstr>
      <vt:lpstr>Health Flexible Spending Account</vt:lpstr>
      <vt:lpstr>Dependent Care Reimbursement Account</vt:lpstr>
      <vt:lpstr>Dependent Care Reimbursement Account</vt:lpstr>
      <vt:lpstr>Submitting Claims</vt:lpstr>
      <vt:lpstr>PrimePay/PrimeFlex Mobile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Buckley</dc:creator>
  <cp:lastModifiedBy>Janice Rush</cp:lastModifiedBy>
  <cp:revision>6</cp:revision>
  <dcterms:created xsi:type="dcterms:W3CDTF">2020-09-23T21:48:36Z</dcterms:created>
  <dcterms:modified xsi:type="dcterms:W3CDTF">2020-10-20T22:30:00Z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0x010100F1354CF979A1F64EAB10FF0D6749408E</vt:lpwstr>
  </property>
</Properties>
</file>