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20"/>
    <p:sldId id="257" r:id="rId21"/>
    <p:sldId id="258" r:id="rId22"/>
    <p:sldId id="259" r:id="rId23"/>
    <p:sldId id="260" r:id="rId24"/>
    <p:sldId id="261" r:id="rId25"/>
  </p:sldIdLst>
  <p:sldSz cx="18288000" cy="10287000"/>
  <p:notesSz cx="6858000" cy="9144000"/>
  <p:embeddedFontLst>
    <p:embeddedFont>
      <p:font typeface="Bebas Neue" charset="1" panose="00000500000000000000"/>
      <p:regular r:id="rId6"/>
    </p:embeddedFont>
    <p:embeddedFont>
      <p:font typeface="Bebas Neue Bold" charset="1" panose="020B0606020202050201"/>
      <p:regular r:id="rId7"/>
    </p:embeddedFont>
    <p:embeddedFont>
      <p:font typeface="Arimo" charset="1" panose="020B0604020202020204"/>
      <p:regular r:id="rId8"/>
    </p:embeddedFont>
    <p:embeddedFont>
      <p:font typeface="Arimo Bold" charset="1" panose="020B0704020202020204"/>
      <p:regular r:id="rId9"/>
    </p:embeddedFont>
    <p:embeddedFont>
      <p:font typeface="Arimo Italics" charset="1" panose="020B0604020202090204"/>
      <p:regular r:id="rId10"/>
    </p:embeddedFont>
    <p:embeddedFont>
      <p:font typeface="Arimo Bold Italics" charset="1" panose="020B0704020202090204"/>
      <p:regular r:id="rId11"/>
    </p:embeddedFont>
    <p:embeddedFont>
      <p:font typeface="Cerebri Bold" charset="1" panose="00000800000000000000"/>
      <p:regular r:id="rId12"/>
    </p:embeddedFont>
    <p:embeddedFont>
      <p:font typeface="Cerebri Bold Bold" charset="1" panose="00000A00000000000000"/>
      <p:regular r:id="rId13"/>
    </p:embeddedFont>
    <p:embeddedFont>
      <p:font typeface="Cerebri Bold Italics" charset="1" panose="00000800000000000000"/>
      <p:regular r:id="rId14"/>
    </p:embeddedFont>
    <p:embeddedFont>
      <p:font typeface="Cerebri Bold Bold Italics" charset="1" panose="00000A00000000000000"/>
      <p:regular r:id="rId15"/>
    </p:embeddedFont>
    <p:embeddedFont>
      <p:font typeface="Poppins" charset="1" panose="00000500000000000000"/>
      <p:regular r:id="rId16"/>
    </p:embeddedFont>
    <p:embeddedFont>
      <p:font typeface="Poppins Bold" charset="1" panose="00000800000000000000"/>
      <p:regular r:id="rId17"/>
    </p:embeddedFont>
    <p:embeddedFont>
      <p:font typeface="Poppins Italics" charset="1" panose="00000500000000000000"/>
      <p:regular r:id="rId18"/>
    </p:embeddedFont>
    <p:embeddedFont>
      <p:font typeface="Poppins Bold Italics" charset="1" panose="0000080000000000000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slides/slide1.xml" Type="http://schemas.openxmlformats.org/officeDocument/2006/relationships/slide"/><Relationship Id="rId21" Target="slides/slide2.xml" Type="http://schemas.openxmlformats.org/officeDocument/2006/relationships/slide"/><Relationship Id="rId22" Target="slides/slide3.xml" Type="http://schemas.openxmlformats.org/officeDocument/2006/relationships/slide"/><Relationship Id="rId23" Target="slides/slide4.xml" Type="http://schemas.openxmlformats.org/officeDocument/2006/relationships/slide"/><Relationship Id="rId24" Target="slides/slide5.xml" Type="http://schemas.openxmlformats.org/officeDocument/2006/relationships/slide"/><Relationship Id="rId25" Target="slides/slide6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png" Type="http://schemas.openxmlformats.org/officeDocument/2006/relationships/image"/><Relationship Id="rId4" Target="../media/image4.svg" Type="http://schemas.openxmlformats.org/officeDocument/2006/relationships/image"/><Relationship Id="rId5" Target="../media/image5.png" Type="http://schemas.openxmlformats.org/officeDocument/2006/relationships/image"/><Relationship Id="rId6" Target="../media/image6.svg" Type="http://schemas.openxmlformats.org/officeDocument/2006/relationships/image"/><Relationship Id="rId7" Target="../media/image7.gif" Type="http://schemas.openxmlformats.org/officeDocument/2006/relationships/image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>
  <p:cSld>
    <p:bg>
      <p:bgPr>
        <a:solidFill>
          <a:srgbClr val="FBF3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3961673" y="4198150"/>
            <a:ext cx="10364653" cy="10242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699"/>
              </a:lnSpc>
            </a:pPr>
            <a:r>
              <a:rPr lang="en-US" sz="7699">
                <a:solidFill>
                  <a:srgbClr val="6F1E4F"/>
                </a:solidFill>
                <a:latin typeface="Bebas Neue Bold"/>
              </a:rPr>
              <a:t>PROGRAMA DE RISING SCHOLARS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6637827" y="5143500"/>
            <a:ext cx="5012346" cy="781940"/>
            <a:chOff x="0" y="0"/>
            <a:chExt cx="6609980" cy="1031175"/>
          </a:xfrm>
        </p:grpSpPr>
        <p:sp>
          <p:nvSpPr>
            <p:cNvPr name="Freeform 4" id="4"/>
            <p:cNvSpPr/>
            <p:nvPr/>
          </p:nvSpPr>
          <p:spPr>
            <a:xfrm>
              <a:off x="31750" y="31750"/>
              <a:ext cx="6546479" cy="967675"/>
            </a:xfrm>
            <a:custGeom>
              <a:avLst/>
              <a:gdLst/>
              <a:ahLst/>
              <a:cxnLst/>
              <a:rect r="r" b="b" t="t" l="l"/>
              <a:pathLst>
                <a:path h="967675" w="6546479">
                  <a:moveTo>
                    <a:pt x="6453770" y="967675"/>
                  </a:moveTo>
                  <a:lnTo>
                    <a:pt x="92710" y="967675"/>
                  </a:lnTo>
                  <a:cubicBezTo>
                    <a:pt x="41910" y="967675"/>
                    <a:pt x="0" y="925765"/>
                    <a:pt x="0" y="874965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6452500" y="0"/>
                  </a:lnTo>
                  <a:cubicBezTo>
                    <a:pt x="6503300" y="0"/>
                    <a:pt x="6545210" y="41910"/>
                    <a:pt x="6545210" y="92710"/>
                  </a:cubicBezTo>
                  <a:lnTo>
                    <a:pt x="6545210" y="873695"/>
                  </a:lnTo>
                  <a:cubicBezTo>
                    <a:pt x="6546479" y="925765"/>
                    <a:pt x="6504570" y="967675"/>
                    <a:pt x="6453770" y="967675"/>
                  </a:cubicBezTo>
                  <a:close/>
                </a:path>
              </a:pathLst>
            </a:custGeom>
            <a:solidFill>
              <a:srgbClr val="F9C041"/>
            </a:solidFill>
          </p:spPr>
        </p:sp>
        <p:sp>
          <p:nvSpPr>
            <p:cNvPr name="Freeform 5" id="5"/>
            <p:cNvSpPr/>
            <p:nvPr/>
          </p:nvSpPr>
          <p:spPr>
            <a:xfrm>
              <a:off x="0" y="0"/>
              <a:ext cx="6609979" cy="1031175"/>
            </a:xfrm>
            <a:custGeom>
              <a:avLst/>
              <a:gdLst/>
              <a:ahLst/>
              <a:cxnLst/>
              <a:rect r="r" b="b" t="t" l="l"/>
              <a:pathLst>
                <a:path h="1031175" w="6609979">
                  <a:moveTo>
                    <a:pt x="6485520" y="59690"/>
                  </a:moveTo>
                  <a:cubicBezTo>
                    <a:pt x="6521079" y="59690"/>
                    <a:pt x="6550289" y="88900"/>
                    <a:pt x="6550289" y="124460"/>
                  </a:cubicBezTo>
                  <a:lnTo>
                    <a:pt x="6550289" y="906715"/>
                  </a:lnTo>
                  <a:cubicBezTo>
                    <a:pt x="6550289" y="942275"/>
                    <a:pt x="6521079" y="971485"/>
                    <a:pt x="6485520" y="971485"/>
                  </a:cubicBezTo>
                  <a:lnTo>
                    <a:pt x="124460" y="971485"/>
                  </a:lnTo>
                  <a:cubicBezTo>
                    <a:pt x="88900" y="971485"/>
                    <a:pt x="59690" y="942275"/>
                    <a:pt x="59690" y="906715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6485520" y="59690"/>
                  </a:lnTo>
                  <a:moveTo>
                    <a:pt x="648552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906715"/>
                  </a:lnTo>
                  <a:cubicBezTo>
                    <a:pt x="0" y="975295"/>
                    <a:pt x="55880" y="1031175"/>
                    <a:pt x="124460" y="1031175"/>
                  </a:cubicBezTo>
                  <a:lnTo>
                    <a:pt x="6485520" y="1031175"/>
                  </a:lnTo>
                  <a:cubicBezTo>
                    <a:pt x="6554100" y="1031175"/>
                    <a:pt x="6609979" y="975295"/>
                    <a:pt x="6609979" y="906715"/>
                  </a:cubicBezTo>
                  <a:lnTo>
                    <a:pt x="6609979" y="124460"/>
                  </a:lnTo>
                  <a:cubicBezTo>
                    <a:pt x="6609979" y="55880"/>
                    <a:pt x="6554100" y="0"/>
                    <a:pt x="6485520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AutoShape 6" id="6"/>
          <p:cNvSpPr/>
          <p:nvPr/>
        </p:nvSpPr>
        <p:spPr>
          <a:xfrm rot="0">
            <a:off x="15992183" y="9097962"/>
            <a:ext cx="1267117" cy="0"/>
          </a:xfrm>
          <a:prstGeom prst="line">
            <a:avLst/>
          </a:prstGeom>
          <a:ln cap="flat" w="19050">
            <a:solidFill>
              <a:srgbClr val="000000"/>
            </a:solidFill>
            <a:prstDash val="solid"/>
            <a:headEnd type="none" len="sm" w="sm"/>
            <a:tailEnd type="arrow" len="sm" w="med"/>
          </a:ln>
        </p:spPr>
      </p:sp>
      <p:grpSp>
        <p:nvGrpSpPr>
          <p:cNvPr name="Group 7" id="7"/>
          <p:cNvGrpSpPr/>
          <p:nvPr/>
        </p:nvGrpSpPr>
        <p:grpSpPr>
          <a:xfrm rot="0">
            <a:off x="16981873" y="1121493"/>
            <a:ext cx="277427" cy="277427"/>
            <a:chOff x="0" y="0"/>
            <a:chExt cx="6350000" cy="6350000"/>
          </a:xfrm>
        </p:grpSpPr>
        <p:sp>
          <p:nvSpPr>
            <p:cNvPr name="Freeform 8" id="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9C041"/>
            </a:solidFill>
          </p:spPr>
        </p:sp>
      </p:grpSp>
      <p:grpSp>
        <p:nvGrpSpPr>
          <p:cNvPr name="Group 9" id="9"/>
          <p:cNvGrpSpPr/>
          <p:nvPr/>
        </p:nvGrpSpPr>
        <p:grpSpPr>
          <a:xfrm rot="0">
            <a:off x="16575495" y="1121493"/>
            <a:ext cx="277427" cy="277427"/>
            <a:chOff x="0" y="0"/>
            <a:chExt cx="6350000" cy="6350000"/>
          </a:xfrm>
        </p:grpSpPr>
        <p:sp>
          <p:nvSpPr>
            <p:cNvPr name="Freeform 10" id="1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9C041"/>
            </a:solid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16169118" y="1121493"/>
            <a:ext cx="277427" cy="277427"/>
            <a:chOff x="0" y="0"/>
            <a:chExt cx="6350000" cy="6350000"/>
          </a:xfrm>
        </p:grpSpPr>
        <p:sp>
          <p:nvSpPr>
            <p:cNvPr name="Freeform 12" id="1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9C041"/>
            </a:solidFill>
          </p:spPr>
        </p:sp>
      </p:grpSp>
      <p:sp>
        <p:nvSpPr>
          <p:cNvPr name="TextBox 13" id="13"/>
          <p:cNvSpPr txBox="true"/>
          <p:nvPr/>
        </p:nvSpPr>
        <p:spPr>
          <a:xfrm rot="0">
            <a:off x="6852662" y="5298250"/>
            <a:ext cx="4582676" cy="4483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2599" spc="389">
                <a:solidFill>
                  <a:srgbClr val="000000"/>
                </a:solidFill>
                <a:latin typeface="Bebas Neue Bold"/>
              </a:rPr>
              <a:t>Glendale Community College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028700" y="8899525"/>
            <a:ext cx="4639731" cy="358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799"/>
              </a:lnSpc>
            </a:pPr>
            <a:r>
              <a:rPr lang="en-US" sz="1999">
                <a:solidFill>
                  <a:srgbClr val="6F1E4F"/>
                </a:solidFill>
                <a:latin typeface="Poppins"/>
              </a:rPr>
              <a:t>http://glendale.edu/risingscholars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BF3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15992183" y="9097962"/>
            <a:ext cx="1267117" cy="0"/>
          </a:xfrm>
          <a:prstGeom prst="line">
            <a:avLst/>
          </a:prstGeom>
          <a:ln cap="flat" w="19050">
            <a:solidFill>
              <a:srgbClr val="000000"/>
            </a:solidFill>
            <a:prstDash val="solid"/>
            <a:headEnd type="none" len="sm" w="sm"/>
            <a:tailEnd type="arrow" len="sm" w="med"/>
          </a:ln>
        </p:spPr>
      </p:sp>
      <p:sp>
        <p:nvSpPr>
          <p:cNvPr name="AutoShape 3" id="3"/>
          <p:cNvSpPr/>
          <p:nvPr/>
        </p:nvSpPr>
        <p:spPr>
          <a:xfrm rot="5400000">
            <a:off x="6111547" y="5124450"/>
            <a:ext cx="5131954" cy="0"/>
          </a:xfrm>
          <a:prstGeom prst="line">
            <a:avLst/>
          </a:prstGeom>
          <a:ln cap="flat" w="1905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pic>
        <p:nvPicPr>
          <p:cNvPr name="Picture 4" id="4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640554" y="2567998"/>
            <a:ext cx="6879190" cy="5232888"/>
          </a:xfrm>
          <a:prstGeom prst="rect">
            <a:avLst/>
          </a:prstGeom>
        </p:spPr>
      </p:pic>
      <p:sp>
        <p:nvSpPr>
          <p:cNvPr name="TextBox 5" id="5"/>
          <p:cNvSpPr txBox="true"/>
          <p:nvPr/>
        </p:nvSpPr>
        <p:spPr>
          <a:xfrm rot="0">
            <a:off x="1028700" y="8899525"/>
            <a:ext cx="4711733" cy="711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799"/>
              </a:lnSpc>
            </a:pPr>
            <a:r>
              <a:rPr lang="en-US" sz="1999">
                <a:solidFill>
                  <a:srgbClr val="6F1E4F"/>
                </a:solidFill>
                <a:latin typeface="Poppins"/>
              </a:rPr>
              <a:t>http://glendale.edu/risingscholars</a:t>
            </a:r>
          </a:p>
          <a:p>
            <a:pPr>
              <a:lnSpc>
                <a:spcPts val="2799"/>
              </a:lnSpc>
            </a:pPr>
          </a:p>
        </p:txBody>
      </p:sp>
      <p:sp>
        <p:nvSpPr>
          <p:cNvPr name="TextBox 6" id="6"/>
          <p:cNvSpPr txBox="true"/>
          <p:nvPr/>
        </p:nvSpPr>
        <p:spPr>
          <a:xfrm rot="0">
            <a:off x="10206197" y="2276084"/>
            <a:ext cx="6012740" cy="15877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1883"/>
              </a:lnSpc>
            </a:pPr>
            <a:r>
              <a:rPr lang="en-US" sz="11883">
                <a:solidFill>
                  <a:srgbClr val="6F1E4F"/>
                </a:solidFill>
                <a:latin typeface="Bebas Neue Bold"/>
              </a:rPr>
              <a:t>MISIÓN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9009450" y="3518475"/>
            <a:ext cx="8773958" cy="41814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799"/>
              </a:lnSpc>
            </a:pPr>
            <a:r>
              <a:rPr lang="en-US" sz="2999">
                <a:solidFill>
                  <a:srgbClr val="6F1E4F"/>
                </a:solidFill>
                <a:latin typeface="Poppins"/>
              </a:rPr>
              <a:t>La misión de Rising Scholars es crear un camino hacia la educación superior para las personas anteriormente encarceladas, reingresadas y afectadas por el sistema desde la inscripción hasta la graduación al abordar sus necesidades académicas y sociales.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028700" y="962025"/>
            <a:ext cx="5327435" cy="5073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059"/>
              </a:lnSpc>
            </a:pPr>
            <a:r>
              <a:rPr lang="en-US" sz="2899">
                <a:solidFill>
                  <a:srgbClr val="6F1E4F"/>
                </a:solidFill>
                <a:latin typeface="Bebas Neue Bold"/>
              </a:rPr>
              <a:t>Estado de la misión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>
  <p:cSld>
    <p:bg>
      <p:bgPr>
        <a:solidFill>
          <a:srgbClr val="FBF3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15992183" y="9097962"/>
            <a:ext cx="1267117" cy="0"/>
          </a:xfrm>
          <a:prstGeom prst="line">
            <a:avLst/>
          </a:prstGeom>
          <a:ln cap="flat" w="19050">
            <a:solidFill>
              <a:srgbClr val="000000"/>
            </a:solidFill>
            <a:prstDash val="solid"/>
            <a:headEnd type="none" len="sm" w="sm"/>
            <a:tailEnd type="arrow" len="sm" w="med"/>
          </a:ln>
        </p:spPr>
      </p:sp>
      <p:sp>
        <p:nvSpPr>
          <p:cNvPr name="TextBox 3" id="3"/>
          <p:cNvSpPr txBox="true"/>
          <p:nvPr/>
        </p:nvSpPr>
        <p:spPr>
          <a:xfrm rot="0">
            <a:off x="1028700" y="9059862"/>
            <a:ext cx="5006648" cy="711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799"/>
              </a:lnSpc>
            </a:pPr>
            <a:r>
              <a:rPr lang="en-US" sz="1999">
                <a:solidFill>
                  <a:srgbClr val="6F1E4F"/>
                </a:solidFill>
                <a:latin typeface="Poppins"/>
              </a:rPr>
              <a:t>http://glendale.edu/risingscholars</a:t>
            </a:r>
          </a:p>
          <a:p>
            <a:pPr>
              <a:lnSpc>
                <a:spcPts val="2799"/>
              </a:lnSpc>
            </a:pPr>
          </a:p>
        </p:txBody>
      </p:sp>
      <p:sp>
        <p:nvSpPr>
          <p:cNvPr name="TextBox 4" id="4"/>
          <p:cNvSpPr txBox="true"/>
          <p:nvPr/>
        </p:nvSpPr>
        <p:spPr>
          <a:xfrm rot="0">
            <a:off x="5248837" y="500267"/>
            <a:ext cx="7790327" cy="9905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499"/>
              </a:lnSpc>
            </a:pPr>
            <a:r>
              <a:rPr lang="en-US" sz="7499">
                <a:solidFill>
                  <a:srgbClr val="6F1E4F"/>
                </a:solidFill>
                <a:latin typeface="Bebas Neue Bold"/>
              </a:rPr>
              <a:t>ERUDITOS EN ASCENSO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6785782" y="3677042"/>
            <a:ext cx="5012346" cy="781940"/>
            <a:chOff x="0" y="0"/>
            <a:chExt cx="6609980" cy="1031175"/>
          </a:xfrm>
        </p:grpSpPr>
        <p:sp>
          <p:nvSpPr>
            <p:cNvPr name="Freeform 6" id="6"/>
            <p:cNvSpPr/>
            <p:nvPr/>
          </p:nvSpPr>
          <p:spPr>
            <a:xfrm>
              <a:off x="31750" y="31750"/>
              <a:ext cx="6546479" cy="967675"/>
            </a:xfrm>
            <a:custGeom>
              <a:avLst/>
              <a:gdLst/>
              <a:ahLst/>
              <a:cxnLst/>
              <a:rect r="r" b="b" t="t" l="l"/>
              <a:pathLst>
                <a:path h="967675" w="6546479">
                  <a:moveTo>
                    <a:pt x="6453770" y="967675"/>
                  </a:moveTo>
                  <a:lnTo>
                    <a:pt x="92710" y="967675"/>
                  </a:lnTo>
                  <a:cubicBezTo>
                    <a:pt x="41910" y="967675"/>
                    <a:pt x="0" y="925765"/>
                    <a:pt x="0" y="874965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6452500" y="0"/>
                  </a:lnTo>
                  <a:cubicBezTo>
                    <a:pt x="6503300" y="0"/>
                    <a:pt x="6545210" y="41910"/>
                    <a:pt x="6545210" y="92710"/>
                  </a:cubicBezTo>
                  <a:lnTo>
                    <a:pt x="6545210" y="873695"/>
                  </a:lnTo>
                  <a:cubicBezTo>
                    <a:pt x="6546479" y="925765"/>
                    <a:pt x="6504570" y="967675"/>
                    <a:pt x="6453770" y="967675"/>
                  </a:cubicBezTo>
                  <a:close/>
                </a:path>
              </a:pathLst>
            </a:custGeom>
            <a:solidFill>
              <a:srgbClr val="F9C041"/>
            </a:solidFill>
          </p:spPr>
        </p:sp>
        <p:sp>
          <p:nvSpPr>
            <p:cNvPr name="Freeform 7" id="7"/>
            <p:cNvSpPr/>
            <p:nvPr/>
          </p:nvSpPr>
          <p:spPr>
            <a:xfrm>
              <a:off x="0" y="0"/>
              <a:ext cx="6609979" cy="1031175"/>
            </a:xfrm>
            <a:custGeom>
              <a:avLst/>
              <a:gdLst/>
              <a:ahLst/>
              <a:cxnLst/>
              <a:rect r="r" b="b" t="t" l="l"/>
              <a:pathLst>
                <a:path h="1031175" w="6609979">
                  <a:moveTo>
                    <a:pt x="6485520" y="59690"/>
                  </a:moveTo>
                  <a:cubicBezTo>
                    <a:pt x="6521079" y="59690"/>
                    <a:pt x="6550289" y="88900"/>
                    <a:pt x="6550289" y="124460"/>
                  </a:cubicBezTo>
                  <a:lnTo>
                    <a:pt x="6550289" y="906715"/>
                  </a:lnTo>
                  <a:cubicBezTo>
                    <a:pt x="6550289" y="942275"/>
                    <a:pt x="6521079" y="971485"/>
                    <a:pt x="6485520" y="971485"/>
                  </a:cubicBezTo>
                  <a:lnTo>
                    <a:pt x="124460" y="971485"/>
                  </a:lnTo>
                  <a:cubicBezTo>
                    <a:pt x="88900" y="971485"/>
                    <a:pt x="59690" y="942275"/>
                    <a:pt x="59690" y="906715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6485520" y="59690"/>
                  </a:lnTo>
                  <a:moveTo>
                    <a:pt x="648552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906715"/>
                  </a:lnTo>
                  <a:cubicBezTo>
                    <a:pt x="0" y="975295"/>
                    <a:pt x="55880" y="1031175"/>
                    <a:pt x="124460" y="1031175"/>
                  </a:cubicBezTo>
                  <a:lnTo>
                    <a:pt x="6485520" y="1031175"/>
                  </a:lnTo>
                  <a:cubicBezTo>
                    <a:pt x="6554100" y="1031175"/>
                    <a:pt x="6609979" y="975295"/>
                    <a:pt x="6609979" y="906715"/>
                  </a:cubicBezTo>
                  <a:lnTo>
                    <a:pt x="6609979" y="124460"/>
                  </a:lnTo>
                  <a:cubicBezTo>
                    <a:pt x="6609979" y="55880"/>
                    <a:pt x="6554100" y="0"/>
                    <a:pt x="6485520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6785782" y="1510107"/>
            <a:ext cx="5012346" cy="781940"/>
            <a:chOff x="0" y="0"/>
            <a:chExt cx="6609980" cy="1031175"/>
          </a:xfrm>
        </p:grpSpPr>
        <p:sp>
          <p:nvSpPr>
            <p:cNvPr name="Freeform 9" id="9"/>
            <p:cNvSpPr/>
            <p:nvPr/>
          </p:nvSpPr>
          <p:spPr>
            <a:xfrm>
              <a:off x="31750" y="31750"/>
              <a:ext cx="6546479" cy="967675"/>
            </a:xfrm>
            <a:custGeom>
              <a:avLst/>
              <a:gdLst/>
              <a:ahLst/>
              <a:cxnLst/>
              <a:rect r="r" b="b" t="t" l="l"/>
              <a:pathLst>
                <a:path h="967675" w="6546479">
                  <a:moveTo>
                    <a:pt x="6453770" y="967675"/>
                  </a:moveTo>
                  <a:lnTo>
                    <a:pt x="92710" y="967675"/>
                  </a:lnTo>
                  <a:cubicBezTo>
                    <a:pt x="41910" y="967675"/>
                    <a:pt x="0" y="925765"/>
                    <a:pt x="0" y="874965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6452500" y="0"/>
                  </a:lnTo>
                  <a:cubicBezTo>
                    <a:pt x="6503300" y="0"/>
                    <a:pt x="6545210" y="41910"/>
                    <a:pt x="6545210" y="92710"/>
                  </a:cubicBezTo>
                  <a:lnTo>
                    <a:pt x="6545210" y="873695"/>
                  </a:lnTo>
                  <a:cubicBezTo>
                    <a:pt x="6546479" y="925765"/>
                    <a:pt x="6504570" y="967675"/>
                    <a:pt x="6453770" y="967675"/>
                  </a:cubicBezTo>
                  <a:close/>
                </a:path>
              </a:pathLst>
            </a:custGeom>
            <a:solidFill>
              <a:srgbClr val="6F1E4F"/>
            </a:solidFill>
          </p:spPr>
        </p:sp>
        <p:sp>
          <p:nvSpPr>
            <p:cNvPr name="Freeform 10" id="10"/>
            <p:cNvSpPr/>
            <p:nvPr/>
          </p:nvSpPr>
          <p:spPr>
            <a:xfrm>
              <a:off x="0" y="0"/>
              <a:ext cx="6609979" cy="1031175"/>
            </a:xfrm>
            <a:custGeom>
              <a:avLst/>
              <a:gdLst/>
              <a:ahLst/>
              <a:cxnLst/>
              <a:rect r="r" b="b" t="t" l="l"/>
              <a:pathLst>
                <a:path h="1031175" w="6609979">
                  <a:moveTo>
                    <a:pt x="6485520" y="59690"/>
                  </a:moveTo>
                  <a:cubicBezTo>
                    <a:pt x="6521079" y="59690"/>
                    <a:pt x="6550289" y="88900"/>
                    <a:pt x="6550289" y="124460"/>
                  </a:cubicBezTo>
                  <a:lnTo>
                    <a:pt x="6550289" y="906715"/>
                  </a:lnTo>
                  <a:cubicBezTo>
                    <a:pt x="6550289" y="942275"/>
                    <a:pt x="6521079" y="971485"/>
                    <a:pt x="6485520" y="971485"/>
                  </a:cubicBezTo>
                  <a:lnTo>
                    <a:pt x="124460" y="971485"/>
                  </a:lnTo>
                  <a:cubicBezTo>
                    <a:pt x="88900" y="971485"/>
                    <a:pt x="59690" y="942275"/>
                    <a:pt x="59690" y="906715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6485520" y="59690"/>
                  </a:lnTo>
                  <a:moveTo>
                    <a:pt x="648552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906715"/>
                  </a:lnTo>
                  <a:cubicBezTo>
                    <a:pt x="0" y="975295"/>
                    <a:pt x="55880" y="1031175"/>
                    <a:pt x="124460" y="1031175"/>
                  </a:cubicBezTo>
                  <a:lnTo>
                    <a:pt x="6485520" y="1031175"/>
                  </a:lnTo>
                  <a:cubicBezTo>
                    <a:pt x="6554100" y="1031175"/>
                    <a:pt x="6609979" y="975295"/>
                    <a:pt x="6609979" y="906715"/>
                  </a:cubicBezTo>
                  <a:lnTo>
                    <a:pt x="6609979" y="124460"/>
                  </a:lnTo>
                  <a:cubicBezTo>
                    <a:pt x="6609979" y="55880"/>
                    <a:pt x="6554100" y="0"/>
                    <a:pt x="6485520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6864303" y="6903237"/>
            <a:ext cx="5012346" cy="781940"/>
            <a:chOff x="0" y="0"/>
            <a:chExt cx="6609980" cy="1031175"/>
          </a:xfrm>
        </p:grpSpPr>
        <p:sp>
          <p:nvSpPr>
            <p:cNvPr name="Freeform 12" id="12"/>
            <p:cNvSpPr/>
            <p:nvPr/>
          </p:nvSpPr>
          <p:spPr>
            <a:xfrm>
              <a:off x="31750" y="31750"/>
              <a:ext cx="6546479" cy="967675"/>
            </a:xfrm>
            <a:custGeom>
              <a:avLst/>
              <a:gdLst/>
              <a:ahLst/>
              <a:cxnLst/>
              <a:rect r="r" b="b" t="t" l="l"/>
              <a:pathLst>
                <a:path h="967675" w="6546479">
                  <a:moveTo>
                    <a:pt x="6453770" y="967675"/>
                  </a:moveTo>
                  <a:lnTo>
                    <a:pt x="92710" y="967675"/>
                  </a:lnTo>
                  <a:cubicBezTo>
                    <a:pt x="41910" y="967675"/>
                    <a:pt x="0" y="925765"/>
                    <a:pt x="0" y="874965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6452500" y="0"/>
                  </a:lnTo>
                  <a:cubicBezTo>
                    <a:pt x="6503300" y="0"/>
                    <a:pt x="6545210" y="41910"/>
                    <a:pt x="6545210" y="92710"/>
                  </a:cubicBezTo>
                  <a:lnTo>
                    <a:pt x="6545210" y="873695"/>
                  </a:lnTo>
                  <a:cubicBezTo>
                    <a:pt x="6546479" y="925765"/>
                    <a:pt x="6504570" y="967675"/>
                    <a:pt x="6453770" y="967675"/>
                  </a:cubicBezTo>
                  <a:close/>
                </a:path>
              </a:pathLst>
            </a:custGeom>
            <a:solidFill>
              <a:srgbClr val="6F1E4F"/>
            </a:solidFill>
          </p:spPr>
        </p:sp>
        <p:sp>
          <p:nvSpPr>
            <p:cNvPr name="Freeform 13" id="13"/>
            <p:cNvSpPr/>
            <p:nvPr/>
          </p:nvSpPr>
          <p:spPr>
            <a:xfrm>
              <a:off x="0" y="0"/>
              <a:ext cx="6609979" cy="1031175"/>
            </a:xfrm>
            <a:custGeom>
              <a:avLst/>
              <a:gdLst/>
              <a:ahLst/>
              <a:cxnLst/>
              <a:rect r="r" b="b" t="t" l="l"/>
              <a:pathLst>
                <a:path h="1031175" w="6609979">
                  <a:moveTo>
                    <a:pt x="6485520" y="59690"/>
                  </a:moveTo>
                  <a:cubicBezTo>
                    <a:pt x="6521079" y="59690"/>
                    <a:pt x="6550289" y="88900"/>
                    <a:pt x="6550289" y="124460"/>
                  </a:cubicBezTo>
                  <a:lnTo>
                    <a:pt x="6550289" y="906715"/>
                  </a:lnTo>
                  <a:cubicBezTo>
                    <a:pt x="6550289" y="942275"/>
                    <a:pt x="6521079" y="971485"/>
                    <a:pt x="6485520" y="971485"/>
                  </a:cubicBezTo>
                  <a:lnTo>
                    <a:pt x="124460" y="971485"/>
                  </a:lnTo>
                  <a:cubicBezTo>
                    <a:pt x="88900" y="971485"/>
                    <a:pt x="59690" y="942275"/>
                    <a:pt x="59690" y="906715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6485520" y="59690"/>
                  </a:lnTo>
                  <a:moveTo>
                    <a:pt x="648552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906715"/>
                  </a:lnTo>
                  <a:cubicBezTo>
                    <a:pt x="0" y="975295"/>
                    <a:pt x="55880" y="1031175"/>
                    <a:pt x="124460" y="1031175"/>
                  </a:cubicBezTo>
                  <a:lnTo>
                    <a:pt x="6485520" y="1031175"/>
                  </a:lnTo>
                  <a:cubicBezTo>
                    <a:pt x="6554100" y="1031175"/>
                    <a:pt x="6609979" y="975295"/>
                    <a:pt x="6609979" y="906715"/>
                  </a:cubicBezTo>
                  <a:lnTo>
                    <a:pt x="6609979" y="124460"/>
                  </a:lnTo>
                  <a:cubicBezTo>
                    <a:pt x="6609979" y="55880"/>
                    <a:pt x="6554100" y="0"/>
                    <a:pt x="6485520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TextBox 14" id="14"/>
          <p:cNvSpPr txBox="true"/>
          <p:nvPr/>
        </p:nvSpPr>
        <p:spPr>
          <a:xfrm rot="0">
            <a:off x="7392488" y="1530237"/>
            <a:ext cx="3798935" cy="6559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319"/>
              </a:lnSpc>
            </a:pPr>
            <a:r>
              <a:rPr lang="en-US" sz="3799" spc="379">
                <a:solidFill>
                  <a:srgbClr val="FFFFFF"/>
                </a:solidFill>
                <a:latin typeface="Bebas Neue Bold"/>
              </a:rPr>
              <a:t>UBICACIÓN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7392488" y="3730288"/>
            <a:ext cx="3798935" cy="6559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319"/>
              </a:lnSpc>
            </a:pPr>
            <a:r>
              <a:rPr lang="en-US" sz="3799" spc="379">
                <a:solidFill>
                  <a:srgbClr val="FBF3E4"/>
                </a:solidFill>
                <a:latin typeface="Bebas Neue Bold"/>
              </a:rPr>
              <a:t>Horas de oficina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7021081" y="2715305"/>
            <a:ext cx="4170341" cy="481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6F1E4F"/>
                </a:solidFill>
                <a:latin typeface="Cerebri Bold"/>
              </a:rPr>
              <a:t>SIERRA MADRE 267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7287847" y="4687582"/>
            <a:ext cx="4588802" cy="19672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6F1E4F"/>
                </a:solidFill>
                <a:latin typeface="Cerebri Bold"/>
              </a:rPr>
              <a:t>LUNES- JUEVES</a:t>
            </a:r>
          </a:p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6F1E4F"/>
                </a:solidFill>
                <a:latin typeface="Cerebri Bold"/>
              </a:rPr>
              <a:t>8:30AM - 4:30PM</a:t>
            </a:r>
          </a:p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6F1E4F"/>
                </a:solidFill>
                <a:latin typeface="Cerebri Bold"/>
              </a:rPr>
              <a:t>VIERNES</a:t>
            </a:r>
          </a:p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6F1E4F"/>
                </a:solidFill>
                <a:latin typeface="Cerebri Bold"/>
              </a:rPr>
              <a:t>8:30AM - 3:00PM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7497129" y="6931037"/>
            <a:ext cx="3798935" cy="13227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319"/>
              </a:lnSpc>
            </a:pPr>
            <a:r>
              <a:rPr lang="en-US" sz="3799" spc="379">
                <a:solidFill>
                  <a:srgbClr val="FBF3E4"/>
                </a:solidFill>
                <a:latin typeface="Bebas Neue Bold"/>
              </a:rPr>
              <a:t>número de teléfono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7175633" y="8104277"/>
            <a:ext cx="4389686" cy="4813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6F1E4F"/>
                </a:solidFill>
                <a:latin typeface="Cerebri Bold"/>
              </a:rPr>
              <a:t>(818) 240- 1000 ext. 5662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>
  <p:cSld>
    <p:bg>
      <p:bgPr>
        <a:solidFill>
          <a:srgbClr val="FBF3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4344799" y="1636858"/>
            <a:ext cx="9598402" cy="15877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883"/>
              </a:lnSpc>
            </a:pPr>
            <a:r>
              <a:rPr lang="en-US" sz="11883">
                <a:solidFill>
                  <a:srgbClr val="6F1E4F"/>
                </a:solidFill>
                <a:latin typeface="Bebas Neue Bold"/>
              </a:rPr>
              <a:t>APOYO ESTUDIANTIL</a:t>
            </a:r>
          </a:p>
        </p:txBody>
      </p:sp>
      <p:sp>
        <p:nvSpPr>
          <p:cNvPr name="AutoShape 3" id="3"/>
          <p:cNvSpPr/>
          <p:nvPr/>
        </p:nvSpPr>
        <p:spPr>
          <a:xfrm rot="2017">
            <a:off x="1028699" y="5176837"/>
            <a:ext cx="16230603" cy="0"/>
          </a:xfrm>
          <a:prstGeom prst="line">
            <a:avLst/>
          </a:prstGeom>
          <a:ln cap="flat" w="1905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4" id="4"/>
          <p:cNvSpPr txBox="true"/>
          <p:nvPr/>
        </p:nvSpPr>
        <p:spPr>
          <a:xfrm rot="0">
            <a:off x="1028700" y="8683585"/>
            <a:ext cx="5484537" cy="368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>
                <a:solidFill>
                  <a:srgbClr val="6F1E4F"/>
                </a:solidFill>
                <a:latin typeface="Poppins"/>
              </a:rPr>
              <a:t>http://glendale.edu/risingscholars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2505540" y="3331856"/>
            <a:ext cx="13276920" cy="6375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19"/>
              </a:lnSpc>
            </a:pPr>
            <a:r>
              <a:rPr lang="en-US" sz="3199">
                <a:solidFill>
                  <a:srgbClr val="6F1E4F"/>
                </a:solidFill>
                <a:latin typeface="Poppins Bold"/>
              </a:rPr>
              <a:t>Estamos comprometidos con su éxito y ofrecemos lo siguiente:</a:t>
            </a:r>
          </a:p>
        </p:txBody>
      </p:sp>
      <p:grpSp>
        <p:nvGrpSpPr>
          <p:cNvPr name="Group 6" id="6"/>
          <p:cNvGrpSpPr/>
          <p:nvPr/>
        </p:nvGrpSpPr>
        <p:grpSpPr>
          <a:xfrm rot="0">
            <a:off x="6637827" y="6033540"/>
            <a:ext cx="5012346" cy="781940"/>
            <a:chOff x="0" y="0"/>
            <a:chExt cx="6609980" cy="1031175"/>
          </a:xfrm>
        </p:grpSpPr>
        <p:sp>
          <p:nvSpPr>
            <p:cNvPr name="Freeform 7" id="7"/>
            <p:cNvSpPr/>
            <p:nvPr/>
          </p:nvSpPr>
          <p:spPr>
            <a:xfrm>
              <a:off x="31750" y="31750"/>
              <a:ext cx="6546479" cy="967675"/>
            </a:xfrm>
            <a:custGeom>
              <a:avLst/>
              <a:gdLst/>
              <a:ahLst/>
              <a:cxnLst/>
              <a:rect r="r" b="b" t="t" l="l"/>
              <a:pathLst>
                <a:path h="967675" w="6546479">
                  <a:moveTo>
                    <a:pt x="6453770" y="967675"/>
                  </a:moveTo>
                  <a:lnTo>
                    <a:pt x="92710" y="967675"/>
                  </a:lnTo>
                  <a:cubicBezTo>
                    <a:pt x="41910" y="967675"/>
                    <a:pt x="0" y="925765"/>
                    <a:pt x="0" y="874965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6452500" y="0"/>
                  </a:lnTo>
                  <a:cubicBezTo>
                    <a:pt x="6503300" y="0"/>
                    <a:pt x="6545210" y="41910"/>
                    <a:pt x="6545210" y="92710"/>
                  </a:cubicBezTo>
                  <a:lnTo>
                    <a:pt x="6545210" y="873695"/>
                  </a:lnTo>
                  <a:cubicBezTo>
                    <a:pt x="6546479" y="925765"/>
                    <a:pt x="6504570" y="967675"/>
                    <a:pt x="6453770" y="967675"/>
                  </a:cubicBezTo>
                  <a:close/>
                </a:path>
              </a:pathLst>
            </a:custGeom>
            <a:solidFill>
              <a:srgbClr val="F9C041"/>
            </a:solidFill>
          </p:spPr>
        </p:sp>
        <p:sp>
          <p:nvSpPr>
            <p:cNvPr name="Freeform 8" id="8"/>
            <p:cNvSpPr/>
            <p:nvPr/>
          </p:nvSpPr>
          <p:spPr>
            <a:xfrm>
              <a:off x="0" y="0"/>
              <a:ext cx="6609979" cy="1031175"/>
            </a:xfrm>
            <a:custGeom>
              <a:avLst/>
              <a:gdLst/>
              <a:ahLst/>
              <a:cxnLst/>
              <a:rect r="r" b="b" t="t" l="l"/>
              <a:pathLst>
                <a:path h="1031175" w="6609979">
                  <a:moveTo>
                    <a:pt x="6485520" y="59690"/>
                  </a:moveTo>
                  <a:cubicBezTo>
                    <a:pt x="6521079" y="59690"/>
                    <a:pt x="6550289" y="88900"/>
                    <a:pt x="6550289" y="124460"/>
                  </a:cubicBezTo>
                  <a:lnTo>
                    <a:pt x="6550289" y="906715"/>
                  </a:lnTo>
                  <a:cubicBezTo>
                    <a:pt x="6550289" y="942275"/>
                    <a:pt x="6521079" y="971485"/>
                    <a:pt x="6485520" y="971485"/>
                  </a:cubicBezTo>
                  <a:lnTo>
                    <a:pt x="124460" y="971485"/>
                  </a:lnTo>
                  <a:cubicBezTo>
                    <a:pt x="88900" y="971485"/>
                    <a:pt x="59690" y="942275"/>
                    <a:pt x="59690" y="906715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6485520" y="59690"/>
                  </a:lnTo>
                  <a:moveTo>
                    <a:pt x="648552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906715"/>
                  </a:lnTo>
                  <a:cubicBezTo>
                    <a:pt x="0" y="975295"/>
                    <a:pt x="55880" y="1031175"/>
                    <a:pt x="124460" y="1031175"/>
                  </a:cubicBezTo>
                  <a:lnTo>
                    <a:pt x="6485520" y="1031175"/>
                  </a:lnTo>
                  <a:cubicBezTo>
                    <a:pt x="6554100" y="1031175"/>
                    <a:pt x="6609979" y="975295"/>
                    <a:pt x="6609979" y="906715"/>
                  </a:cubicBezTo>
                  <a:lnTo>
                    <a:pt x="6609979" y="124460"/>
                  </a:lnTo>
                  <a:cubicBezTo>
                    <a:pt x="6609979" y="55880"/>
                    <a:pt x="6554100" y="0"/>
                    <a:pt x="6485520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9" id="9"/>
          <p:cNvGrpSpPr/>
          <p:nvPr/>
        </p:nvGrpSpPr>
        <p:grpSpPr>
          <a:xfrm rot="0">
            <a:off x="6637827" y="7281547"/>
            <a:ext cx="5012346" cy="781940"/>
            <a:chOff x="0" y="0"/>
            <a:chExt cx="6609980" cy="1031175"/>
          </a:xfrm>
        </p:grpSpPr>
        <p:sp>
          <p:nvSpPr>
            <p:cNvPr name="Freeform 10" id="10"/>
            <p:cNvSpPr/>
            <p:nvPr/>
          </p:nvSpPr>
          <p:spPr>
            <a:xfrm>
              <a:off x="31750" y="31750"/>
              <a:ext cx="6546479" cy="967675"/>
            </a:xfrm>
            <a:custGeom>
              <a:avLst/>
              <a:gdLst/>
              <a:ahLst/>
              <a:cxnLst/>
              <a:rect r="r" b="b" t="t" l="l"/>
              <a:pathLst>
                <a:path h="967675" w="6546479">
                  <a:moveTo>
                    <a:pt x="6453770" y="967675"/>
                  </a:moveTo>
                  <a:lnTo>
                    <a:pt x="92710" y="967675"/>
                  </a:lnTo>
                  <a:cubicBezTo>
                    <a:pt x="41910" y="967675"/>
                    <a:pt x="0" y="925765"/>
                    <a:pt x="0" y="874965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6452500" y="0"/>
                  </a:lnTo>
                  <a:cubicBezTo>
                    <a:pt x="6503300" y="0"/>
                    <a:pt x="6545210" y="41910"/>
                    <a:pt x="6545210" y="92710"/>
                  </a:cubicBezTo>
                  <a:lnTo>
                    <a:pt x="6545210" y="873695"/>
                  </a:lnTo>
                  <a:cubicBezTo>
                    <a:pt x="6546479" y="925765"/>
                    <a:pt x="6504570" y="967675"/>
                    <a:pt x="6453770" y="967675"/>
                  </a:cubicBezTo>
                  <a:close/>
                </a:path>
              </a:pathLst>
            </a:custGeom>
            <a:solidFill>
              <a:srgbClr val="6F1E4F"/>
            </a:solidFill>
          </p:spPr>
        </p:sp>
        <p:sp>
          <p:nvSpPr>
            <p:cNvPr name="Freeform 11" id="11"/>
            <p:cNvSpPr/>
            <p:nvPr/>
          </p:nvSpPr>
          <p:spPr>
            <a:xfrm>
              <a:off x="0" y="0"/>
              <a:ext cx="6609979" cy="1031175"/>
            </a:xfrm>
            <a:custGeom>
              <a:avLst/>
              <a:gdLst/>
              <a:ahLst/>
              <a:cxnLst/>
              <a:rect r="r" b="b" t="t" l="l"/>
              <a:pathLst>
                <a:path h="1031175" w="6609979">
                  <a:moveTo>
                    <a:pt x="6485520" y="59690"/>
                  </a:moveTo>
                  <a:cubicBezTo>
                    <a:pt x="6521079" y="59690"/>
                    <a:pt x="6550289" y="88900"/>
                    <a:pt x="6550289" y="124460"/>
                  </a:cubicBezTo>
                  <a:lnTo>
                    <a:pt x="6550289" y="906715"/>
                  </a:lnTo>
                  <a:cubicBezTo>
                    <a:pt x="6550289" y="942275"/>
                    <a:pt x="6521079" y="971485"/>
                    <a:pt x="6485520" y="971485"/>
                  </a:cubicBezTo>
                  <a:lnTo>
                    <a:pt x="124460" y="971485"/>
                  </a:lnTo>
                  <a:cubicBezTo>
                    <a:pt x="88900" y="971485"/>
                    <a:pt x="59690" y="942275"/>
                    <a:pt x="59690" y="906715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6485520" y="59690"/>
                  </a:lnTo>
                  <a:moveTo>
                    <a:pt x="648552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906715"/>
                  </a:lnTo>
                  <a:cubicBezTo>
                    <a:pt x="0" y="975295"/>
                    <a:pt x="55880" y="1031175"/>
                    <a:pt x="124460" y="1031175"/>
                  </a:cubicBezTo>
                  <a:lnTo>
                    <a:pt x="6485520" y="1031175"/>
                  </a:lnTo>
                  <a:cubicBezTo>
                    <a:pt x="6554100" y="1031175"/>
                    <a:pt x="6609979" y="975295"/>
                    <a:pt x="6609979" y="906715"/>
                  </a:cubicBezTo>
                  <a:lnTo>
                    <a:pt x="6609979" y="124460"/>
                  </a:lnTo>
                  <a:cubicBezTo>
                    <a:pt x="6609979" y="55880"/>
                    <a:pt x="6554100" y="0"/>
                    <a:pt x="6485520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1028694" y="6033540"/>
            <a:ext cx="5012346" cy="781940"/>
            <a:chOff x="0" y="0"/>
            <a:chExt cx="6609980" cy="1031175"/>
          </a:xfrm>
        </p:grpSpPr>
        <p:sp>
          <p:nvSpPr>
            <p:cNvPr name="Freeform 13" id="13"/>
            <p:cNvSpPr/>
            <p:nvPr/>
          </p:nvSpPr>
          <p:spPr>
            <a:xfrm>
              <a:off x="31750" y="31750"/>
              <a:ext cx="6546479" cy="967675"/>
            </a:xfrm>
            <a:custGeom>
              <a:avLst/>
              <a:gdLst/>
              <a:ahLst/>
              <a:cxnLst/>
              <a:rect r="r" b="b" t="t" l="l"/>
              <a:pathLst>
                <a:path h="967675" w="6546479">
                  <a:moveTo>
                    <a:pt x="6453770" y="967675"/>
                  </a:moveTo>
                  <a:lnTo>
                    <a:pt x="92710" y="967675"/>
                  </a:lnTo>
                  <a:cubicBezTo>
                    <a:pt x="41910" y="967675"/>
                    <a:pt x="0" y="925765"/>
                    <a:pt x="0" y="874965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6452500" y="0"/>
                  </a:lnTo>
                  <a:cubicBezTo>
                    <a:pt x="6503300" y="0"/>
                    <a:pt x="6545210" y="41910"/>
                    <a:pt x="6545210" y="92710"/>
                  </a:cubicBezTo>
                  <a:lnTo>
                    <a:pt x="6545210" y="873695"/>
                  </a:lnTo>
                  <a:cubicBezTo>
                    <a:pt x="6546479" y="925765"/>
                    <a:pt x="6504570" y="967675"/>
                    <a:pt x="6453770" y="967675"/>
                  </a:cubicBezTo>
                  <a:close/>
                </a:path>
              </a:pathLst>
            </a:custGeom>
            <a:solidFill>
              <a:srgbClr val="6F1E4F"/>
            </a:solidFill>
          </p:spPr>
        </p:sp>
        <p:sp>
          <p:nvSpPr>
            <p:cNvPr name="Freeform 14" id="14"/>
            <p:cNvSpPr/>
            <p:nvPr/>
          </p:nvSpPr>
          <p:spPr>
            <a:xfrm>
              <a:off x="0" y="0"/>
              <a:ext cx="6609979" cy="1031175"/>
            </a:xfrm>
            <a:custGeom>
              <a:avLst/>
              <a:gdLst/>
              <a:ahLst/>
              <a:cxnLst/>
              <a:rect r="r" b="b" t="t" l="l"/>
              <a:pathLst>
                <a:path h="1031175" w="6609979">
                  <a:moveTo>
                    <a:pt x="6485520" y="59690"/>
                  </a:moveTo>
                  <a:cubicBezTo>
                    <a:pt x="6521079" y="59690"/>
                    <a:pt x="6550289" y="88900"/>
                    <a:pt x="6550289" y="124460"/>
                  </a:cubicBezTo>
                  <a:lnTo>
                    <a:pt x="6550289" y="906715"/>
                  </a:lnTo>
                  <a:cubicBezTo>
                    <a:pt x="6550289" y="942275"/>
                    <a:pt x="6521079" y="971485"/>
                    <a:pt x="6485520" y="971485"/>
                  </a:cubicBezTo>
                  <a:lnTo>
                    <a:pt x="124460" y="971485"/>
                  </a:lnTo>
                  <a:cubicBezTo>
                    <a:pt x="88900" y="971485"/>
                    <a:pt x="59690" y="942275"/>
                    <a:pt x="59690" y="906715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6485520" y="59690"/>
                  </a:lnTo>
                  <a:moveTo>
                    <a:pt x="648552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906715"/>
                  </a:lnTo>
                  <a:cubicBezTo>
                    <a:pt x="0" y="975295"/>
                    <a:pt x="55880" y="1031175"/>
                    <a:pt x="124460" y="1031175"/>
                  </a:cubicBezTo>
                  <a:lnTo>
                    <a:pt x="6485520" y="1031175"/>
                  </a:lnTo>
                  <a:cubicBezTo>
                    <a:pt x="6554100" y="1031175"/>
                    <a:pt x="6609979" y="975295"/>
                    <a:pt x="6609979" y="906715"/>
                  </a:cubicBezTo>
                  <a:lnTo>
                    <a:pt x="6609979" y="124460"/>
                  </a:lnTo>
                  <a:cubicBezTo>
                    <a:pt x="6609979" y="55880"/>
                    <a:pt x="6554100" y="0"/>
                    <a:pt x="6485520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15" id="15"/>
          <p:cNvGrpSpPr/>
          <p:nvPr/>
        </p:nvGrpSpPr>
        <p:grpSpPr>
          <a:xfrm rot="0">
            <a:off x="1028694" y="7281547"/>
            <a:ext cx="5012346" cy="781940"/>
            <a:chOff x="0" y="0"/>
            <a:chExt cx="6609980" cy="1031175"/>
          </a:xfrm>
        </p:grpSpPr>
        <p:sp>
          <p:nvSpPr>
            <p:cNvPr name="Freeform 16" id="16"/>
            <p:cNvSpPr/>
            <p:nvPr/>
          </p:nvSpPr>
          <p:spPr>
            <a:xfrm>
              <a:off x="31750" y="31750"/>
              <a:ext cx="6546479" cy="967675"/>
            </a:xfrm>
            <a:custGeom>
              <a:avLst/>
              <a:gdLst/>
              <a:ahLst/>
              <a:cxnLst/>
              <a:rect r="r" b="b" t="t" l="l"/>
              <a:pathLst>
                <a:path h="967675" w="6546479">
                  <a:moveTo>
                    <a:pt x="6453770" y="967675"/>
                  </a:moveTo>
                  <a:lnTo>
                    <a:pt x="92710" y="967675"/>
                  </a:lnTo>
                  <a:cubicBezTo>
                    <a:pt x="41910" y="967675"/>
                    <a:pt x="0" y="925765"/>
                    <a:pt x="0" y="874965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6452500" y="0"/>
                  </a:lnTo>
                  <a:cubicBezTo>
                    <a:pt x="6503300" y="0"/>
                    <a:pt x="6545210" y="41910"/>
                    <a:pt x="6545210" y="92710"/>
                  </a:cubicBezTo>
                  <a:lnTo>
                    <a:pt x="6545210" y="873695"/>
                  </a:lnTo>
                  <a:cubicBezTo>
                    <a:pt x="6546479" y="925765"/>
                    <a:pt x="6504570" y="967675"/>
                    <a:pt x="6453770" y="967675"/>
                  </a:cubicBezTo>
                  <a:close/>
                </a:path>
              </a:pathLst>
            </a:custGeom>
            <a:solidFill>
              <a:srgbClr val="F9C041"/>
            </a:solidFill>
          </p:spPr>
        </p:sp>
        <p:sp>
          <p:nvSpPr>
            <p:cNvPr name="Freeform 17" id="17"/>
            <p:cNvSpPr/>
            <p:nvPr/>
          </p:nvSpPr>
          <p:spPr>
            <a:xfrm>
              <a:off x="0" y="0"/>
              <a:ext cx="6609979" cy="1031175"/>
            </a:xfrm>
            <a:custGeom>
              <a:avLst/>
              <a:gdLst/>
              <a:ahLst/>
              <a:cxnLst/>
              <a:rect r="r" b="b" t="t" l="l"/>
              <a:pathLst>
                <a:path h="1031175" w="6609979">
                  <a:moveTo>
                    <a:pt x="6485520" y="59690"/>
                  </a:moveTo>
                  <a:cubicBezTo>
                    <a:pt x="6521079" y="59690"/>
                    <a:pt x="6550289" y="88900"/>
                    <a:pt x="6550289" y="124460"/>
                  </a:cubicBezTo>
                  <a:lnTo>
                    <a:pt x="6550289" y="906715"/>
                  </a:lnTo>
                  <a:cubicBezTo>
                    <a:pt x="6550289" y="942275"/>
                    <a:pt x="6521079" y="971485"/>
                    <a:pt x="6485520" y="971485"/>
                  </a:cubicBezTo>
                  <a:lnTo>
                    <a:pt x="124460" y="971485"/>
                  </a:lnTo>
                  <a:cubicBezTo>
                    <a:pt x="88900" y="971485"/>
                    <a:pt x="59690" y="942275"/>
                    <a:pt x="59690" y="906715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6485520" y="59690"/>
                  </a:lnTo>
                  <a:moveTo>
                    <a:pt x="648552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906715"/>
                  </a:lnTo>
                  <a:cubicBezTo>
                    <a:pt x="0" y="975295"/>
                    <a:pt x="55880" y="1031175"/>
                    <a:pt x="124460" y="1031175"/>
                  </a:cubicBezTo>
                  <a:lnTo>
                    <a:pt x="6485520" y="1031175"/>
                  </a:lnTo>
                  <a:cubicBezTo>
                    <a:pt x="6554100" y="1031175"/>
                    <a:pt x="6609979" y="975295"/>
                    <a:pt x="6609979" y="906715"/>
                  </a:cubicBezTo>
                  <a:lnTo>
                    <a:pt x="6609979" y="124460"/>
                  </a:lnTo>
                  <a:cubicBezTo>
                    <a:pt x="6609979" y="55880"/>
                    <a:pt x="6554100" y="0"/>
                    <a:pt x="6485520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18" id="18"/>
          <p:cNvGrpSpPr/>
          <p:nvPr/>
        </p:nvGrpSpPr>
        <p:grpSpPr>
          <a:xfrm rot="0">
            <a:off x="12246959" y="6033540"/>
            <a:ext cx="5012346" cy="781940"/>
            <a:chOff x="0" y="0"/>
            <a:chExt cx="6609980" cy="1031175"/>
          </a:xfrm>
        </p:grpSpPr>
        <p:sp>
          <p:nvSpPr>
            <p:cNvPr name="Freeform 19" id="19"/>
            <p:cNvSpPr/>
            <p:nvPr/>
          </p:nvSpPr>
          <p:spPr>
            <a:xfrm>
              <a:off x="31750" y="31750"/>
              <a:ext cx="6546479" cy="967675"/>
            </a:xfrm>
            <a:custGeom>
              <a:avLst/>
              <a:gdLst/>
              <a:ahLst/>
              <a:cxnLst/>
              <a:rect r="r" b="b" t="t" l="l"/>
              <a:pathLst>
                <a:path h="967675" w="6546479">
                  <a:moveTo>
                    <a:pt x="6453770" y="967675"/>
                  </a:moveTo>
                  <a:lnTo>
                    <a:pt x="92710" y="967675"/>
                  </a:lnTo>
                  <a:cubicBezTo>
                    <a:pt x="41910" y="967675"/>
                    <a:pt x="0" y="925765"/>
                    <a:pt x="0" y="874965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6452500" y="0"/>
                  </a:lnTo>
                  <a:cubicBezTo>
                    <a:pt x="6503300" y="0"/>
                    <a:pt x="6545210" y="41910"/>
                    <a:pt x="6545210" y="92710"/>
                  </a:cubicBezTo>
                  <a:lnTo>
                    <a:pt x="6545210" y="873695"/>
                  </a:lnTo>
                  <a:cubicBezTo>
                    <a:pt x="6546479" y="925765"/>
                    <a:pt x="6504570" y="967675"/>
                    <a:pt x="6453770" y="967675"/>
                  </a:cubicBezTo>
                  <a:close/>
                </a:path>
              </a:pathLst>
            </a:custGeom>
            <a:solidFill>
              <a:srgbClr val="6F1E4F"/>
            </a:solidFill>
          </p:spPr>
        </p:sp>
        <p:sp>
          <p:nvSpPr>
            <p:cNvPr name="Freeform 20" id="20"/>
            <p:cNvSpPr/>
            <p:nvPr/>
          </p:nvSpPr>
          <p:spPr>
            <a:xfrm>
              <a:off x="0" y="0"/>
              <a:ext cx="6609979" cy="1031175"/>
            </a:xfrm>
            <a:custGeom>
              <a:avLst/>
              <a:gdLst/>
              <a:ahLst/>
              <a:cxnLst/>
              <a:rect r="r" b="b" t="t" l="l"/>
              <a:pathLst>
                <a:path h="1031175" w="6609979">
                  <a:moveTo>
                    <a:pt x="6485520" y="59690"/>
                  </a:moveTo>
                  <a:cubicBezTo>
                    <a:pt x="6521079" y="59690"/>
                    <a:pt x="6550289" y="88900"/>
                    <a:pt x="6550289" y="124460"/>
                  </a:cubicBezTo>
                  <a:lnTo>
                    <a:pt x="6550289" y="906715"/>
                  </a:lnTo>
                  <a:cubicBezTo>
                    <a:pt x="6550289" y="942275"/>
                    <a:pt x="6521079" y="971485"/>
                    <a:pt x="6485520" y="971485"/>
                  </a:cubicBezTo>
                  <a:lnTo>
                    <a:pt x="124460" y="971485"/>
                  </a:lnTo>
                  <a:cubicBezTo>
                    <a:pt x="88900" y="971485"/>
                    <a:pt x="59690" y="942275"/>
                    <a:pt x="59690" y="906715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6485520" y="59690"/>
                  </a:lnTo>
                  <a:moveTo>
                    <a:pt x="648552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906715"/>
                  </a:lnTo>
                  <a:cubicBezTo>
                    <a:pt x="0" y="975295"/>
                    <a:pt x="55880" y="1031175"/>
                    <a:pt x="124460" y="1031175"/>
                  </a:cubicBezTo>
                  <a:lnTo>
                    <a:pt x="6485520" y="1031175"/>
                  </a:lnTo>
                  <a:cubicBezTo>
                    <a:pt x="6554100" y="1031175"/>
                    <a:pt x="6609979" y="975295"/>
                    <a:pt x="6609979" y="906715"/>
                  </a:cubicBezTo>
                  <a:lnTo>
                    <a:pt x="6609979" y="124460"/>
                  </a:lnTo>
                  <a:cubicBezTo>
                    <a:pt x="6609979" y="55880"/>
                    <a:pt x="6554100" y="0"/>
                    <a:pt x="6485520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21" id="21"/>
          <p:cNvGrpSpPr/>
          <p:nvPr/>
        </p:nvGrpSpPr>
        <p:grpSpPr>
          <a:xfrm rot="0">
            <a:off x="12246959" y="7281547"/>
            <a:ext cx="5012346" cy="781940"/>
            <a:chOff x="0" y="0"/>
            <a:chExt cx="6609980" cy="1031175"/>
          </a:xfrm>
        </p:grpSpPr>
        <p:sp>
          <p:nvSpPr>
            <p:cNvPr name="Freeform 22" id="22"/>
            <p:cNvSpPr/>
            <p:nvPr/>
          </p:nvSpPr>
          <p:spPr>
            <a:xfrm>
              <a:off x="31750" y="31750"/>
              <a:ext cx="6546479" cy="967675"/>
            </a:xfrm>
            <a:custGeom>
              <a:avLst/>
              <a:gdLst/>
              <a:ahLst/>
              <a:cxnLst/>
              <a:rect r="r" b="b" t="t" l="l"/>
              <a:pathLst>
                <a:path h="967675" w="6546479">
                  <a:moveTo>
                    <a:pt x="6453770" y="967675"/>
                  </a:moveTo>
                  <a:lnTo>
                    <a:pt x="92710" y="967675"/>
                  </a:lnTo>
                  <a:cubicBezTo>
                    <a:pt x="41910" y="967675"/>
                    <a:pt x="0" y="925765"/>
                    <a:pt x="0" y="874965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6452500" y="0"/>
                  </a:lnTo>
                  <a:cubicBezTo>
                    <a:pt x="6503300" y="0"/>
                    <a:pt x="6545210" y="41910"/>
                    <a:pt x="6545210" y="92710"/>
                  </a:cubicBezTo>
                  <a:lnTo>
                    <a:pt x="6545210" y="873695"/>
                  </a:lnTo>
                  <a:cubicBezTo>
                    <a:pt x="6546479" y="925765"/>
                    <a:pt x="6504570" y="967675"/>
                    <a:pt x="6453770" y="967675"/>
                  </a:cubicBezTo>
                  <a:close/>
                </a:path>
              </a:pathLst>
            </a:custGeom>
            <a:solidFill>
              <a:srgbClr val="F9C041"/>
            </a:solidFill>
          </p:spPr>
        </p:sp>
        <p:sp>
          <p:nvSpPr>
            <p:cNvPr name="Freeform 23" id="23"/>
            <p:cNvSpPr/>
            <p:nvPr/>
          </p:nvSpPr>
          <p:spPr>
            <a:xfrm>
              <a:off x="0" y="0"/>
              <a:ext cx="6609979" cy="1031175"/>
            </a:xfrm>
            <a:custGeom>
              <a:avLst/>
              <a:gdLst/>
              <a:ahLst/>
              <a:cxnLst/>
              <a:rect r="r" b="b" t="t" l="l"/>
              <a:pathLst>
                <a:path h="1031175" w="6609979">
                  <a:moveTo>
                    <a:pt x="6485520" y="59690"/>
                  </a:moveTo>
                  <a:cubicBezTo>
                    <a:pt x="6521079" y="59690"/>
                    <a:pt x="6550289" y="88900"/>
                    <a:pt x="6550289" y="124460"/>
                  </a:cubicBezTo>
                  <a:lnTo>
                    <a:pt x="6550289" y="906715"/>
                  </a:lnTo>
                  <a:cubicBezTo>
                    <a:pt x="6550289" y="942275"/>
                    <a:pt x="6521079" y="971485"/>
                    <a:pt x="6485520" y="971485"/>
                  </a:cubicBezTo>
                  <a:lnTo>
                    <a:pt x="124460" y="971485"/>
                  </a:lnTo>
                  <a:cubicBezTo>
                    <a:pt x="88900" y="971485"/>
                    <a:pt x="59690" y="942275"/>
                    <a:pt x="59690" y="906715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6485520" y="59690"/>
                  </a:lnTo>
                  <a:moveTo>
                    <a:pt x="648552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906715"/>
                  </a:lnTo>
                  <a:cubicBezTo>
                    <a:pt x="0" y="975295"/>
                    <a:pt x="55880" y="1031175"/>
                    <a:pt x="124460" y="1031175"/>
                  </a:cubicBezTo>
                  <a:lnTo>
                    <a:pt x="6485520" y="1031175"/>
                  </a:lnTo>
                  <a:cubicBezTo>
                    <a:pt x="6554100" y="1031175"/>
                    <a:pt x="6609979" y="975295"/>
                    <a:pt x="6609979" y="906715"/>
                  </a:cubicBezTo>
                  <a:lnTo>
                    <a:pt x="6609979" y="124460"/>
                  </a:lnTo>
                  <a:cubicBezTo>
                    <a:pt x="6609979" y="55880"/>
                    <a:pt x="6554100" y="0"/>
                    <a:pt x="6485520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TextBox 24" id="24"/>
          <p:cNvSpPr txBox="true"/>
          <p:nvPr/>
        </p:nvSpPr>
        <p:spPr>
          <a:xfrm rot="0">
            <a:off x="1416382" y="6138324"/>
            <a:ext cx="4236971" cy="481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20"/>
              </a:lnSpc>
            </a:pPr>
            <a:r>
              <a:rPr lang="en-US" sz="2800" spc="280">
                <a:solidFill>
                  <a:srgbClr val="FBF3E4"/>
                </a:solidFill>
                <a:latin typeface="Bebas Neue Bold"/>
              </a:rPr>
              <a:t>Servicios de apoyo mental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635400" y="7403595"/>
            <a:ext cx="3798935" cy="481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20"/>
              </a:lnSpc>
            </a:pPr>
            <a:r>
              <a:rPr lang="en-US" sz="2800" spc="280">
                <a:solidFill>
                  <a:srgbClr val="FFFFFF"/>
                </a:solidFill>
                <a:latin typeface="Bebas Neue Bold"/>
              </a:rPr>
              <a:t>Recursos legales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7244533" y="6138324"/>
            <a:ext cx="3798935" cy="481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20"/>
              </a:lnSpc>
            </a:pPr>
            <a:r>
              <a:rPr lang="en-US" sz="2800" spc="280">
                <a:solidFill>
                  <a:srgbClr val="FBF3E4"/>
                </a:solidFill>
                <a:latin typeface="Bebas Neue Bold"/>
              </a:rPr>
              <a:t>Consejería ACADÉMICA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7244533" y="7403595"/>
            <a:ext cx="3798935" cy="481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20"/>
              </a:lnSpc>
            </a:pPr>
            <a:r>
              <a:rPr lang="en-US" sz="2800" spc="280">
                <a:solidFill>
                  <a:srgbClr val="FBF3E4"/>
                </a:solidFill>
                <a:latin typeface="Bebas Neue Bold"/>
              </a:rPr>
              <a:t>libros de texto gratis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12853665" y="6138324"/>
            <a:ext cx="3798935" cy="481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20"/>
              </a:lnSpc>
            </a:pPr>
            <a:r>
              <a:rPr lang="en-US" sz="2800" spc="280">
                <a:solidFill>
                  <a:srgbClr val="FFFFFF"/>
                </a:solidFill>
                <a:latin typeface="Bebas Neue Bold"/>
              </a:rPr>
              <a:t>Orientación profesional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12384341" y="7290693"/>
            <a:ext cx="4737583" cy="7727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 spc="220">
                <a:solidFill>
                  <a:srgbClr val="FBF3E4"/>
                </a:solidFill>
                <a:latin typeface="Bebas Neue Bold"/>
              </a:rPr>
              <a:t>Tarjetas de regalo de gasolina y comestibles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BF3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15992183" y="9097962"/>
            <a:ext cx="1267117" cy="0"/>
          </a:xfrm>
          <a:prstGeom prst="line">
            <a:avLst/>
          </a:prstGeom>
          <a:ln cap="flat" w="19050">
            <a:solidFill>
              <a:srgbClr val="000000"/>
            </a:solidFill>
            <a:prstDash val="solid"/>
            <a:headEnd type="none" len="sm" w="sm"/>
            <a:tailEnd type="arrow" len="sm" w="med"/>
          </a:ln>
        </p:spPr>
      </p:sp>
      <p:grpSp>
        <p:nvGrpSpPr>
          <p:cNvPr name="Group 3" id="3"/>
          <p:cNvGrpSpPr/>
          <p:nvPr/>
        </p:nvGrpSpPr>
        <p:grpSpPr>
          <a:xfrm rot="0">
            <a:off x="8420603" y="2010754"/>
            <a:ext cx="8838697" cy="6265491"/>
            <a:chOff x="0" y="0"/>
            <a:chExt cx="11655940" cy="8262552"/>
          </a:xfrm>
        </p:grpSpPr>
        <p:sp>
          <p:nvSpPr>
            <p:cNvPr name="Freeform 4" id="4"/>
            <p:cNvSpPr/>
            <p:nvPr/>
          </p:nvSpPr>
          <p:spPr>
            <a:xfrm>
              <a:off x="31750" y="31750"/>
              <a:ext cx="11592440" cy="8199052"/>
            </a:xfrm>
            <a:custGeom>
              <a:avLst/>
              <a:gdLst/>
              <a:ahLst/>
              <a:cxnLst/>
              <a:rect r="r" b="b" t="t" l="l"/>
              <a:pathLst>
                <a:path h="8199052" w="11592440">
                  <a:moveTo>
                    <a:pt x="11499731" y="8199051"/>
                  </a:moveTo>
                  <a:lnTo>
                    <a:pt x="92710" y="8199051"/>
                  </a:lnTo>
                  <a:cubicBezTo>
                    <a:pt x="41910" y="8199051"/>
                    <a:pt x="0" y="8157142"/>
                    <a:pt x="0" y="8106342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1498460" y="0"/>
                  </a:lnTo>
                  <a:cubicBezTo>
                    <a:pt x="11549260" y="0"/>
                    <a:pt x="11591170" y="41910"/>
                    <a:pt x="11591170" y="92710"/>
                  </a:cubicBezTo>
                  <a:lnTo>
                    <a:pt x="11591170" y="8105072"/>
                  </a:lnTo>
                  <a:cubicBezTo>
                    <a:pt x="11592440" y="8157142"/>
                    <a:pt x="11550531" y="8199052"/>
                    <a:pt x="11499731" y="8199052"/>
                  </a:cubicBezTo>
                  <a:close/>
                </a:path>
              </a:pathLst>
            </a:custGeom>
            <a:solidFill>
              <a:srgbClr val="6F1E4F"/>
            </a:solidFill>
          </p:spPr>
        </p:sp>
        <p:sp>
          <p:nvSpPr>
            <p:cNvPr name="Freeform 5" id="5"/>
            <p:cNvSpPr/>
            <p:nvPr/>
          </p:nvSpPr>
          <p:spPr>
            <a:xfrm>
              <a:off x="0" y="0"/>
              <a:ext cx="11655940" cy="8262552"/>
            </a:xfrm>
            <a:custGeom>
              <a:avLst/>
              <a:gdLst/>
              <a:ahLst/>
              <a:cxnLst/>
              <a:rect r="r" b="b" t="t" l="l"/>
              <a:pathLst>
                <a:path h="8262552" w="11655940">
                  <a:moveTo>
                    <a:pt x="11531481" y="59690"/>
                  </a:moveTo>
                  <a:cubicBezTo>
                    <a:pt x="11567040" y="59690"/>
                    <a:pt x="11596250" y="88900"/>
                    <a:pt x="11596250" y="124460"/>
                  </a:cubicBezTo>
                  <a:lnTo>
                    <a:pt x="11596250" y="8138092"/>
                  </a:lnTo>
                  <a:cubicBezTo>
                    <a:pt x="11596250" y="8173652"/>
                    <a:pt x="11567040" y="8202862"/>
                    <a:pt x="11531481" y="8202862"/>
                  </a:cubicBezTo>
                  <a:lnTo>
                    <a:pt x="124460" y="8202862"/>
                  </a:lnTo>
                  <a:cubicBezTo>
                    <a:pt x="88900" y="8202862"/>
                    <a:pt x="59690" y="8173652"/>
                    <a:pt x="59690" y="8138092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1531481" y="59690"/>
                  </a:lnTo>
                  <a:moveTo>
                    <a:pt x="11531481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8138092"/>
                  </a:lnTo>
                  <a:cubicBezTo>
                    <a:pt x="0" y="8206672"/>
                    <a:pt x="55880" y="8262552"/>
                    <a:pt x="124460" y="8262552"/>
                  </a:cubicBezTo>
                  <a:lnTo>
                    <a:pt x="11531481" y="8262552"/>
                  </a:lnTo>
                  <a:cubicBezTo>
                    <a:pt x="11600060" y="8262552"/>
                    <a:pt x="11655940" y="8206672"/>
                    <a:pt x="11655940" y="8138092"/>
                  </a:cubicBezTo>
                  <a:lnTo>
                    <a:pt x="11655940" y="124460"/>
                  </a:lnTo>
                  <a:cubicBezTo>
                    <a:pt x="11655940" y="55880"/>
                    <a:pt x="11600060" y="0"/>
                    <a:pt x="11531481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8753076" y="2307466"/>
            <a:ext cx="8173752" cy="4731765"/>
            <a:chOff x="0" y="0"/>
            <a:chExt cx="10898336" cy="6309020"/>
          </a:xfrm>
        </p:grpSpPr>
        <p:pic>
          <p:nvPicPr>
            <p:cNvPr name="Picture 7" id="7"/>
            <p:cNvPicPr>
              <a:picLocks noChangeAspect="true"/>
            </p:cNvPicPr>
            <p:nvPr/>
          </p:nvPicPr>
          <p:blipFill>
            <a:blip r:embed="rId2"/>
            <a:srcRect l="0" t="6970" r="0" b="6970"/>
            <a:stretch>
              <a:fillRect/>
            </a:stretch>
          </p:blipFill>
          <p:spPr>
            <a:xfrm>
              <a:off x="0" y="0"/>
              <a:ext cx="10898336" cy="6309020"/>
            </a:xfrm>
            <a:prstGeom prst="rect">
              <a:avLst/>
            </a:prstGeom>
          </p:spPr>
        </p:pic>
      </p:grpSp>
      <p:pic>
        <p:nvPicPr>
          <p:cNvPr name="Picture 8" id="8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2240086" y="1452880"/>
            <a:ext cx="2320689" cy="2143473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9062720" y="7312505"/>
            <a:ext cx="2051317" cy="582061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7"/>
          <a:srcRect l="0" t="0" r="0" b="0"/>
          <a:stretch>
            <a:fillRect/>
          </a:stretch>
        </p:blipFill>
        <p:spPr>
          <a:xfrm flipH="false" flipV="false" rot="0">
            <a:off x="15309449" y="7141657"/>
            <a:ext cx="1177644" cy="959780"/>
          </a:xfrm>
          <a:prstGeom prst="rect">
            <a:avLst/>
          </a:prstGeom>
        </p:spPr>
      </p:pic>
      <p:sp>
        <p:nvSpPr>
          <p:cNvPr name="TextBox 11" id="11"/>
          <p:cNvSpPr txBox="true"/>
          <p:nvPr/>
        </p:nvSpPr>
        <p:spPr>
          <a:xfrm rot="0">
            <a:off x="1217730" y="8909050"/>
            <a:ext cx="4834623" cy="358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799"/>
              </a:lnSpc>
            </a:pPr>
            <a:r>
              <a:rPr lang="en-US" sz="1999">
                <a:solidFill>
                  <a:srgbClr val="6F1E4F"/>
                </a:solidFill>
                <a:latin typeface="Poppins"/>
              </a:rPr>
              <a:t>http://glendale.edu/risingscholars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217730" y="3920203"/>
            <a:ext cx="6868215" cy="46342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640"/>
              </a:lnSpc>
            </a:pPr>
            <a:r>
              <a:rPr lang="en-US" sz="2900">
                <a:solidFill>
                  <a:srgbClr val="6F1E4F"/>
                </a:solidFill>
                <a:latin typeface="Poppins"/>
              </a:rPr>
              <a:t>Únase a System Impacted Intellectuals (SII) para ayudar a difundir el conocimiento sobre el sistema de justicia penal, su impacto en las comunidades desatendidas y ayudar a crear un espacio seguro para las personas afectadas por el sistema.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028700" y="952500"/>
            <a:ext cx="7204732" cy="5003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919"/>
              </a:lnSpc>
            </a:pPr>
            <a:r>
              <a:rPr lang="en-US" sz="2799">
                <a:solidFill>
                  <a:srgbClr val="6F1E4F"/>
                </a:solidFill>
                <a:latin typeface="Bebas Neue"/>
              </a:rPr>
              <a:t>Club de Estudiantes: Intelectuales Afectados por el Sistema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9908897" y="7281854"/>
            <a:ext cx="6429108" cy="6127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78"/>
              </a:lnSpc>
            </a:pPr>
            <a:r>
              <a:rPr lang="en-US" sz="3627">
                <a:solidFill>
                  <a:srgbClr val="000000"/>
                </a:solidFill>
                <a:latin typeface="Bebas Neue Bold"/>
              </a:rPr>
              <a:t>@GCC_SI_Intellectuals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BF3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2017">
            <a:off x="1028704" y="8439495"/>
            <a:ext cx="16230603" cy="0"/>
          </a:xfrm>
          <a:prstGeom prst="line">
            <a:avLst/>
          </a:prstGeom>
          <a:ln cap="flat" w="1905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" id="3"/>
          <p:cNvSpPr/>
          <p:nvPr/>
        </p:nvSpPr>
        <p:spPr>
          <a:xfrm rot="2017">
            <a:off x="1028704" y="1797738"/>
            <a:ext cx="16230603" cy="0"/>
          </a:xfrm>
          <a:prstGeom prst="line">
            <a:avLst/>
          </a:prstGeom>
          <a:ln cap="flat" w="1905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4" id="4"/>
          <p:cNvSpPr txBox="true"/>
          <p:nvPr/>
        </p:nvSpPr>
        <p:spPr>
          <a:xfrm rot="0">
            <a:off x="706201" y="2174267"/>
            <a:ext cx="11299867" cy="70415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159"/>
              </a:lnSpc>
            </a:pPr>
            <a:r>
              <a:rPr lang="en-US" sz="4399">
                <a:solidFill>
                  <a:srgbClr val="6F1E4F"/>
                </a:solidFill>
                <a:latin typeface="Poppins"/>
              </a:rPr>
              <a:t>David Crawford</a:t>
            </a:r>
          </a:p>
          <a:p>
            <a:pPr algn="ctr">
              <a:lnSpc>
                <a:spcPts val="6159"/>
              </a:lnSpc>
            </a:pPr>
            <a:r>
              <a:rPr lang="en-US" sz="4399">
                <a:solidFill>
                  <a:srgbClr val="6F1E4F"/>
                </a:solidFill>
                <a:latin typeface="Poppins"/>
              </a:rPr>
              <a:t>818-240-1000 EXT. 5662</a:t>
            </a:r>
          </a:p>
          <a:p>
            <a:pPr algn="ctr">
              <a:lnSpc>
                <a:spcPts val="6159"/>
              </a:lnSpc>
            </a:pPr>
            <a:r>
              <a:rPr lang="en-US" sz="4399">
                <a:solidFill>
                  <a:srgbClr val="6F1E4F"/>
                </a:solidFill>
                <a:latin typeface="Poppins"/>
              </a:rPr>
              <a:t>risenscholars@glendale.edu</a:t>
            </a:r>
          </a:p>
          <a:p>
            <a:pPr algn="ctr">
              <a:lnSpc>
                <a:spcPts val="6159"/>
              </a:lnSpc>
            </a:pPr>
            <a:r>
              <a:rPr lang="en-US" sz="4399">
                <a:solidFill>
                  <a:srgbClr val="6F1E4F"/>
                </a:solidFill>
                <a:latin typeface="Poppins"/>
              </a:rPr>
              <a:t>Para obtener más información, visite nuestro sitio web:</a:t>
            </a:r>
          </a:p>
          <a:p>
            <a:pPr algn="ctr">
              <a:lnSpc>
                <a:spcPts val="6159"/>
              </a:lnSpc>
            </a:pPr>
            <a:r>
              <a:rPr lang="en-US" sz="4399">
                <a:solidFill>
                  <a:srgbClr val="6F1E4F"/>
                </a:solidFill>
                <a:latin typeface="Poppins"/>
              </a:rPr>
              <a:t>http://glendale.edu/risingscholars</a:t>
            </a:r>
          </a:p>
          <a:p>
            <a:pPr algn="ctr">
              <a:lnSpc>
                <a:spcPts val="6159"/>
              </a:lnSpc>
            </a:pPr>
            <a:r>
              <a:rPr lang="en-US" sz="4399">
                <a:solidFill>
                  <a:srgbClr val="6F1E4F"/>
                </a:solidFill>
                <a:latin typeface="Poppins"/>
              </a:rPr>
              <a:t>¡SÍGUENOS EN INSTAGRAM!</a:t>
            </a:r>
          </a:p>
          <a:p>
            <a:pPr algn="ctr">
              <a:lnSpc>
                <a:spcPts val="6159"/>
              </a:lnSpc>
            </a:pPr>
            <a:r>
              <a:rPr lang="en-US" sz="4399">
                <a:solidFill>
                  <a:srgbClr val="6F1E4F"/>
                </a:solidFill>
                <a:latin typeface="Poppins"/>
              </a:rPr>
              <a:t>@RISINGSCHOLARSGCC</a:t>
            </a:r>
          </a:p>
          <a:p>
            <a:pPr algn="ctr">
              <a:lnSpc>
                <a:spcPts val="6159"/>
              </a:lnSpc>
            </a:pPr>
          </a:p>
        </p:txBody>
      </p:sp>
      <p:sp>
        <p:nvSpPr>
          <p:cNvPr name="TextBox 5" id="5"/>
          <p:cNvSpPr txBox="true"/>
          <p:nvPr/>
        </p:nvSpPr>
        <p:spPr>
          <a:xfrm rot="0">
            <a:off x="1028700" y="962025"/>
            <a:ext cx="5327435" cy="5969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899"/>
              </a:lnSpc>
            </a:pPr>
            <a:r>
              <a:rPr lang="en-US" sz="3499">
                <a:solidFill>
                  <a:srgbClr val="6F1E4F"/>
                </a:solidFill>
                <a:latin typeface="Bebas Neue"/>
              </a:rPr>
              <a:t>Conéctate con nosotros!</a:t>
            </a:r>
          </a:p>
        </p:txBody>
      </p:sp>
      <p:pic>
        <p:nvPicPr>
          <p:cNvPr name="Picture 6" id="6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10975858" y="2749968"/>
            <a:ext cx="6879190" cy="523288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DAFfKaG-YpQ</dc:identifier>
  <dcterms:modified xsi:type="dcterms:W3CDTF">2011-08-01T06:04:30Z</dcterms:modified>
  <cp:revision>1</cp:revision>
  <dc:title>Rising Scholar Presentation: Spanish</dc:title>
</cp:coreProperties>
</file>