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27"/>
  </p:notesMasterIdLst>
  <p:sldIdLst>
    <p:sldId id="256" r:id="rId20"/>
    <p:sldId id="257" r:id="rId21"/>
    <p:sldId id="258" r:id="rId22"/>
    <p:sldId id="259" r:id="rId23"/>
    <p:sldId id="260" r:id="rId24"/>
    <p:sldId id="261" r:id="rId25"/>
    <p:sldId id="262" r:id="rId26"/>
  </p:sldIdLst>
  <p:sldSz cx="18288000" cy="10287000"/>
  <p:notesSz cx="6858000" cy="9144000"/>
  <p:embeddedFontLst>
    <p:embeddedFont>
      <p:font typeface="Glacial Indifference" charset="1" panose="00000000000000000000"/>
      <p:regular r:id="rId6"/>
    </p:embeddedFont>
    <p:embeddedFont>
      <p:font typeface="Glacial Indifference Bold" charset="1" panose="00000800000000000000"/>
      <p:regular r:id="rId7"/>
    </p:embeddedFont>
    <p:embeddedFont>
      <p:font typeface="Glacial Indifference Italics" charset="1" panose="00000000000000000000"/>
      <p:regular r:id="rId8"/>
    </p:embeddedFont>
    <p:embeddedFont>
      <p:font typeface="Glacial Indifference Bold Italics" charset="1" panose="00000800000000000000"/>
      <p:regular r:id="rId9"/>
    </p:embeddedFont>
    <p:embeddedFont>
      <p:font typeface="Arimo" charset="1" panose="020B0604020202020204"/>
      <p:regular r:id="rId10"/>
    </p:embeddedFont>
    <p:embeddedFont>
      <p:font typeface="Arimo Bold" charset="1" panose="020B0704020202020204"/>
      <p:regular r:id="rId11"/>
    </p:embeddedFont>
    <p:embeddedFont>
      <p:font typeface="Arimo Italics" charset="1" panose="020B0604020202090204"/>
      <p:regular r:id="rId12"/>
    </p:embeddedFont>
    <p:embeddedFont>
      <p:font typeface="Arimo Bold Italics" charset="1" panose="020B0704020202090204"/>
      <p:regular r:id="rId13"/>
    </p:embeddedFont>
    <p:embeddedFont>
      <p:font typeface="Libre Franklin Black" charset="1" panose="00000A00000000000000"/>
      <p:regular r:id="rId14"/>
    </p:embeddedFont>
    <p:embeddedFont>
      <p:font typeface="Libre Franklin Black Italics" charset="1" panose="00000A00000000000000"/>
      <p:regular r:id="rId15"/>
    </p:embeddedFont>
    <p:embeddedFont>
      <p:font typeface="Canva Sans" charset="1" panose="020B0503030501040103"/>
      <p:regular r:id="rId16"/>
    </p:embeddedFont>
    <p:embeddedFont>
      <p:font typeface="Canva Sans Bold" charset="1" panose="020B0803030501040103"/>
      <p:regular r:id="rId17"/>
    </p:embeddedFont>
    <p:embeddedFont>
      <p:font typeface="Canva Sans Italics" charset="1" panose="020B0503030501040103"/>
      <p:regular r:id="rId18"/>
    </p:embeddedFont>
    <p:embeddedFont>
      <p:font typeface="Canva Sans Bold Italics" charset="1" panose="020B0803030501040103"/>
      <p:regular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slides/slide1.xml" Type="http://schemas.openxmlformats.org/officeDocument/2006/relationships/slide"/><Relationship Id="rId21" Target="slides/slide2.xml" Type="http://schemas.openxmlformats.org/officeDocument/2006/relationships/slide"/><Relationship Id="rId22" Target="slides/slide3.xml" Type="http://schemas.openxmlformats.org/officeDocument/2006/relationships/slide"/><Relationship Id="rId23" Target="slides/slide4.xml" Type="http://schemas.openxmlformats.org/officeDocument/2006/relationships/slide"/><Relationship Id="rId24" Target="slides/slide5.xml" Type="http://schemas.openxmlformats.org/officeDocument/2006/relationships/slide"/><Relationship Id="rId25" Target="slides/slide6.xml" Type="http://schemas.openxmlformats.org/officeDocument/2006/relationships/slide"/><Relationship Id="rId26" Target="slides/slide7.xml" Type="http://schemas.openxmlformats.org/officeDocument/2006/relationships/slide"/><Relationship Id="rId27" Target="notesMasters/notesMaster1.xml" Type="http://schemas.openxmlformats.org/officeDocument/2006/relationships/notesMaster"/><Relationship Id="rId28" Target="theme/theme2.xml" Type="http://schemas.openxmlformats.org/officeDocument/2006/relationships/theme"/><Relationship Id="rId29" Target="notesSlides/notesSlide1.xml" Type="http://schemas.openxmlformats.org/officeDocument/2006/relationships/notesSlide"/><Relationship Id="rId3" Target="viewProps.xml" Type="http://schemas.openxmlformats.org/officeDocument/2006/relationships/viewProps"/><Relationship Id="rId30" Target="notesSlides/notesSlide2.xml" Type="http://schemas.openxmlformats.org/officeDocument/2006/relationships/notesSlide"/><Relationship Id="rId31" Target="notesSlides/notesSlide3.xml" Type="http://schemas.openxmlformats.org/officeDocument/2006/relationships/notesSlide"/><Relationship Id="rId32" Target="notesSlides/notesSlide4.xml" Type="http://schemas.openxmlformats.org/officeDocument/2006/relationships/notesSlide"/><Relationship Id="rId33" Target="notesSlides/notesSlide5.xml" Type="http://schemas.openxmlformats.org/officeDocument/2006/relationships/notesSlide"/><Relationship Id="rId34" Target="notesSlides/notesSlide6.xml" Type="http://schemas.openxmlformats.org/officeDocument/2006/relationships/notesSlide"/><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notesMasters/_rels/notesMaster1.xml.rels><?xml version="1.0" encoding="UTF-8" standalone="no"?><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_rels/notesSlide2.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_rels/notesSlide3.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4.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5.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6.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notesSlide1.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Hello everyone my name is _____________ and I work at the Multicultural &amp; Community Engagement Center here at GCC. I will be going over the amazing resources the MCEC has to offer to each and one of you.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2.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First and foremost, the MCEC initiates, implements, and sustains civic engagement opportunities that promote diversity, critical thinking,g personal responsibility, and communication skills for all students. (NEXT SLIDE)</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3.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 MCEC is located in the Sierra Madre Building room 267 and we are open Monday- Tuesday 8:30AM-4:30PM and Fridays 8:30AM-3PM You can reach us by dialing GCC's main number first (818)249-1000 and then dial our extension which is 5580. (NEXT SLIDE)</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4.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 MCEC has so many amazing programs you can all benefit and learn from. This peer mentoring program is called SPARK. It is a unique peer mentoring program designed to help freshmen students navigate and be successful in their first year at GCC. It is a summer long commitment and they are paying $16/hour. If you would like more information or if you are interested in applying you can visit the website listed towards the bottom of the screen. (NEXT SLIDE)</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5.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Another program the MCEC has to offer is the Estudiantes Unidos leadership program. This program is designed to inspire, engage, and empower LatinX students to become agents of change and advocate for ALL student at GCC. This is an amazing opportunity for LatinX students that want to build connections,  come out of their comfort zones, and become a voice for LatinX students in order to make a difference.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6.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These next 2 programs are also part of MCEC. However, STAR is currently not active. We are still working on getting that back up and running and Serving Community needs program is updated more frequently than the others. It is constantly getting updates because new work and/or school opportunities arise. We had tutoring positions available at local elementary schools in Glendale that started at $18/hour. So that is definitely a program you want to constantly check and be up to date with.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1.png" Type="http://schemas.openxmlformats.org/officeDocument/2006/relationships/image"/></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 Id="rId3" Target="../media/image2.png" Type="http://schemas.openxmlformats.org/officeDocument/2006/relationships/image"/><Relationship Id="rId4" Target="../media/image3.svg" Type="http://schemas.openxmlformats.org/officeDocument/2006/relationships/image"/></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 Id="rId3" Target="../media/image4.png" Type="http://schemas.openxmlformats.org/officeDocument/2006/relationships/image"/><Relationship Id="rId4" Target="../media/image5.svg" Type="http://schemas.openxmlformats.org/officeDocument/2006/relationships/image"/></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 Id="rId3" Target="../media/image6.png" Type="http://schemas.openxmlformats.org/officeDocument/2006/relationships/image"/><Relationship Id="rId4" Target="../media/image7.svg" Type="http://schemas.openxmlformats.org/officeDocument/2006/relationships/image"/><Relationship Id="rId5" Target="../media/image8.png" Type="http://schemas.openxmlformats.org/officeDocument/2006/relationships/image"/><Relationship Id="rId6" Target="../media/image9.png" Type="http://schemas.openxmlformats.org/officeDocument/2006/relationships/image"/><Relationship Id="rId7" Target="../media/image10.png" Type="http://schemas.openxmlformats.org/officeDocument/2006/relationships/image"/><Relationship Id="rId8" Target="../media/image11.png" Type="http://schemas.openxmlformats.org/officeDocument/2006/relationships/image"/><Relationship Id="rId9" Target="../media/image12.jpeg" Type="http://schemas.openxmlformats.org/officeDocument/2006/relationships/image"/></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20.png" Type="http://schemas.openxmlformats.org/officeDocument/2006/relationships/image"/><Relationship Id="rId2" Target="../notesSlides/notesSlide5.xml" Type="http://schemas.openxmlformats.org/officeDocument/2006/relationships/notesSlide"/><Relationship Id="rId3" Target="../media/image13.png" Type="http://schemas.openxmlformats.org/officeDocument/2006/relationships/image"/><Relationship Id="rId4" Target="../media/image14.png" Type="http://schemas.openxmlformats.org/officeDocument/2006/relationships/image"/><Relationship Id="rId5" Target="../media/image15.png" Type="http://schemas.openxmlformats.org/officeDocument/2006/relationships/image"/><Relationship Id="rId6" Target="../media/image16.png" Type="http://schemas.openxmlformats.org/officeDocument/2006/relationships/image"/><Relationship Id="rId7" Target="../media/image17.svg" Type="http://schemas.openxmlformats.org/officeDocument/2006/relationships/image"/><Relationship Id="rId8" Target="../media/image18.png" Type="http://schemas.openxmlformats.org/officeDocument/2006/relationships/image"/><Relationship Id="rId9" Target="../media/image19.svg" Type="http://schemas.openxmlformats.org/officeDocument/2006/relationships/image"/></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6.xml" Type="http://schemas.openxmlformats.org/officeDocument/2006/relationships/notesSlide"/></Relationships>
</file>

<file path=ppt/slides/_rels/slide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1.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3"/>
          <a:srcRect l="0" t="5419" r="0" b="5419"/>
          <a:stretch>
            <a:fillRect/>
          </a:stretch>
        </p:blipFill>
        <p:spPr>
          <a:xfrm flipH="false" flipV="false" rot="0">
            <a:off x="2889570" y="-588727"/>
            <a:ext cx="12508859" cy="11153014"/>
          </a:xfrm>
          <a:prstGeom prst="rect">
            <a:avLst/>
          </a:prstGeom>
        </p:spPr>
      </p:pic>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780116"/>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0">
            <a:off x="8336267" y="2167231"/>
            <a:ext cx="1615467" cy="1264103"/>
          </a:xfrm>
          <a:prstGeom prst="rect">
            <a:avLst/>
          </a:prstGeom>
        </p:spPr>
      </p:pic>
      <p:sp>
        <p:nvSpPr>
          <p:cNvPr name="TextBox 3" id="3"/>
          <p:cNvSpPr txBox="true"/>
          <p:nvPr/>
        </p:nvSpPr>
        <p:spPr>
          <a:xfrm rot="0">
            <a:off x="616075" y="4169604"/>
            <a:ext cx="17055850" cy="2499441"/>
          </a:xfrm>
          <a:prstGeom prst="rect">
            <a:avLst/>
          </a:prstGeom>
        </p:spPr>
        <p:txBody>
          <a:bodyPr anchor="t" rtlCol="false" tIns="0" lIns="0" bIns="0" rIns="0">
            <a:spAutoFit/>
          </a:bodyPr>
          <a:lstStyle/>
          <a:p>
            <a:pPr algn="ctr">
              <a:lnSpc>
                <a:spcPts val="6610"/>
              </a:lnSpc>
              <a:spcBef>
                <a:spcPct val="0"/>
              </a:spcBef>
            </a:pPr>
            <a:r>
              <a:rPr lang="en-US" sz="4721">
                <a:solidFill>
                  <a:srgbClr val="E1AB33"/>
                </a:solidFill>
                <a:cs typeface="Glacial Indifference Bold"/>
              </a:rPr>
              <a:t>يبادر مركز المشاركة المجتمعية متعدد الثقافات وينفذ ويدعم فرص المشاركة المدنية التي تعزز التنوع والتفكير النقدي والمسؤولية الشخصية ومهارات الاتصال لجميع الطلاب.</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780116"/>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0">
            <a:off x="6635063" y="3637032"/>
            <a:ext cx="5017874" cy="912341"/>
          </a:xfrm>
          <a:prstGeom prst="rect">
            <a:avLst/>
          </a:prstGeom>
        </p:spPr>
      </p:pic>
      <p:sp>
        <p:nvSpPr>
          <p:cNvPr name="TextBox 3" id="3"/>
          <p:cNvSpPr txBox="true"/>
          <p:nvPr/>
        </p:nvSpPr>
        <p:spPr>
          <a:xfrm rot="0">
            <a:off x="1549726" y="462480"/>
            <a:ext cx="15188548" cy="847725"/>
          </a:xfrm>
          <a:prstGeom prst="rect">
            <a:avLst/>
          </a:prstGeom>
        </p:spPr>
        <p:txBody>
          <a:bodyPr anchor="t" rtlCol="false" tIns="0" lIns="0" bIns="0" rIns="0">
            <a:spAutoFit/>
          </a:bodyPr>
          <a:lstStyle/>
          <a:p>
            <a:pPr algn="ctr">
              <a:lnSpc>
                <a:spcPts val="6600"/>
              </a:lnSpc>
            </a:pPr>
            <a:r>
              <a:rPr lang="en-US" sz="5500" spc="1100" u="sng">
                <a:solidFill>
                  <a:srgbClr val="FFFFFF"/>
                </a:solidFill>
                <a:cs typeface="Glacial Indifference Bold"/>
              </a:rPr>
              <a:t>مكي</a:t>
            </a:r>
          </a:p>
        </p:txBody>
      </p:sp>
      <p:sp>
        <p:nvSpPr>
          <p:cNvPr name="TextBox 4" id="4"/>
          <p:cNvSpPr txBox="true"/>
          <p:nvPr/>
        </p:nvSpPr>
        <p:spPr>
          <a:xfrm rot="0">
            <a:off x="4312595" y="4739872"/>
            <a:ext cx="9662811" cy="2857500"/>
          </a:xfrm>
          <a:prstGeom prst="rect">
            <a:avLst/>
          </a:prstGeom>
        </p:spPr>
        <p:txBody>
          <a:bodyPr anchor="t" rtlCol="false" tIns="0" lIns="0" bIns="0" rIns="0">
            <a:spAutoFit/>
          </a:bodyPr>
          <a:lstStyle/>
          <a:p>
            <a:pPr algn="ctr">
              <a:lnSpc>
                <a:spcPts val="4559"/>
              </a:lnSpc>
            </a:pPr>
            <a:r>
              <a:rPr lang="en-US" sz="3799" spc="759">
                <a:solidFill>
                  <a:srgbClr val="FFFFFF"/>
                </a:solidFill>
                <a:cs typeface="Glacial Indifference Bold"/>
              </a:rPr>
              <a:t>الاثنين حتى الخميس</a:t>
            </a:r>
          </a:p>
          <a:p>
            <a:pPr algn="ctr">
              <a:lnSpc>
                <a:spcPts val="4559"/>
              </a:lnSpc>
            </a:pPr>
            <a:r>
              <a:rPr lang="en-US" sz="3799" spc="759">
                <a:solidFill>
                  <a:srgbClr val="FFFFFF"/>
                </a:solidFill>
                <a:latin typeface="Glacial Indifference Bold"/>
              </a:rPr>
              <a:t>8:30 صباحًا حتى 4:30 مساءً</a:t>
            </a:r>
          </a:p>
          <a:p>
            <a:pPr algn="ctr">
              <a:lnSpc>
                <a:spcPts val="4559"/>
              </a:lnSpc>
            </a:pPr>
          </a:p>
          <a:p>
            <a:pPr algn="ctr">
              <a:lnSpc>
                <a:spcPts val="4559"/>
              </a:lnSpc>
            </a:pPr>
            <a:r>
              <a:rPr lang="en-US" sz="3799" spc="759">
                <a:solidFill>
                  <a:srgbClr val="FFFFFF"/>
                </a:solidFill>
                <a:cs typeface="Glacial Indifference Bold"/>
              </a:rPr>
              <a:t>جمعة</a:t>
            </a:r>
          </a:p>
          <a:p>
            <a:pPr algn="ctr">
              <a:lnSpc>
                <a:spcPts val="4559"/>
              </a:lnSpc>
              <a:spcBef>
                <a:spcPct val="0"/>
              </a:spcBef>
            </a:pPr>
            <a:r>
              <a:rPr lang="en-US" sz="3799" spc="759">
                <a:solidFill>
                  <a:srgbClr val="FFFFFF"/>
                </a:solidFill>
                <a:latin typeface="Glacial Indifference Bold"/>
              </a:rPr>
              <a:t>8:30 صباحًا حتى 3:00 مساءً</a:t>
            </a:r>
          </a:p>
        </p:txBody>
      </p:sp>
      <p:sp>
        <p:nvSpPr>
          <p:cNvPr name="TextBox 5" id="5"/>
          <p:cNvSpPr txBox="true"/>
          <p:nvPr/>
        </p:nvSpPr>
        <p:spPr>
          <a:xfrm rot="0">
            <a:off x="6564408" y="3807452"/>
            <a:ext cx="5159185" cy="571500"/>
          </a:xfrm>
          <a:prstGeom prst="rect">
            <a:avLst/>
          </a:prstGeom>
        </p:spPr>
        <p:txBody>
          <a:bodyPr anchor="t" rtlCol="false" tIns="0" lIns="0" bIns="0" rIns="0">
            <a:spAutoFit/>
          </a:bodyPr>
          <a:lstStyle/>
          <a:p>
            <a:pPr algn="ctr">
              <a:lnSpc>
                <a:spcPts val="4559"/>
              </a:lnSpc>
            </a:pPr>
            <a:r>
              <a:rPr lang="en-US" sz="3799" spc="759" u="sng">
                <a:solidFill>
                  <a:srgbClr val="FFFFFF"/>
                </a:solidFill>
                <a:cs typeface="Glacial Indifference"/>
              </a:rPr>
              <a:t>ساعات العمل:</a:t>
            </a:r>
          </a:p>
        </p:txBody>
      </p:sp>
      <p:pic>
        <p:nvPicPr>
          <p:cNvPr name="Picture 6" id="6"/>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0">
            <a:off x="6995530" y="1700730"/>
            <a:ext cx="4296941" cy="781262"/>
          </a:xfrm>
          <a:prstGeom prst="rect">
            <a:avLst/>
          </a:prstGeom>
        </p:spPr>
      </p:pic>
      <p:sp>
        <p:nvSpPr>
          <p:cNvPr name="TextBox 7" id="7"/>
          <p:cNvSpPr txBox="true"/>
          <p:nvPr/>
        </p:nvSpPr>
        <p:spPr>
          <a:xfrm rot="0">
            <a:off x="7327126" y="1805611"/>
            <a:ext cx="3633748" cy="571500"/>
          </a:xfrm>
          <a:prstGeom prst="rect">
            <a:avLst/>
          </a:prstGeom>
        </p:spPr>
        <p:txBody>
          <a:bodyPr anchor="t" rtlCol="false" tIns="0" lIns="0" bIns="0" rIns="0">
            <a:spAutoFit/>
          </a:bodyPr>
          <a:lstStyle/>
          <a:p>
            <a:pPr algn="ctr">
              <a:lnSpc>
                <a:spcPts val="4559"/>
              </a:lnSpc>
            </a:pPr>
            <a:r>
              <a:rPr lang="en-US" sz="3799" spc="759" u="sng">
                <a:solidFill>
                  <a:srgbClr val="FFFFFF"/>
                </a:solidFill>
                <a:cs typeface="Glacial Indifference"/>
              </a:rPr>
              <a:t>موقع:</a:t>
            </a:r>
          </a:p>
        </p:txBody>
      </p:sp>
      <p:sp>
        <p:nvSpPr>
          <p:cNvPr name="TextBox 8" id="8"/>
          <p:cNvSpPr txBox="true"/>
          <p:nvPr/>
        </p:nvSpPr>
        <p:spPr>
          <a:xfrm rot="0">
            <a:off x="6239052" y="2675007"/>
            <a:ext cx="5809895" cy="571500"/>
          </a:xfrm>
          <a:prstGeom prst="rect">
            <a:avLst/>
          </a:prstGeom>
        </p:spPr>
        <p:txBody>
          <a:bodyPr anchor="t" rtlCol="false" tIns="0" lIns="0" bIns="0" rIns="0">
            <a:spAutoFit/>
          </a:bodyPr>
          <a:lstStyle/>
          <a:p>
            <a:pPr algn="ctr">
              <a:lnSpc>
                <a:spcPts val="4559"/>
              </a:lnSpc>
              <a:spcBef>
                <a:spcPct val="0"/>
              </a:spcBef>
            </a:pPr>
            <a:r>
              <a:rPr lang="en-US" sz="3799" spc="759">
                <a:solidFill>
                  <a:srgbClr val="FFFFFF"/>
                </a:solidFill>
                <a:cs typeface="Glacial Indifference Bold"/>
              </a:rPr>
              <a:t>سييرا مادري 267</a:t>
            </a:r>
          </a:p>
        </p:txBody>
      </p:sp>
      <p:pic>
        <p:nvPicPr>
          <p:cNvPr name="Picture 9" id="9"/>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0">
            <a:off x="6564408" y="7878752"/>
            <a:ext cx="5257912" cy="955984"/>
          </a:xfrm>
          <a:prstGeom prst="rect">
            <a:avLst/>
          </a:prstGeom>
        </p:spPr>
      </p:pic>
      <p:sp>
        <p:nvSpPr>
          <p:cNvPr name="TextBox 10" id="10"/>
          <p:cNvSpPr txBox="true"/>
          <p:nvPr/>
        </p:nvSpPr>
        <p:spPr>
          <a:xfrm rot="0">
            <a:off x="6670174" y="8033373"/>
            <a:ext cx="5053418" cy="571500"/>
          </a:xfrm>
          <a:prstGeom prst="rect">
            <a:avLst/>
          </a:prstGeom>
        </p:spPr>
        <p:txBody>
          <a:bodyPr anchor="t" rtlCol="false" tIns="0" lIns="0" bIns="0" rIns="0">
            <a:spAutoFit/>
          </a:bodyPr>
          <a:lstStyle/>
          <a:p>
            <a:pPr algn="ctr">
              <a:lnSpc>
                <a:spcPts val="4559"/>
              </a:lnSpc>
            </a:pPr>
            <a:r>
              <a:rPr lang="en-US" sz="3799" spc="759">
                <a:solidFill>
                  <a:srgbClr val="FFFFFF"/>
                </a:solidFill>
                <a:cs typeface="Glacial Indifference"/>
              </a:rPr>
              <a:t>رقم المكتب:</a:t>
            </a:r>
          </a:p>
        </p:txBody>
      </p:sp>
      <p:sp>
        <p:nvSpPr>
          <p:cNvPr name="TextBox 11" id="11"/>
          <p:cNvSpPr txBox="true"/>
          <p:nvPr/>
        </p:nvSpPr>
        <p:spPr>
          <a:xfrm rot="0">
            <a:off x="4460210" y="9130011"/>
            <a:ext cx="9515196" cy="571500"/>
          </a:xfrm>
          <a:prstGeom prst="rect">
            <a:avLst/>
          </a:prstGeom>
        </p:spPr>
        <p:txBody>
          <a:bodyPr anchor="t" rtlCol="false" tIns="0" lIns="0" bIns="0" rIns="0">
            <a:spAutoFit/>
          </a:bodyPr>
          <a:lstStyle/>
          <a:p>
            <a:pPr algn="ctr">
              <a:lnSpc>
                <a:spcPts val="4559"/>
              </a:lnSpc>
              <a:spcBef>
                <a:spcPct val="0"/>
              </a:spcBef>
            </a:pPr>
            <a:r>
              <a:rPr lang="en-US" sz="3799" spc="759">
                <a:solidFill>
                  <a:srgbClr val="FFFFFF"/>
                </a:solidFill>
                <a:latin typeface="Glacial Indifference Bold"/>
              </a:rPr>
              <a:t>(818) 240-1000 | تحويلة. X5580</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7591F"/>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0">
            <a:off x="-305456" y="-3798403"/>
            <a:ext cx="19076949" cy="19076949"/>
          </a:xfrm>
          <a:prstGeom prst="rect">
            <a:avLst/>
          </a:prstGeom>
        </p:spPr>
      </p:pic>
      <p:grpSp>
        <p:nvGrpSpPr>
          <p:cNvPr name="Group 3" id="3"/>
          <p:cNvGrpSpPr>
            <a:grpSpLocks noChangeAspect="true"/>
          </p:cNvGrpSpPr>
          <p:nvPr/>
        </p:nvGrpSpPr>
        <p:grpSpPr>
          <a:xfrm rot="0">
            <a:off x="0" y="-817659"/>
            <a:ext cx="6143927" cy="5486168"/>
            <a:chOff x="149860" y="501650"/>
            <a:chExt cx="12882880" cy="11503660"/>
          </a:xfrm>
        </p:grpSpPr>
        <p:sp>
          <p:nvSpPr>
            <p:cNvPr name="Freeform 4" id="4"/>
            <p:cNvSpPr/>
            <p:nvPr/>
          </p:nvSpPr>
          <p:spPr>
            <a:xfrm>
              <a:off x="149860" y="501650"/>
              <a:ext cx="12882879" cy="11503660"/>
            </a:xfrm>
            <a:custGeom>
              <a:avLst/>
              <a:gdLst/>
              <a:ahLst/>
              <a:cxnLst/>
              <a:rect r="r" b="b" t="t" l="l"/>
              <a:pathLst>
                <a:path h="11503660" w="12882879">
                  <a:moveTo>
                    <a:pt x="11337290" y="2283460"/>
                  </a:moveTo>
                  <a:cubicBezTo>
                    <a:pt x="10535920" y="1322070"/>
                    <a:pt x="9357360" y="730250"/>
                    <a:pt x="8139430" y="440690"/>
                  </a:cubicBezTo>
                  <a:cubicBezTo>
                    <a:pt x="6921501" y="151130"/>
                    <a:pt x="5646420" y="0"/>
                    <a:pt x="4451350" y="330200"/>
                  </a:cubicBezTo>
                  <a:lnTo>
                    <a:pt x="4452620" y="330200"/>
                  </a:lnTo>
                  <a:cubicBezTo>
                    <a:pt x="2360930" y="749300"/>
                    <a:pt x="601980" y="2358390"/>
                    <a:pt x="180340" y="4406900"/>
                  </a:cubicBezTo>
                  <a:cubicBezTo>
                    <a:pt x="0" y="5284470"/>
                    <a:pt x="33020" y="6197600"/>
                    <a:pt x="195580" y="7077710"/>
                  </a:cubicBezTo>
                  <a:cubicBezTo>
                    <a:pt x="379730" y="8077200"/>
                    <a:pt x="746760" y="9077960"/>
                    <a:pt x="1456690" y="9805670"/>
                  </a:cubicBezTo>
                  <a:cubicBezTo>
                    <a:pt x="2240280" y="10610850"/>
                    <a:pt x="3362960" y="11004550"/>
                    <a:pt x="4475480" y="11163300"/>
                  </a:cubicBezTo>
                  <a:cubicBezTo>
                    <a:pt x="6866890" y="11503660"/>
                    <a:pt x="9480551" y="10773410"/>
                    <a:pt x="11055350" y="8940800"/>
                  </a:cubicBezTo>
                  <a:cubicBezTo>
                    <a:pt x="12630149" y="7108190"/>
                    <a:pt x="12882879" y="4138930"/>
                    <a:pt x="11337290" y="2283460"/>
                  </a:cubicBezTo>
                  <a:close/>
                </a:path>
              </a:pathLst>
            </a:custGeom>
            <a:blipFill>
              <a:blip r:embed="rId5"/>
              <a:stretch>
                <a:fillRect l="-29604" r="-27171" t="-4518" b="4518"/>
              </a:stretch>
            </a:blipFill>
          </p:spPr>
        </p:sp>
      </p:grpSp>
      <p:grpSp>
        <p:nvGrpSpPr>
          <p:cNvPr name="Group 5" id="5"/>
          <p:cNvGrpSpPr>
            <a:grpSpLocks noChangeAspect="true"/>
          </p:cNvGrpSpPr>
          <p:nvPr/>
        </p:nvGrpSpPr>
        <p:grpSpPr>
          <a:xfrm rot="-671478">
            <a:off x="5610619" y="705193"/>
            <a:ext cx="7570985" cy="3104413"/>
            <a:chOff x="0" y="0"/>
            <a:chExt cx="3150959" cy="1292022"/>
          </a:xfrm>
        </p:grpSpPr>
        <p:sp>
          <p:nvSpPr>
            <p:cNvPr name="Freeform 6" id="6"/>
            <p:cNvSpPr/>
            <p:nvPr/>
          </p:nvSpPr>
          <p:spPr>
            <a:xfrm>
              <a:off x="0" y="0"/>
              <a:ext cx="3150997" cy="1291971"/>
            </a:xfrm>
            <a:custGeom>
              <a:avLst/>
              <a:gdLst/>
              <a:ahLst/>
              <a:cxnLst/>
              <a:rect r="r" b="b" t="t" l="l"/>
              <a:pathLst>
                <a:path h="1291971" w="3150997">
                  <a:moveTo>
                    <a:pt x="3150997" y="0"/>
                  </a:moveTo>
                  <a:lnTo>
                    <a:pt x="0" y="0"/>
                  </a:lnTo>
                  <a:lnTo>
                    <a:pt x="0" y="1291971"/>
                  </a:lnTo>
                  <a:lnTo>
                    <a:pt x="3150997" y="1291971"/>
                  </a:lnTo>
                  <a:lnTo>
                    <a:pt x="3150997" y="0"/>
                  </a:lnTo>
                  <a:close/>
                </a:path>
              </a:pathLst>
            </a:custGeom>
            <a:blipFill>
              <a:blip r:embed="rId6"/>
              <a:stretch>
                <a:fillRect l="0" r="1" t="0" b="-4"/>
              </a:stretch>
            </a:blipFill>
          </p:spPr>
        </p:sp>
      </p:grpSp>
      <p:grpSp>
        <p:nvGrpSpPr>
          <p:cNvPr name="Group 7" id="7"/>
          <p:cNvGrpSpPr>
            <a:grpSpLocks noChangeAspect="true"/>
          </p:cNvGrpSpPr>
          <p:nvPr/>
        </p:nvGrpSpPr>
        <p:grpSpPr>
          <a:xfrm rot="0">
            <a:off x="6662937" y="6606846"/>
            <a:ext cx="4962126" cy="2934270"/>
            <a:chOff x="0" y="0"/>
            <a:chExt cx="4572000" cy="2703576"/>
          </a:xfrm>
        </p:grpSpPr>
        <p:sp>
          <p:nvSpPr>
            <p:cNvPr name="Freeform 8" id="8"/>
            <p:cNvSpPr/>
            <p:nvPr/>
          </p:nvSpPr>
          <p:spPr>
            <a:xfrm>
              <a:off x="0" y="889"/>
              <a:ext cx="4572000" cy="2701798"/>
            </a:xfrm>
            <a:custGeom>
              <a:avLst/>
              <a:gdLst/>
              <a:ahLst/>
              <a:cxnLst/>
              <a:rect r="r" b="b" t="t" l="l"/>
              <a:pathLst>
                <a:path h="2701798" w="4572000">
                  <a:moveTo>
                    <a:pt x="4572000" y="1350899"/>
                  </a:moveTo>
                  <a:cubicBezTo>
                    <a:pt x="4572000" y="2097151"/>
                    <a:pt x="3548380" y="2701798"/>
                    <a:pt x="2286000" y="2701798"/>
                  </a:cubicBezTo>
                  <a:cubicBezTo>
                    <a:pt x="1023620" y="2701798"/>
                    <a:pt x="0" y="2097151"/>
                    <a:pt x="0" y="1350899"/>
                  </a:cubicBezTo>
                  <a:cubicBezTo>
                    <a:pt x="0" y="604647"/>
                    <a:pt x="1023620" y="0"/>
                    <a:pt x="2286000" y="0"/>
                  </a:cubicBezTo>
                  <a:cubicBezTo>
                    <a:pt x="3548380" y="0"/>
                    <a:pt x="4572000" y="604647"/>
                    <a:pt x="4572000" y="1350899"/>
                  </a:cubicBezTo>
                  <a:close/>
                </a:path>
              </a:pathLst>
            </a:custGeom>
            <a:blipFill>
              <a:blip r:embed="rId7"/>
              <a:stretch>
                <a:fillRect l="-7899" r="-7899" t="0" b="0"/>
              </a:stretch>
            </a:blipFill>
          </p:spPr>
        </p:sp>
        <p:sp>
          <p:nvSpPr>
            <p:cNvPr name="Freeform 9" id="9"/>
            <p:cNvSpPr/>
            <p:nvPr/>
          </p:nvSpPr>
          <p:spPr>
            <a:xfrm>
              <a:off x="0" y="0"/>
              <a:ext cx="4572000" cy="2703576"/>
            </a:xfrm>
            <a:custGeom>
              <a:avLst/>
              <a:gdLst/>
              <a:ahLst/>
              <a:cxnLst/>
              <a:rect r="r" b="b" t="t" l="l"/>
              <a:pathLst>
                <a:path h="2703576" w="4572000">
                  <a:moveTo>
                    <a:pt x="4572000" y="2703576"/>
                  </a:moveTo>
                  <a:lnTo>
                    <a:pt x="0" y="2703576"/>
                  </a:lnTo>
                  <a:lnTo>
                    <a:pt x="0" y="0"/>
                  </a:lnTo>
                  <a:lnTo>
                    <a:pt x="4572000" y="0"/>
                  </a:lnTo>
                  <a:lnTo>
                    <a:pt x="4572000" y="2703576"/>
                  </a:lnTo>
                  <a:close/>
                </a:path>
              </a:pathLst>
            </a:custGeom>
            <a:blipFill>
              <a:blip r:embed="rId8"/>
              <a:stretch>
                <a:fillRect l="-7" r="-7" t="0" b="0"/>
              </a:stretch>
            </a:blipFill>
          </p:spPr>
        </p:sp>
      </p:grpSp>
      <p:grpSp>
        <p:nvGrpSpPr>
          <p:cNvPr name="Group 10" id="10"/>
          <p:cNvGrpSpPr>
            <a:grpSpLocks noChangeAspect="true"/>
          </p:cNvGrpSpPr>
          <p:nvPr/>
        </p:nvGrpSpPr>
        <p:grpSpPr>
          <a:xfrm rot="0">
            <a:off x="13246621" y="339761"/>
            <a:ext cx="5897884" cy="3317518"/>
            <a:chOff x="0" y="0"/>
            <a:chExt cx="11289030" cy="6350000"/>
          </a:xfrm>
        </p:grpSpPr>
        <p:sp>
          <p:nvSpPr>
            <p:cNvPr name="Freeform 11" id="11"/>
            <p:cNvSpPr/>
            <p:nvPr/>
          </p:nvSpPr>
          <p:spPr>
            <a:xfrm>
              <a:off x="0" y="0"/>
              <a:ext cx="11287761" cy="6350000"/>
            </a:xfrm>
            <a:custGeom>
              <a:avLst/>
              <a:gdLst/>
              <a:ahLst/>
              <a:cxnLst/>
              <a:rect r="r" b="b" t="t" l="l"/>
              <a:pathLst>
                <a:path h="6350000" w="11287761">
                  <a:moveTo>
                    <a:pt x="0" y="5824220"/>
                  </a:moveTo>
                  <a:lnTo>
                    <a:pt x="0" y="525780"/>
                  </a:lnTo>
                  <a:cubicBezTo>
                    <a:pt x="0" y="234950"/>
                    <a:pt x="234950" y="0"/>
                    <a:pt x="525780" y="0"/>
                  </a:cubicBezTo>
                  <a:lnTo>
                    <a:pt x="10761980" y="0"/>
                  </a:lnTo>
                  <a:cubicBezTo>
                    <a:pt x="11052811" y="0"/>
                    <a:pt x="11287761" y="234950"/>
                    <a:pt x="11287761" y="525780"/>
                  </a:cubicBezTo>
                  <a:lnTo>
                    <a:pt x="11287761" y="5822950"/>
                  </a:lnTo>
                  <a:cubicBezTo>
                    <a:pt x="11287761" y="6113780"/>
                    <a:pt x="11052811" y="6348730"/>
                    <a:pt x="10761980" y="6348730"/>
                  </a:cubicBezTo>
                  <a:lnTo>
                    <a:pt x="525780" y="6348730"/>
                  </a:lnTo>
                  <a:cubicBezTo>
                    <a:pt x="236220" y="6350000"/>
                    <a:pt x="0" y="6115050"/>
                    <a:pt x="0" y="5824220"/>
                  </a:cubicBezTo>
                  <a:cubicBezTo>
                    <a:pt x="0" y="5824220"/>
                    <a:pt x="0" y="5824220"/>
                    <a:pt x="0" y="5824220"/>
                  </a:cubicBezTo>
                  <a:close/>
                </a:path>
              </a:pathLst>
            </a:custGeom>
            <a:blipFill>
              <a:blip r:embed="rId9"/>
              <a:stretch>
                <a:fillRect l="0" r="0" t="-9265" b="-9265"/>
              </a:stretch>
            </a:blipFill>
          </p:spPr>
        </p:sp>
      </p:grpSp>
      <p:sp>
        <p:nvSpPr>
          <p:cNvPr name="TextBox 12" id="12"/>
          <p:cNvSpPr txBox="true"/>
          <p:nvPr/>
        </p:nvSpPr>
        <p:spPr>
          <a:xfrm rot="0">
            <a:off x="452593" y="4454196"/>
            <a:ext cx="17560851" cy="2152650"/>
          </a:xfrm>
          <a:prstGeom prst="rect">
            <a:avLst/>
          </a:prstGeom>
        </p:spPr>
        <p:txBody>
          <a:bodyPr anchor="t" rtlCol="false" tIns="0" lIns="0" bIns="0" rIns="0">
            <a:spAutoFit/>
          </a:bodyPr>
          <a:lstStyle/>
          <a:p>
            <a:pPr algn="ctr">
              <a:lnSpc>
                <a:spcPts val="5639"/>
              </a:lnSpc>
            </a:pPr>
            <a:r>
              <a:rPr lang="en-US" sz="4699" spc="939">
                <a:solidFill>
                  <a:srgbClr val="FFFFFF"/>
                </a:solidFill>
                <a:cs typeface="Glacial Indifference Bold"/>
              </a:rPr>
              <a:t>برنامج فريد لتوجيه الأقران مصمم لمساعدة الطلاب على التنقل والنجاح في عامهم الأول في دول مجلس التعاون الخليجي</a:t>
            </a:r>
          </a:p>
        </p:txBody>
      </p:sp>
      <p:sp>
        <p:nvSpPr>
          <p:cNvPr name="TextBox 13" id="13"/>
          <p:cNvSpPr txBox="true"/>
          <p:nvPr/>
        </p:nvSpPr>
        <p:spPr>
          <a:xfrm rot="0">
            <a:off x="4411832" y="9401175"/>
            <a:ext cx="9968559" cy="723900"/>
          </a:xfrm>
          <a:prstGeom prst="rect">
            <a:avLst/>
          </a:prstGeom>
        </p:spPr>
        <p:txBody>
          <a:bodyPr anchor="t" rtlCol="false" tIns="0" lIns="0" bIns="0" rIns="0">
            <a:spAutoFit/>
          </a:bodyPr>
          <a:lstStyle/>
          <a:p>
            <a:pPr algn="ctr">
              <a:lnSpc>
                <a:spcPts val="5639"/>
              </a:lnSpc>
            </a:pPr>
            <a:r>
              <a:rPr lang="en-US" sz="4699" spc="939">
                <a:solidFill>
                  <a:srgbClr val="FFFFFF"/>
                </a:solidFill>
                <a:latin typeface="Glacial Indifference Bold"/>
              </a:rPr>
              <a:t>www.glendale.edu/spark</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3"/>
          <a:srcRect l="0" t="0" r="5116" b="0"/>
          <a:stretch>
            <a:fillRect/>
          </a:stretch>
        </p:blipFill>
        <p:spPr>
          <a:xfrm flipH="false" flipV="false" rot="1158339">
            <a:off x="12214948" y="-141723"/>
            <a:ext cx="3848963" cy="3598143"/>
          </a:xfrm>
          <a:prstGeom prst="rect">
            <a:avLst/>
          </a:prstGeom>
        </p:spPr>
      </p:pic>
      <p:pic>
        <p:nvPicPr>
          <p:cNvPr name="Picture 3" id="3"/>
          <p:cNvPicPr>
            <a:picLocks noChangeAspect="true"/>
          </p:cNvPicPr>
          <p:nvPr/>
        </p:nvPicPr>
        <p:blipFill>
          <a:blip r:embed="rId4"/>
          <a:srcRect l="0" t="0" r="0" b="0"/>
          <a:stretch>
            <a:fillRect/>
          </a:stretch>
        </p:blipFill>
        <p:spPr>
          <a:xfrm flipH="false" flipV="false" rot="-144702">
            <a:off x="14843927" y="3277560"/>
            <a:ext cx="3669750" cy="3187440"/>
          </a:xfrm>
          <a:prstGeom prst="rect">
            <a:avLst/>
          </a:prstGeom>
        </p:spPr>
      </p:pic>
      <p:pic>
        <p:nvPicPr>
          <p:cNvPr name="Picture 4" id="4"/>
          <p:cNvPicPr>
            <a:picLocks noChangeAspect="true"/>
          </p:cNvPicPr>
          <p:nvPr/>
        </p:nvPicPr>
        <p:blipFill>
          <a:blip r:embed="rId5"/>
          <a:srcRect l="66800" t="4582" r="4132" b="0"/>
          <a:stretch>
            <a:fillRect/>
          </a:stretch>
        </p:blipFill>
        <p:spPr>
          <a:xfrm flipH="false" flipV="false" rot="318884">
            <a:off x="-175835" y="2844068"/>
            <a:ext cx="4065306" cy="3607951"/>
          </a:xfrm>
          <a:prstGeom prst="rect">
            <a:avLst/>
          </a:prstGeom>
        </p:spPr>
      </p:pic>
      <p:grpSp>
        <p:nvGrpSpPr>
          <p:cNvPr name="Group 5" id="5"/>
          <p:cNvGrpSpPr/>
          <p:nvPr/>
        </p:nvGrpSpPr>
        <p:grpSpPr>
          <a:xfrm rot="0">
            <a:off x="0" y="6319170"/>
            <a:ext cx="18579115" cy="3967830"/>
            <a:chOff x="0" y="0"/>
            <a:chExt cx="4893265" cy="1045025"/>
          </a:xfrm>
        </p:grpSpPr>
        <p:sp>
          <p:nvSpPr>
            <p:cNvPr name="Freeform 6" id="6"/>
            <p:cNvSpPr/>
            <p:nvPr/>
          </p:nvSpPr>
          <p:spPr>
            <a:xfrm>
              <a:off x="0" y="0"/>
              <a:ext cx="4893265" cy="1045025"/>
            </a:xfrm>
            <a:custGeom>
              <a:avLst/>
              <a:gdLst/>
              <a:ahLst/>
              <a:cxnLst/>
              <a:rect r="r" b="b" t="t" l="l"/>
              <a:pathLst>
                <a:path h="1045025" w="4893265">
                  <a:moveTo>
                    <a:pt x="0" y="0"/>
                  </a:moveTo>
                  <a:lnTo>
                    <a:pt x="4893265" y="0"/>
                  </a:lnTo>
                  <a:lnTo>
                    <a:pt x="4893265" y="1045025"/>
                  </a:lnTo>
                  <a:lnTo>
                    <a:pt x="0" y="1045025"/>
                  </a:lnTo>
                  <a:close/>
                </a:path>
              </a:pathLst>
            </a:custGeom>
            <a:solidFill>
              <a:srgbClr val="FFDE59"/>
            </a:solidFill>
          </p:spPr>
        </p:sp>
        <p:sp>
          <p:nvSpPr>
            <p:cNvPr name="TextBox 7" id="7"/>
            <p:cNvSpPr txBox="true"/>
            <p:nvPr/>
          </p:nvSpPr>
          <p:spPr>
            <a:xfrm>
              <a:off x="0" y="-38100"/>
              <a:ext cx="812800" cy="850900"/>
            </a:xfrm>
            <a:prstGeom prst="rect">
              <a:avLst/>
            </a:prstGeom>
          </p:spPr>
          <p:txBody>
            <a:bodyPr anchor="ctr" rtlCol="false" tIns="50800" lIns="50800" bIns="50800" rIns="50800"/>
            <a:lstStyle/>
            <a:p>
              <a:pPr algn="ctr">
                <a:lnSpc>
                  <a:spcPts val="2659"/>
                </a:lnSpc>
              </a:pPr>
            </a:p>
            <a:p>
              <a:pPr algn="ctr">
                <a:lnSpc>
                  <a:spcPts val="2659"/>
                </a:lnSpc>
                <a:spcBef>
                  <a:spcPct val="0"/>
                </a:spcBef>
              </a:pPr>
            </a:p>
          </p:txBody>
        </p:sp>
      </p:grpSp>
      <p:pic>
        <p:nvPicPr>
          <p:cNvPr name="Picture 8" id="8"/>
          <p:cNvPicPr>
            <a:picLocks noChangeAspect="true"/>
          </p:cNvPicPr>
          <p:nvPr/>
        </p:nvPicPr>
        <p:blipFill>
          <a:blip r:embed="rId5"/>
          <a:srcRect l="4795" t="2681" r="69961" b="7330"/>
          <a:stretch>
            <a:fillRect/>
          </a:stretch>
        </p:blipFill>
        <p:spPr>
          <a:xfrm flipH="false" flipV="false" rot="-413101">
            <a:off x="2602574" y="25212"/>
            <a:ext cx="2961273" cy="2854145"/>
          </a:xfrm>
          <a:prstGeom prst="rect">
            <a:avLst/>
          </a:prstGeom>
        </p:spPr>
      </p:pic>
      <p:grpSp>
        <p:nvGrpSpPr>
          <p:cNvPr name="Group 9" id="9"/>
          <p:cNvGrpSpPr/>
          <p:nvPr/>
        </p:nvGrpSpPr>
        <p:grpSpPr>
          <a:xfrm rot="10614670">
            <a:off x="-1847878" y="5891435"/>
            <a:ext cx="21983755" cy="10614910"/>
            <a:chOff x="0" y="0"/>
            <a:chExt cx="29311674" cy="14153213"/>
          </a:xfrm>
        </p:grpSpPr>
        <p:pic>
          <p:nvPicPr>
            <p:cNvPr name="Picture 10" id="10"/>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8730" t="63118" r="0" b="1454"/>
            <a:stretch>
              <a:fillRect/>
            </a:stretch>
          </p:blipFill>
          <p:spPr>
            <a:xfrm flipH="false" flipV="false" rot="1310718">
              <a:off x="8981440" y="4055006"/>
              <a:ext cx="19803540" cy="6652593"/>
            </a:xfrm>
            <a:prstGeom prst="rect">
              <a:avLst/>
            </a:prstGeom>
          </p:spPr>
        </p:pic>
        <p:pic>
          <p:nvPicPr>
            <p:cNvPr name="Picture 11" id="11"/>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8730" t="63118" r="0" b="1454"/>
            <a:stretch>
              <a:fillRect/>
            </a:stretch>
          </p:blipFill>
          <p:spPr>
            <a:xfrm flipH="false" flipV="false" rot="-1164382">
              <a:off x="542653" y="3101041"/>
              <a:ext cx="19803540" cy="6652593"/>
            </a:xfrm>
            <a:prstGeom prst="rect">
              <a:avLst/>
            </a:prstGeom>
          </p:spPr>
        </p:pic>
      </p:grpSp>
      <p:pic>
        <p:nvPicPr>
          <p:cNvPr name="Picture 12" id="12"/>
          <p:cNvPicPr>
            <a:picLocks noChangeAspect="true"/>
          </p:cNvPicPr>
          <p:nvPr/>
        </p:nvPicPr>
        <p:blipFill>
          <a:blip r:embed="rId10"/>
          <a:srcRect l="0" t="0" r="0" b="15171"/>
          <a:stretch>
            <a:fillRect/>
          </a:stretch>
        </p:blipFill>
        <p:spPr>
          <a:xfrm flipH="false" flipV="false" rot="0">
            <a:off x="5628820" y="84350"/>
            <a:ext cx="7030360" cy="6234820"/>
          </a:xfrm>
          <a:prstGeom prst="rect">
            <a:avLst/>
          </a:prstGeom>
        </p:spPr>
      </p:pic>
      <p:sp>
        <p:nvSpPr>
          <p:cNvPr name="TextBox 13" id="13"/>
          <p:cNvSpPr txBox="true"/>
          <p:nvPr/>
        </p:nvSpPr>
        <p:spPr>
          <a:xfrm rot="0">
            <a:off x="0" y="7779128"/>
            <a:ext cx="18288000" cy="1543050"/>
          </a:xfrm>
          <a:prstGeom prst="rect">
            <a:avLst/>
          </a:prstGeom>
        </p:spPr>
        <p:txBody>
          <a:bodyPr anchor="t" rtlCol="false" tIns="0" lIns="0" bIns="0" rIns="0">
            <a:spAutoFit/>
          </a:bodyPr>
          <a:lstStyle/>
          <a:p>
            <a:pPr algn="ctr">
              <a:lnSpc>
                <a:spcPts val="4080"/>
              </a:lnSpc>
            </a:pPr>
            <a:r>
              <a:rPr lang="en-US" sz="3400" spc="680">
                <a:solidFill>
                  <a:srgbClr val="000000"/>
                </a:solidFill>
                <a:cs typeface="Glacial Indifference Bold"/>
              </a:rPr>
              <a:t>تتمثل مهمة ESTUDIANTES UNIDOS في إلهام الطلاب اللاتينيين وإشراكهم وتمكينهم ليصبحوا وكلاء للتغيير</a:t>
            </a:r>
          </a:p>
          <a:p>
            <a:pPr algn="ctr">
              <a:lnSpc>
                <a:spcPts val="4080"/>
              </a:lnSpc>
              <a:spcBef>
                <a:spcPct val="0"/>
              </a:spcBef>
            </a:pPr>
            <a:r>
              <a:rPr lang="en-US" sz="3400" spc="680">
                <a:solidFill>
                  <a:srgbClr val="000000"/>
                </a:solidFill>
                <a:cs typeface="Glacial Indifference Bold"/>
              </a:rPr>
              <a:t>ودعاة لجميع الطلاب في دول مجلس التعاون الخليجي.</a:t>
            </a:r>
          </a:p>
        </p:txBody>
      </p:sp>
      <p:sp>
        <p:nvSpPr>
          <p:cNvPr name="TextBox 14" id="14"/>
          <p:cNvSpPr txBox="true"/>
          <p:nvPr/>
        </p:nvSpPr>
        <p:spPr>
          <a:xfrm rot="0">
            <a:off x="1876149" y="6652258"/>
            <a:ext cx="14535702" cy="676397"/>
          </a:xfrm>
          <a:prstGeom prst="rect">
            <a:avLst/>
          </a:prstGeom>
        </p:spPr>
        <p:txBody>
          <a:bodyPr anchor="t" rtlCol="false" tIns="0" lIns="0" bIns="0" rIns="0">
            <a:spAutoFit/>
          </a:bodyPr>
          <a:lstStyle/>
          <a:p>
            <a:pPr algn="ctr">
              <a:lnSpc>
                <a:spcPts val="5101"/>
              </a:lnSpc>
            </a:pPr>
            <a:r>
              <a:rPr lang="en-US" sz="5101">
                <a:solidFill>
                  <a:srgbClr val="000000"/>
                </a:solidFill>
                <a:cs typeface="Libre Franklin Black Bold"/>
              </a:rPr>
              <a:t>كن قائدا ، اصنع فرقا</a:t>
            </a:r>
          </a:p>
        </p:txBody>
      </p:sp>
      <p:sp>
        <p:nvSpPr>
          <p:cNvPr name="TextBox 15" id="15"/>
          <p:cNvSpPr txBox="true"/>
          <p:nvPr/>
        </p:nvSpPr>
        <p:spPr>
          <a:xfrm rot="0">
            <a:off x="5511704" y="9560303"/>
            <a:ext cx="7555706" cy="514350"/>
          </a:xfrm>
          <a:prstGeom prst="rect">
            <a:avLst/>
          </a:prstGeom>
        </p:spPr>
        <p:txBody>
          <a:bodyPr anchor="t" rtlCol="false" tIns="0" lIns="0" bIns="0" rIns="0">
            <a:spAutoFit/>
          </a:bodyPr>
          <a:lstStyle/>
          <a:p>
            <a:pPr algn="ctr">
              <a:lnSpc>
                <a:spcPts val="4080"/>
              </a:lnSpc>
              <a:spcBef>
                <a:spcPct val="0"/>
              </a:spcBef>
            </a:pPr>
            <a:r>
              <a:rPr lang="en-US" sz="3400" spc="680">
                <a:solidFill>
                  <a:srgbClr val="000000"/>
                </a:solidFill>
                <a:latin typeface="Glacial Indifference Bold"/>
              </a:rPr>
              <a:t>WWW.GLENDALE.EDU/MCEC</a:t>
            </a:r>
          </a:p>
        </p:txBody>
      </p:sp>
    </p:spTree>
  </p:cSld>
  <p:clrMapOvr>
    <a:masterClrMapping/>
  </p:clrMapOvr>
</p:sld>
</file>

<file path=ppt/slides/slide6.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1959079" y="2293134"/>
            <a:ext cx="14237248" cy="2841848"/>
            <a:chOff x="0" y="0"/>
            <a:chExt cx="3749728" cy="748470"/>
          </a:xfrm>
        </p:grpSpPr>
        <p:sp>
          <p:nvSpPr>
            <p:cNvPr name="Freeform 3" id="3"/>
            <p:cNvSpPr/>
            <p:nvPr/>
          </p:nvSpPr>
          <p:spPr>
            <a:xfrm>
              <a:off x="0" y="0"/>
              <a:ext cx="3749728" cy="748470"/>
            </a:xfrm>
            <a:custGeom>
              <a:avLst/>
              <a:gdLst/>
              <a:ahLst/>
              <a:cxnLst/>
              <a:rect r="r" b="b" t="t" l="l"/>
              <a:pathLst>
                <a:path h="748470" w="3749728">
                  <a:moveTo>
                    <a:pt x="0" y="0"/>
                  </a:moveTo>
                  <a:lnTo>
                    <a:pt x="3749728" y="0"/>
                  </a:lnTo>
                  <a:lnTo>
                    <a:pt x="3749728" y="748470"/>
                  </a:lnTo>
                  <a:lnTo>
                    <a:pt x="0" y="748470"/>
                  </a:lnTo>
                  <a:close/>
                </a:path>
              </a:pathLst>
            </a:custGeom>
            <a:solidFill>
              <a:srgbClr val="780116"/>
            </a:solidFill>
          </p:spPr>
        </p:sp>
        <p:sp>
          <p:nvSpPr>
            <p:cNvPr name="TextBox 4" id="4"/>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1221181" y="7621569"/>
            <a:ext cx="16038119" cy="2346377"/>
            <a:chOff x="0" y="0"/>
            <a:chExt cx="4224031" cy="617976"/>
          </a:xfrm>
        </p:grpSpPr>
        <p:sp>
          <p:nvSpPr>
            <p:cNvPr name="Freeform 6" id="6"/>
            <p:cNvSpPr/>
            <p:nvPr/>
          </p:nvSpPr>
          <p:spPr>
            <a:xfrm>
              <a:off x="0" y="0"/>
              <a:ext cx="4224031" cy="617976"/>
            </a:xfrm>
            <a:custGeom>
              <a:avLst/>
              <a:gdLst/>
              <a:ahLst/>
              <a:cxnLst/>
              <a:rect r="r" b="b" t="t" l="l"/>
              <a:pathLst>
                <a:path h="617976" w="4224031">
                  <a:moveTo>
                    <a:pt x="0" y="0"/>
                  </a:moveTo>
                  <a:lnTo>
                    <a:pt x="4224031" y="0"/>
                  </a:lnTo>
                  <a:lnTo>
                    <a:pt x="4224031" y="617976"/>
                  </a:lnTo>
                  <a:lnTo>
                    <a:pt x="0" y="617976"/>
                  </a:lnTo>
                  <a:close/>
                </a:path>
              </a:pathLst>
            </a:custGeom>
            <a:solidFill>
              <a:srgbClr val="E1AB33"/>
            </a:solidFill>
          </p:spPr>
        </p:sp>
        <p:sp>
          <p:nvSpPr>
            <p:cNvPr name="TextBox 7" id="7"/>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sp>
        <p:nvSpPr>
          <p:cNvPr name="TextBox 8" id="8"/>
          <p:cNvSpPr txBox="true"/>
          <p:nvPr/>
        </p:nvSpPr>
        <p:spPr>
          <a:xfrm rot="0">
            <a:off x="26327" y="5419890"/>
            <a:ext cx="18427826" cy="1685925"/>
          </a:xfrm>
          <a:prstGeom prst="rect">
            <a:avLst/>
          </a:prstGeom>
        </p:spPr>
        <p:txBody>
          <a:bodyPr anchor="t" rtlCol="false" tIns="0" lIns="0" bIns="0" rIns="0">
            <a:spAutoFit/>
          </a:bodyPr>
          <a:lstStyle/>
          <a:p>
            <a:pPr algn="ctr">
              <a:lnSpc>
                <a:spcPts val="6600"/>
              </a:lnSpc>
            </a:pPr>
            <a:r>
              <a:rPr lang="en-US" sz="5500" spc="1100" u="sng">
                <a:solidFill>
                  <a:srgbClr val="000000"/>
                </a:solidFill>
                <a:cs typeface="Glacial Indifference Bold"/>
              </a:rPr>
              <a:t>برنامج خدمة احتياجات المجتمع</a:t>
            </a:r>
          </a:p>
          <a:p>
            <a:pPr algn="ctr">
              <a:lnSpc>
                <a:spcPts val="6600"/>
              </a:lnSpc>
            </a:pPr>
            <a:r>
              <a:rPr lang="en-US" sz="5500" spc="1100" u="sng">
                <a:solidFill>
                  <a:srgbClr val="000000"/>
                </a:solidFill>
                <a:latin typeface="Glacial Indifference Bold"/>
              </a:rPr>
              <a:t>(SCN)</a:t>
            </a:r>
          </a:p>
        </p:txBody>
      </p:sp>
      <p:sp>
        <p:nvSpPr>
          <p:cNvPr name="TextBox 9" id="9"/>
          <p:cNvSpPr txBox="true"/>
          <p:nvPr/>
        </p:nvSpPr>
        <p:spPr>
          <a:xfrm rot="0">
            <a:off x="-72717" y="312777"/>
            <a:ext cx="18288000" cy="1685925"/>
          </a:xfrm>
          <a:prstGeom prst="rect">
            <a:avLst/>
          </a:prstGeom>
        </p:spPr>
        <p:txBody>
          <a:bodyPr anchor="t" rtlCol="false" tIns="0" lIns="0" bIns="0" rIns="0">
            <a:spAutoFit/>
          </a:bodyPr>
          <a:lstStyle/>
          <a:p>
            <a:pPr algn="ctr">
              <a:lnSpc>
                <a:spcPts val="6600"/>
              </a:lnSpc>
            </a:pPr>
            <a:r>
              <a:rPr lang="en-US" sz="5500" spc="1100" u="sng">
                <a:solidFill>
                  <a:srgbClr val="000000"/>
                </a:solidFill>
                <a:cs typeface="Glacial Indifference Bold"/>
              </a:rPr>
              <a:t>يتحدث الطلاب عن العرق</a:t>
            </a:r>
          </a:p>
          <a:p>
            <a:pPr algn="ctr">
              <a:lnSpc>
                <a:spcPts val="6600"/>
              </a:lnSpc>
            </a:pPr>
            <a:r>
              <a:rPr lang="en-US" sz="5500" spc="1100" u="sng">
                <a:solidFill>
                  <a:srgbClr val="000000"/>
                </a:solidFill>
                <a:latin typeface="Glacial Indifference Bold"/>
              </a:rPr>
              <a:t>(نجمة)</a:t>
            </a:r>
          </a:p>
        </p:txBody>
      </p:sp>
      <p:sp>
        <p:nvSpPr>
          <p:cNvPr name="TextBox 10" id="10"/>
          <p:cNvSpPr txBox="true"/>
          <p:nvPr/>
        </p:nvSpPr>
        <p:spPr>
          <a:xfrm rot="0">
            <a:off x="1124940" y="7699382"/>
            <a:ext cx="15892685" cy="2181225"/>
          </a:xfrm>
          <a:prstGeom prst="rect">
            <a:avLst/>
          </a:prstGeom>
        </p:spPr>
        <p:txBody>
          <a:bodyPr anchor="t" rtlCol="false" tIns="0" lIns="0" bIns="0" rIns="0">
            <a:spAutoFit/>
          </a:bodyPr>
          <a:lstStyle/>
          <a:p>
            <a:pPr algn="ctr">
              <a:lnSpc>
                <a:spcPts val="4319"/>
              </a:lnSpc>
            </a:pPr>
            <a:r>
              <a:rPr lang="en-US" sz="3599" spc="719">
                <a:solidFill>
                  <a:srgbClr val="000000"/>
                </a:solidFill>
                <a:cs typeface="Glacial Indifference"/>
              </a:rPr>
              <a:t>برنامج مصمم لربط طلاب دول مجلس التعاون الخليجي بالمدارس المتوسطة والثانوية المحلية حيث ستسهل المناقشات حول العنصرية والتمييز على أساس الجنس والقوالب النمطية والمزيد.</a:t>
            </a:r>
          </a:p>
        </p:txBody>
      </p:sp>
      <p:sp>
        <p:nvSpPr>
          <p:cNvPr name="TextBox 11" id="11"/>
          <p:cNvSpPr txBox="true"/>
          <p:nvPr/>
        </p:nvSpPr>
        <p:spPr>
          <a:xfrm rot="0">
            <a:off x="2264858" y="2890146"/>
            <a:ext cx="13625691" cy="1638300"/>
          </a:xfrm>
          <a:prstGeom prst="rect">
            <a:avLst/>
          </a:prstGeom>
        </p:spPr>
        <p:txBody>
          <a:bodyPr anchor="t" rtlCol="false" tIns="0" lIns="0" bIns="0" rIns="0">
            <a:spAutoFit/>
          </a:bodyPr>
          <a:lstStyle/>
          <a:p>
            <a:pPr algn="ctr">
              <a:lnSpc>
                <a:spcPts val="4319"/>
              </a:lnSpc>
            </a:pPr>
            <a:r>
              <a:rPr lang="en-US" sz="3599" spc="719">
                <a:solidFill>
                  <a:srgbClr val="FFFFFF"/>
                </a:solidFill>
                <a:cs typeface="Glacial Indifference"/>
              </a:rPr>
              <a:t>برنامج مصمم لتوفير وظائف الدراسة والعمل خارج الحرم الجامعي لطلاب دول مجلس التعاون الخليجي في المدارس المحلية والمنظمات غير الربحية.</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780116"/>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flipH="false" flipV="false" rot="0">
            <a:off x="8402686" y="7207142"/>
            <a:ext cx="1482629" cy="1482629"/>
          </a:xfrm>
          <a:prstGeom prst="rect">
            <a:avLst/>
          </a:prstGeom>
        </p:spPr>
      </p:pic>
      <p:sp>
        <p:nvSpPr>
          <p:cNvPr name="TextBox 3" id="3"/>
          <p:cNvSpPr txBox="true"/>
          <p:nvPr/>
        </p:nvSpPr>
        <p:spPr>
          <a:xfrm rot="0">
            <a:off x="3431759" y="600075"/>
            <a:ext cx="11424482" cy="847725"/>
          </a:xfrm>
          <a:prstGeom prst="rect">
            <a:avLst/>
          </a:prstGeom>
        </p:spPr>
        <p:txBody>
          <a:bodyPr anchor="t" rtlCol="false" tIns="0" lIns="0" bIns="0" rIns="0">
            <a:spAutoFit/>
          </a:bodyPr>
          <a:lstStyle/>
          <a:p>
            <a:pPr algn="ctr">
              <a:lnSpc>
                <a:spcPts val="6600"/>
              </a:lnSpc>
            </a:pPr>
            <a:r>
              <a:rPr lang="en-US" sz="5500" spc="1100" u="sng">
                <a:solidFill>
                  <a:srgbClr val="E1AB33"/>
                </a:solidFill>
                <a:cs typeface="Glacial Indifference Bold"/>
              </a:rPr>
              <a:t>معلومات الاتصال:</a:t>
            </a:r>
          </a:p>
        </p:txBody>
      </p:sp>
      <p:sp>
        <p:nvSpPr>
          <p:cNvPr name="TextBox 4" id="4"/>
          <p:cNvSpPr txBox="true"/>
          <p:nvPr/>
        </p:nvSpPr>
        <p:spPr>
          <a:xfrm rot="0">
            <a:off x="4374266" y="1993857"/>
            <a:ext cx="9539468" cy="3009900"/>
          </a:xfrm>
          <a:prstGeom prst="rect">
            <a:avLst/>
          </a:prstGeom>
        </p:spPr>
        <p:txBody>
          <a:bodyPr anchor="t" rtlCol="false" tIns="0" lIns="0" bIns="0" rIns="0">
            <a:spAutoFit/>
          </a:bodyPr>
          <a:lstStyle/>
          <a:p>
            <a:pPr algn="ctr">
              <a:lnSpc>
                <a:spcPts val="4799"/>
              </a:lnSpc>
            </a:pPr>
            <a:r>
              <a:rPr lang="en-US" sz="3999" spc="799">
                <a:solidFill>
                  <a:srgbClr val="E1AB33"/>
                </a:solidFill>
                <a:cs typeface="Glacial Indifference Bold"/>
              </a:rPr>
              <a:t>هوفر زارياني</a:t>
            </a:r>
          </a:p>
          <a:p>
            <a:pPr algn="ctr">
              <a:lnSpc>
                <a:spcPts val="4799"/>
              </a:lnSpc>
            </a:pPr>
          </a:p>
          <a:p>
            <a:pPr algn="ctr">
              <a:lnSpc>
                <a:spcPts val="4799"/>
              </a:lnSpc>
            </a:pPr>
            <a:r>
              <a:rPr lang="en-US" sz="3999" spc="799">
                <a:solidFill>
                  <a:srgbClr val="E1AB33"/>
                </a:solidFill>
                <a:latin typeface="Glacial Indifference Bold"/>
              </a:rPr>
              <a:t>(818) 240-1000 تحويلة. 5789</a:t>
            </a:r>
          </a:p>
          <a:p>
            <a:pPr algn="ctr">
              <a:lnSpc>
                <a:spcPts val="4799"/>
              </a:lnSpc>
            </a:pPr>
          </a:p>
          <a:p>
            <a:pPr algn="ctr">
              <a:lnSpc>
                <a:spcPts val="4799"/>
              </a:lnSpc>
            </a:pPr>
            <a:r>
              <a:rPr lang="en-US" sz="3999" spc="799">
                <a:solidFill>
                  <a:srgbClr val="E1AB33"/>
                </a:solidFill>
                <a:latin typeface="Glacial Indifference Bold"/>
              </a:rPr>
              <a:t>  hzariani@glendale.edu</a:t>
            </a:r>
          </a:p>
        </p:txBody>
      </p:sp>
      <p:sp>
        <p:nvSpPr>
          <p:cNvPr name="TextBox 5" id="5"/>
          <p:cNvSpPr txBox="true"/>
          <p:nvPr/>
        </p:nvSpPr>
        <p:spPr>
          <a:xfrm rot="0">
            <a:off x="0" y="5845067"/>
            <a:ext cx="18288000" cy="1143000"/>
          </a:xfrm>
          <a:prstGeom prst="rect">
            <a:avLst/>
          </a:prstGeom>
        </p:spPr>
        <p:txBody>
          <a:bodyPr anchor="t" rtlCol="false" tIns="0" lIns="0" bIns="0" rIns="0">
            <a:spAutoFit/>
          </a:bodyPr>
          <a:lstStyle/>
          <a:p>
            <a:pPr algn="ctr">
              <a:lnSpc>
                <a:spcPts val="4559"/>
              </a:lnSpc>
            </a:pPr>
            <a:r>
              <a:rPr lang="en-US" sz="3799" spc="759">
                <a:solidFill>
                  <a:srgbClr val="E1AB33"/>
                </a:solidFill>
                <a:cs typeface="Glacial Indifference Bold"/>
              </a:rPr>
              <a:t>للمزيد من المعلومات قم بزيارة موقعنا الالكتروني:</a:t>
            </a:r>
          </a:p>
          <a:p>
            <a:pPr algn="ctr">
              <a:lnSpc>
                <a:spcPts val="4559"/>
              </a:lnSpc>
            </a:pPr>
            <a:r>
              <a:rPr lang="en-US" sz="3799" spc="759">
                <a:solidFill>
                  <a:srgbClr val="E1AB33"/>
                </a:solidFill>
                <a:latin typeface="Glacial Indifference Bold"/>
              </a:rPr>
              <a:t>WWW.GLENDALE.EDU/MCEC </a:t>
            </a:r>
          </a:p>
        </p:txBody>
      </p:sp>
      <p:sp>
        <p:nvSpPr>
          <p:cNvPr name="TextBox 6" id="6"/>
          <p:cNvSpPr txBox="true"/>
          <p:nvPr/>
        </p:nvSpPr>
        <p:spPr>
          <a:xfrm rot="0">
            <a:off x="4760717" y="8908846"/>
            <a:ext cx="8766565" cy="1143000"/>
          </a:xfrm>
          <a:prstGeom prst="rect">
            <a:avLst/>
          </a:prstGeom>
        </p:spPr>
        <p:txBody>
          <a:bodyPr anchor="t" rtlCol="false" tIns="0" lIns="0" bIns="0" rIns="0">
            <a:spAutoFit/>
          </a:bodyPr>
          <a:lstStyle/>
          <a:p>
            <a:pPr algn="ctr">
              <a:lnSpc>
                <a:spcPts val="4559"/>
              </a:lnSpc>
            </a:pPr>
            <a:r>
              <a:rPr lang="en-US" sz="3799" spc="759">
                <a:solidFill>
                  <a:srgbClr val="E1AB33"/>
                </a:solidFill>
                <a:cs typeface="Canva Sans Bold"/>
              </a:rPr>
              <a:t>متابعتنا على الانستقرام:</a:t>
            </a:r>
          </a:p>
          <a:p>
            <a:pPr algn="ctr">
              <a:lnSpc>
                <a:spcPts val="4559"/>
              </a:lnSpc>
            </a:pPr>
            <a:r>
              <a:rPr lang="en-US" sz="3799" spc="759">
                <a:solidFill>
                  <a:srgbClr val="E1AB33"/>
                </a:solidFill>
                <a:latin typeface="Canva Sans Bold"/>
              </a:rPr>
              <a:t>@</a:t>
            </a:r>
            <a:r>
              <a:rPr lang="en-US" sz="3799" spc="759">
                <a:solidFill>
                  <a:srgbClr val="E1AB33"/>
                </a:solidFill>
                <a:latin typeface="Canva Sans Bold"/>
              </a:rPr>
              <a:t>GCCMCEC</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DAFfXQTcEOQ</dc:identifier>
  <dcterms:modified xsi:type="dcterms:W3CDTF">2011-08-01T06:04:30Z</dcterms:modified>
  <cp:revision>1</cp:revision>
  <dc:title>MCEC Presentation: Arabic</dc:title>
</cp:coreProperties>
</file>