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C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3BC3E7-D279-4C98-B399-3A6F1AC6EED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0D09-2BA0-4558-87AB-1C30EF4DAFF1}" type="slidenum">
              <a:rPr lang="en-US"/>
              <a:pPr/>
              <a:t>3</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5BB066-42CE-4075-A991-DA0E2697818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1BB2B5-E2F4-4245-AC81-8A2ABEFD32B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2260FB-9395-4483-91DD-F6AEAC6AA9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5DC0BD-6319-4E42-8E9A-3DC7F84B923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17A229-0497-40EE-A9FB-C5C7AF77E5D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4D61B4-FEB1-42F3-8A32-704BF168E52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086B379-1283-47C2-9B2F-153069B5A5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37C6E61-28A4-4FE6-84AC-44CC086559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36BE76-CDF9-4813-AF8F-F0B88144B6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541A22-40EE-4A81-8ED0-6E1ACD3DA5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CE58C8-E661-4F89-A7C5-814CFCD8385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6B198C-AA22-4372-84D1-8139CAA944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228600" y="704850"/>
            <a:ext cx="8686800" cy="5622925"/>
          </a:xfrm>
          <a:prstGeom prst="rect">
            <a:avLst/>
          </a:prstGeom>
          <a:noFill/>
          <a:ln w="9525">
            <a:noFill/>
            <a:miter lim="800000"/>
            <a:headEnd/>
            <a:tailEnd/>
          </a:ln>
          <a:effectLst/>
        </p:spPr>
        <p:txBody>
          <a:bodyPr anchor="ctr">
            <a:spAutoFit/>
          </a:bodyPr>
          <a:lstStyle/>
          <a:p>
            <a:pPr indent="457200" algn="ctr"/>
            <a:r>
              <a:rPr lang="en-US" sz="1400" b="1"/>
              <a:t>Oracle Upgrade – iProcurement</a:t>
            </a:r>
            <a:endParaRPr lang="en-US" sz="1400"/>
          </a:p>
          <a:p>
            <a:pPr indent="457200"/>
            <a:endParaRPr lang="en-US" sz="1400"/>
          </a:p>
          <a:p>
            <a:pPr indent="457200"/>
            <a:r>
              <a:rPr lang="en-US" sz="1400" b="1"/>
              <a:t>High Level Differences</a:t>
            </a:r>
            <a:r>
              <a:rPr lang="en-US" sz="1400"/>
              <a:t>:</a:t>
            </a:r>
          </a:p>
          <a:p>
            <a:pPr indent="457200"/>
            <a:r>
              <a:rPr lang="en-US" sz="1400"/>
              <a:t>	-Less Scrolling</a:t>
            </a:r>
          </a:p>
          <a:p>
            <a:pPr indent="457200"/>
            <a:r>
              <a:rPr lang="en-US" sz="1400"/>
              <a:t>	-Less Screens</a:t>
            </a:r>
          </a:p>
          <a:p>
            <a:pPr indent="457200"/>
            <a:r>
              <a:rPr lang="en-US" sz="1400"/>
              <a:t>	-Flashlight Fields more intuitive: Can be filled by typing and clicking tab </a:t>
            </a:r>
          </a:p>
          <a:p>
            <a:pPr indent="457200"/>
            <a:r>
              <a:rPr lang="en-US" sz="1400"/>
              <a:t>		(if more than one selection is available, choices will be given)</a:t>
            </a:r>
          </a:p>
          <a:p>
            <a:pPr indent="457200"/>
            <a:r>
              <a:rPr lang="en-US" sz="1400"/>
              <a:t>	-The PO Number is on Requisition Status page without drilling down</a:t>
            </a:r>
          </a:p>
          <a:p>
            <a:pPr indent="457200"/>
            <a:r>
              <a:rPr lang="en-US" sz="1400"/>
              <a:t>	-To locate Account Information on a submitted requisition still requires a couple of drilldowns:</a:t>
            </a:r>
          </a:p>
          <a:p>
            <a:pPr indent="457200"/>
            <a:r>
              <a:rPr lang="en-US" sz="1400"/>
              <a:t>		Click on the brown requisition number you want to look at</a:t>
            </a:r>
          </a:p>
          <a:p>
            <a:pPr indent="457200"/>
            <a:r>
              <a:rPr lang="en-US" sz="1400"/>
              <a:t>		Click on the blue square field called “Details”</a:t>
            </a:r>
          </a:p>
          <a:p>
            <a:pPr indent="457200"/>
            <a:r>
              <a:rPr lang="en-US" sz="1400"/>
              <a:t>		Click on “Show additional Information”</a:t>
            </a:r>
          </a:p>
          <a:p>
            <a:pPr indent="457200"/>
            <a:endParaRPr lang="en-US" sz="1400"/>
          </a:p>
          <a:p>
            <a:pPr indent="457200"/>
            <a:r>
              <a:rPr lang="en-US" sz="1400" b="1"/>
              <a:t>Similarities:</a:t>
            </a:r>
          </a:p>
          <a:p>
            <a:pPr indent="457200"/>
            <a:r>
              <a:rPr lang="en-US" sz="1400"/>
              <a:t>	-</a:t>
            </a:r>
            <a:r>
              <a:rPr lang="en-US" sz="1400">
                <a:solidFill>
                  <a:schemeClr val="accent2"/>
                </a:solidFill>
              </a:rPr>
              <a:t>Use of Preferential Accounts is encouraged and is really useful for shortening the process</a:t>
            </a:r>
          </a:p>
          <a:p>
            <a:pPr indent="457200"/>
            <a:r>
              <a:rPr lang="en-US" sz="1400">
                <a:solidFill>
                  <a:schemeClr val="accent2"/>
                </a:solidFill>
              </a:rPr>
              <a:t>		To Create and Name Account Numbers</a:t>
            </a:r>
          </a:p>
          <a:p>
            <a:pPr indent="457200"/>
            <a:r>
              <a:rPr lang="en-US" sz="1400">
                <a:solidFill>
                  <a:schemeClr val="accent2"/>
                </a:solidFill>
              </a:rPr>
              <a:t>			Click on Preferences at top right of page</a:t>
            </a:r>
          </a:p>
          <a:p>
            <a:pPr indent="457200"/>
            <a:r>
              <a:rPr lang="en-US" sz="1400">
                <a:solidFill>
                  <a:schemeClr val="accent2"/>
                </a:solidFill>
              </a:rPr>
              <a:t>			Click on iProcurement Preferences top left of page</a:t>
            </a:r>
          </a:p>
          <a:p>
            <a:pPr indent="457200"/>
            <a:r>
              <a:rPr lang="en-US" sz="1400">
                <a:solidFill>
                  <a:schemeClr val="accent2"/>
                </a:solidFill>
              </a:rPr>
              <a:t>			Scroll down and add accounts as needed</a:t>
            </a:r>
          </a:p>
          <a:p>
            <a:pPr indent="457200"/>
            <a:r>
              <a:rPr lang="en-US" sz="1400"/>
              <a:t>		Suggestion: Name accounts related to use by TOPS/OBJECT </a:t>
            </a:r>
          </a:p>
          <a:p>
            <a:pPr indent="457200"/>
            <a:r>
              <a:rPr lang="en-US" sz="1400"/>
              <a:t>		(ex. Art  Instructional Supplies – Voucher Acct) </a:t>
            </a:r>
          </a:p>
          <a:p>
            <a:pPr indent="457200"/>
            <a:r>
              <a:rPr lang="en-US" sz="1400"/>
              <a:t>		If you previously set these up they 	should be in the upgraded version of Oracle</a:t>
            </a:r>
          </a:p>
          <a:p>
            <a:pPr indent="457200"/>
            <a:r>
              <a:rPr lang="en-US" sz="1400"/>
              <a:t>	-Use Non-Catalog Request to enter order</a:t>
            </a:r>
          </a:p>
          <a:p>
            <a:pPr indent="457200"/>
            <a:r>
              <a:rPr lang="en-US" sz="1400"/>
              <a:t>	-Although there are still choices for “Item Type,” there is a drop down for selecting.</a:t>
            </a:r>
          </a:p>
          <a:p>
            <a:pPr indent="457200"/>
            <a:r>
              <a:rPr lang="en-US" sz="1400"/>
              <a:t>	-All Asterisk Fields Still Required</a:t>
            </a:r>
          </a:p>
          <a:p>
            <a:pPr indent="457200" eaLnBrk="0" hangingPunct="0"/>
            <a:endParaRPr 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06362"/>
          </a:xfrm>
        </p:spPr>
        <p:txBody>
          <a:bodyPr/>
          <a:lstStyle/>
          <a:p>
            <a:endParaRPr lang="en-US" sz="1200"/>
          </a:p>
        </p:txBody>
      </p:sp>
      <p:sp>
        <p:nvSpPr>
          <p:cNvPr id="12292" name="Text Box 4"/>
          <p:cNvSpPr txBox="1">
            <a:spLocks noChangeArrowheads="1"/>
          </p:cNvSpPr>
          <p:nvPr/>
        </p:nvSpPr>
        <p:spPr bwMode="auto">
          <a:xfrm>
            <a:off x="609600" y="5943600"/>
            <a:ext cx="7759700" cy="304800"/>
          </a:xfrm>
          <a:prstGeom prst="rect">
            <a:avLst/>
          </a:prstGeom>
          <a:noFill/>
          <a:ln w="9525">
            <a:noFill/>
            <a:miter lim="800000"/>
            <a:headEnd/>
            <a:tailEnd/>
          </a:ln>
          <a:effectLst/>
        </p:spPr>
        <p:txBody>
          <a:bodyPr>
            <a:spAutoFit/>
          </a:bodyPr>
          <a:lstStyle/>
          <a:p>
            <a:r>
              <a:rPr lang="en-US" sz="1400"/>
              <a:t>Click on “Check Funds”. If passes, Click on “Return”. </a:t>
            </a:r>
          </a:p>
        </p:txBody>
      </p:sp>
      <p:pic>
        <p:nvPicPr>
          <p:cNvPr id="12293" name="Picture 5"/>
          <p:cNvPicPr>
            <a:picLocks noChangeAspect="1" noChangeArrowheads="1"/>
          </p:cNvPicPr>
          <p:nvPr>
            <p:ph type="body" idx="1"/>
          </p:nvPr>
        </p:nvPicPr>
        <p:blipFill>
          <a:blip r:embed="rId2"/>
          <a:srcRect/>
          <a:stretch>
            <a:fillRect/>
          </a:stretch>
        </p:blipFill>
        <p:spPr>
          <a:xfrm>
            <a:off x="457200" y="457200"/>
            <a:ext cx="8229600" cy="5334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457200"/>
          </a:xfrm>
        </p:spPr>
        <p:txBody>
          <a:bodyPr/>
          <a:lstStyle/>
          <a:p>
            <a:endParaRPr lang="en-US" sz="1400"/>
          </a:p>
        </p:txBody>
      </p:sp>
      <p:pic>
        <p:nvPicPr>
          <p:cNvPr id="13315" name="Picture 3"/>
          <p:cNvPicPr>
            <a:picLocks noChangeAspect="1" noChangeArrowheads="1"/>
          </p:cNvPicPr>
          <p:nvPr>
            <p:ph type="body" idx="1"/>
          </p:nvPr>
        </p:nvPicPr>
        <p:blipFill>
          <a:blip r:embed="rId2"/>
          <a:srcRect/>
          <a:stretch>
            <a:fillRect/>
          </a:stretch>
        </p:blipFill>
        <p:spPr>
          <a:xfrm>
            <a:off x="457200" y="685800"/>
            <a:ext cx="8229600" cy="5181600"/>
          </a:xfrm>
        </p:spPr>
      </p:pic>
      <p:sp>
        <p:nvSpPr>
          <p:cNvPr id="13316" name="Text Box 4"/>
          <p:cNvSpPr txBox="1">
            <a:spLocks noChangeArrowheads="1"/>
          </p:cNvSpPr>
          <p:nvPr/>
        </p:nvSpPr>
        <p:spPr bwMode="auto">
          <a:xfrm>
            <a:off x="685800" y="6019800"/>
            <a:ext cx="8262938" cy="517525"/>
          </a:xfrm>
          <a:prstGeom prst="rect">
            <a:avLst/>
          </a:prstGeom>
          <a:noFill/>
          <a:ln w="9525">
            <a:noFill/>
            <a:miter lim="800000"/>
            <a:headEnd/>
            <a:tailEnd/>
          </a:ln>
          <a:effectLst/>
        </p:spPr>
        <p:txBody>
          <a:bodyPr wrap="none">
            <a:spAutoFit/>
          </a:bodyPr>
          <a:lstStyle/>
          <a:p>
            <a:r>
              <a:rPr lang="en-US" sz="1400"/>
              <a:t>This will return you to the Checkout page again.  With verification of account and fund check done, now</a:t>
            </a:r>
          </a:p>
          <a:p>
            <a:r>
              <a:rPr lang="en-US" sz="1400"/>
              <a:t>Click on “Next.”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82562"/>
          </a:xfrm>
        </p:spPr>
        <p:txBody>
          <a:bodyPr/>
          <a:lstStyle/>
          <a:p>
            <a:endParaRPr lang="en-US" sz="1400"/>
          </a:p>
        </p:txBody>
      </p:sp>
      <p:pic>
        <p:nvPicPr>
          <p:cNvPr id="14339" name="Picture 3"/>
          <p:cNvPicPr>
            <a:picLocks noChangeAspect="1" noChangeArrowheads="1"/>
          </p:cNvPicPr>
          <p:nvPr>
            <p:ph type="body" idx="1"/>
          </p:nvPr>
        </p:nvPicPr>
        <p:blipFill>
          <a:blip r:embed="rId2"/>
          <a:srcRect/>
          <a:stretch>
            <a:fillRect/>
          </a:stretch>
        </p:blipFill>
        <p:spPr>
          <a:xfrm>
            <a:off x="457200" y="533400"/>
            <a:ext cx="8229600" cy="5334000"/>
          </a:xfrm>
        </p:spPr>
      </p:pic>
      <p:sp>
        <p:nvSpPr>
          <p:cNvPr id="14340" name="Text Box 4"/>
          <p:cNvSpPr txBox="1">
            <a:spLocks noChangeArrowheads="1"/>
          </p:cNvSpPr>
          <p:nvPr/>
        </p:nvSpPr>
        <p:spPr bwMode="auto">
          <a:xfrm>
            <a:off x="457200" y="6019800"/>
            <a:ext cx="8415338" cy="517525"/>
          </a:xfrm>
          <a:prstGeom prst="rect">
            <a:avLst/>
          </a:prstGeom>
          <a:noFill/>
          <a:ln w="9525">
            <a:noFill/>
            <a:miter lim="800000"/>
            <a:headEnd/>
            <a:tailEnd/>
          </a:ln>
          <a:effectLst/>
        </p:spPr>
        <p:txBody>
          <a:bodyPr wrap="none">
            <a:spAutoFit/>
          </a:bodyPr>
          <a:lstStyle/>
          <a:p>
            <a:r>
              <a:rPr lang="en-US" sz="1400"/>
              <a:t>If necessary, change the first approver, add an approver, add notes, and/or add attachments.  Then click </a:t>
            </a:r>
          </a:p>
          <a:p>
            <a:r>
              <a:rPr lang="en-US" sz="1400"/>
              <a:t> “Next.”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304800"/>
          </a:xfrm>
        </p:spPr>
        <p:txBody>
          <a:bodyPr/>
          <a:lstStyle/>
          <a:p>
            <a:endParaRPr lang="en-US" sz="1400"/>
          </a:p>
        </p:txBody>
      </p:sp>
      <p:pic>
        <p:nvPicPr>
          <p:cNvPr id="15363" name="Picture 3"/>
          <p:cNvPicPr>
            <a:picLocks noChangeAspect="1" noChangeArrowheads="1"/>
          </p:cNvPicPr>
          <p:nvPr>
            <p:ph type="body" idx="1"/>
          </p:nvPr>
        </p:nvPicPr>
        <p:blipFill>
          <a:blip r:embed="rId2"/>
          <a:srcRect/>
          <a:stretch>
            <a:fillRect/>
          </a:stretch>
        </p:blipFill>
        <p:spPr>
          <a:xfrm>
            <a:off x="457200" y="304800"/>
            <a:ext cx="8229600" cy="5410200"/>
          </a:xfrm>
        </p:spPr>
      </p:pic>
      <p:sp>
        <p:nvSpPr>
          <p:cNvPr id="15364" name="Text Box 4"/>
          <p:cNvSpPr txBox="1">
            <a:spLocks noChangeArrowheads="1"/>
          </p:cNvSpPr>
          <p:nvPr/>
        </p:nvSpPr>
        <p:spPr bwMode="auto">
          <a:xfrm>
            <a:off x="457200" y="5943600"/>
            <a:ext cx="8177213" cy="730250"/>
          </a:xfrm>
          <a:prstGeom prst="rect">
            <a:avLst/>
          </a:prstGeom>
          <a:noFill/>
          <a:ln w="9525">
            <a:noFill/>
            <a:miter lim="800000"/>
            <a:headEnd/>
            <a:tailEnd/>
          </a:ln>
          <a:effectLst/>
        </p:spPr>
        <p:txBody>
          <a:bodyPr>
            <a:spAutoFit/>
          </a:bodyPr>
          <a:lstStyle/>
          <a:p>
            <a:r>
              <a:rPr lang="en-US" sz="1400"/>
              <a:t>Review and if you desire to print a copy.  There is a “Printable Page” option.  Then click on “Submit.”</a:t>
            </a:r>
          </a:p>
          <a:p>
            <a:r>
              <a:rPr lang="en-US" sz="1400"/>
              <a:t>This will take you to the final page and you will get verification of the Requisition Number. This is last step of option 1 for creating a requisition.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334962"/>
          </a:xfrm>
        </p:spPr>
        <p:txBody>
          <a:bodyPr/>
          <a:lstStyle/>
          <a:p>
            <a:r>
              <a:rPr lang="en-US" sz="1400" b="1"/>
              <a:t>Option 2</a:t>
            </a:r>
          </a:p>
        </p:txBody>
      </p:sp>
      <p:sp>
        <p:nvSpPr>
          <p:cNvPr id="16387" name="Rectangle 3"/>
          <p:cNvSpPr>
            <a:spLocks noGrp="1" noChangeArrowheads="1"/>
          </p:cNvSpPr>
          <p:nvPr>
            <p:ph type="body" idx="1"/>
          </p:nvPr>
        </p:nvSpPr>
        <p:spPr>
          <a:xfrm>
            <a:off x="457200" y="685800"/>
            <a:ext cx="8229600" cy="4724400"/>
          </a:xfrm>
        </p:spPr>
        <p:txBody>
          <a:bodyPr/>
          <a:lstStyle/>
          <a:p>
            <a:pPr>
              <a:lnSpc>
                <a:spcPct val="80000"/>
              </a:lnSpc>
              <a:buFontTx/>
              <a:buNone/>
            </a:pPr>
            <a:r>
              <a:rPr lang="en-US" sz="1400"/>
              <a:t>Option 2 is quicker and less steps than option 1.  </a:t>
            </a:r>
            <a:r>
              <a:rPr lang="en-US" sz="1400">
                <a:solidFill>
                  <a:srgbClr val="FF0000"/>
                </a:solidFill>
              </a:rPr>
              <a:t>However, since this shortened process skips the </a:t>
            </a:r>
          </a:p>
          <a:p>
            <a:pPr>
              <a:lnSpc>
                <a:spcPct val="80000"/>
              </a:lnSpc>
              <a:buFontTx/>
              <a:buNone/>
            </a:pPr>
            <a:r>
              <a:rPr lang="en-US" sz="1400">
                <a:solidFill>
                  <a:srgbClr val="FF0000"/>
                </a:solidFill>
              </a:rPr>
              <a:t>account field it can only be used if you have set  up preferences </a:t>
            </a:r>
            <a:r>
              <a:rPr lang="en-US" sz="1400" b="1" u="sng">
                <a:solidFill>
                  <a:srgbClr val="FF0000"/>
                </a:solidFill>
              </a:rPr>
              <a:t>AND</a:t>
            </a:r>
            <a:r>
              <a:rPr lang="en-US" sz="1400">
                <a:solidFill>
                  <a:srgbClr val="FF0000"/>
                </a:solidFill>
              </a:rPr>
              <a:t> the default account number</a:t>
            </a:r>
          </a:p>
          <a:p>
            <a:pPr>
              <a:lnSpc>
                <a:spcPct val="80000"/>
              </a:lnSpc>
              <a:buFontTx/>
              <a:buNone/>
            </a:pPr>
            <a:r>
              <a:rPr lang="en-US" sz="1400">
                <a:solidFill>
                  <a:srgbClr val="FF0000"/>
                </a:solidFill>
              </a:rPr>
              <a:t>is the account you need to use for this requisition. </a:t>
            </a:r>
          </a:p>
          <a:p>
            <a:pPr>
              <a:lnSpc>
                <a:spcPct val="80000"/>
              </a:lnSpc>
              <a:buFontTx/>
              <a:buNone/>
            </a:pPr>
            <a:endParaRPr lang="en-US" sz="1400"/>
          </a:p>
          <a:p>
            <a:pPr>
              <a:lnSpc>
                <a:spcPct val="80000"/>
              </a:lnSpc>
              <a:buFontTx/>
              <a:buNone/>
            </a:pPr>
            <a:r>
              <a:rPr lang="en-US" sz="1400"/>
              <a:t>You also have the option of going into your preferences and changing the appropriate account to the default </a:t>
            </a:r>
            <a:r>
              <a:rPr lang="en-US" sz="1400" b="1" u="sng"/>
              <a:t>before</a:t>
            </a:r>
            <a:r>
              <a:rPr lang="en-US" sz="1400"/>
              <a:t> starting the requisition.  </a:t>
            </a:r>
          </a:p>
          <a:p>
            <a:pPr>
              <a:lnSpc>
                <a:spcPct val="80000"/>
              </a:lnSpc>
              <a:buFontTx/>
              <a:buNone/>
            </a:pPr>
            <a:endParaRPr lang="en-US" sz="1400"/>
          </a:p>
          <a:p>
            <a:pPr>
              <a:lnSpc>
                <a:spcPct val="80000"/>
              </a:lnSpc>
              <a:buFontTx/>
              <a:buNone/>
            </a:pPr>
            <a:r>
              <a:rPr lang="en-US" sz="1400" b="1">
                <a:solidFill>
                  <a:srgbClr val="FF0000"/>
                </a:solidFill>
              </a:rPr>
              <a:t>Use this option if your default account number is the account number you need to use but still need to add approvers, notes, attachments.</a:t>
            </a:r>
          </a:p>
          <a:p>
            <a:pPr>
              <a:lnSpc>
                <a:spcPct val="80000"/>
              </a:lnSpc>
              <a:buFontTx/>
              <a:buNone/>
            </a:pPr>
            <a:endParaRPr lang="en-US" sz="1400"/>
          </a:p>
          <a:p>
            <a:pPr>
              <a:lnSpc>
                <a:spcPct val="80000"/>
              </a:lnSpc>
              <a:buFontTx/>
              <a:buNone/>
            </a:pPr>
            <a:r>
              <a:rPr lang="en-US" sz="1400"/>
              <a:t>Option 2:  </a:t>
            </a:r>
          </a:p>
          <a:p>
            <a:pPr>
              <a:lnSpc>
                <a:spcPct val="80000"/>
              </a:lnSpc>
              <a:buFontTx/>
              <a:buNone/>
            </a:pPr>
            <a:endParaRPr lang="en-US" sz="1400"/>
          </a:p>
          <a:p>
            <a:pPr>
              <a:lnSpc>
                <a:spcPct val="80000"/>
              </a:lnSpc>
            </a:pPr>
            <a:r>
              <a:rPr lang="en-US" sz="1400"/>
              <a:t>Complete first screen</a:t>
            </a:r>
          </a:p>
          <a:p>
            <a:pPr>
              <a:lnSpc>
                <a:spcPct val="80000"/>
              </a:lnSpc>
            </a:pPr>
            <a:r>
              <a:rPr lang="en-US" sz="1400"/>
              <a:t>Click on Add to Cart</a:t>
            </a:r>
          </a:p>
          <a:p>
            <a:pPr>
              <a:lnSpc>
                <a:spcPct val="80000"/>
              </a:lnSpc>
            </a:pPr>
            <a:r>
              <a:rPr lang="en-US" sz="1400"/>
              <a:t>Click on View Cart and Checkout</a:t>
            </a:r>
          </a:p>
          <a:p>
            <a:pPr>
              <a:lnSpc>
                <a:spcPct val="80000"/>
              </a:lnSpc>
            </a:pPr>
            <a:r>
              <a:rPr lang="en-US" sz="1400"/>
              <a:t>Click on Checkout</a:t>
            </a:r>
          </a:p>
          <a:p>
            <a:pPr>
              <a:lnSpc>
                <a:spcPct val="80000"/>
              </a:lnSpc>
            </a:pPr>
            <a:r>
              <a:rPr lang="en-US" sz="1400"/>
              <a:t>Click on Next</a:t>
            </a:r>
          </a:p>
          <a:p>
            <a:pPr>
              <a:lnSpc>
                <a:spcPct val="80000"/>
              </a:lnSpc>
            </a:pPr>
            <a:r>
              <a:rPr lang="en-US" sz="1400"/>
              <a:t>This will take you to the page to add/change approvers, notes and attachments.  Add as needed.</a:t>
            </a:r>
          </a:p>
          <a:p>
            <a:pPr>
              <a:lnSpc>
                <a:spcPct val="80000"/>
              </a:lnSpc>
            </a:pPr>
            <a:r>
              <a:rPr lang="en-US" sz="1400"/>
              <a:t>Click Next</a:t>
            </a:r>
          </a:p>
          <a:p>
            <a:pPr>
              <a:lnSpc>
                <a:spcPct val="80000"/>
              </a:lnSpc>
            </a:pPr>
            <a:r>
              <a:rPr lang="en-US" sz="1400"/>
              <a:t>This will take you to the review and submit page to finish up. </a:t>
            </a:r>
          </a:p>
          <a:p>
            <a:pPr>
              <a:lnSpc>
                <a:spcPct val="80000"/>
              </a:lnSpc>
            </a:pPr>
            <a:r>
              <a:rPr lang="en-US" sz="1400"/>
              <a:t>Click Submit </a:t>
            </a:r>
          </a:p>
          <a:p>
            <a:pPr>
              <a:lnSpc>
                <a:spcPct val="80000"/>
              </a:lnSpc>
            </a:pPr>
            <a:endParaRPr lang="en-US" sz="1400">
              <a:solidFill>
                <a:srgbClr val="FF0000"/>
              </a:solidFill>
            </a:endParaRPr>
          </a:p>
          <a:p>
            <a:pPr>
              <a:lnSpc>
                <a:spcPct val="80000"/>
              </a:lnSpc>
            </a:pPr>
            <a:endParaRPr 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487362"/>
          </a:xfrm>
        </p:spPr>
        <p:txBody>
          <a:bodyPr/>
          <a:lstStyle/>
          <a:p>
            <a:r>
              <a:rPr lang="en-US" sz="1400" b="1"/>
              <a:t>Option 3</a:t>
            </a:r>
          </a:p>
        </p:txBody>
      </p:sp>
      <p:sp>
        <p:nvSpPr>
          <p:cNvPr id="17411" name="Rectangle 3"/>
          <p:cNvSpPr>
            <a:spLocks noGrp="1" noChangeArrowheads="1"/>
          </p:cNvSpPr>
          <p:nvPr>
            <p:ph type="body" idx="1"/>
          </p:nvPr>
        </p:nvSpPr>
        <p:spPr>
          <a:xfrm>
            <a:off x="457200" y="914400"/>
            <a:ext cx="8229600" cy="5211763"/>
          </a:xfrm>
        </p:spPr>
        <p:txBody>
          <a:bodyPr/>
          <a:lstStyle/>
          <a:p>
            <a:pPr>
              <a:buFontTx/>
              <a:buNone/>
            </a:pPr>
            <a:r>
              <a:rPr lang="en-US" sz="1400"/>
              <a:t>Option 3 is quicker and less steps than option 1 and Option 2.  </a:t>
            </a:r>
          </a:p>
          <a:p>
            <a:pPr>
              <a:buFontTx/>
              <a:buNone/>
            </a:pPr>
            <a:endParaRPr lang="en-US" sz="1400"/>
          </a:p>
          <a:p>
            <a:pPr>
              <a:buFontTx/>
              <a:buNone/>
            </a:pPr>
            <a:r>
              <a:rPr lang="en-US" sz="1400">
                <a:solidFill>
                  <a:srgbClr val="FF0000"/>
                </a:solidFill>
              </a:rPr>
              <a:t>However, this shortened process also skips the account field so it can only be used if you have set up </a:t>
            </a:r>
          </a:p>
          <a:p>
            <a:pPr>
              <a:buFontTx/>
              <a:buNone/>
            </a:pPr>
            <a:r>
              <a:rPr lang="en-US" sz="1400">
                <a:solidFill>
                  <a:srgbClr val="FF0000"/>
                </a:solidFill>
              </a:rPr>
              <a:t>preferences </a:t>
            </a:r>
            <a:r>
              <a:rPr lang="en-US" sz="1400" b="1" u="sng">
                <a:solidFill>
                  <a:srgbClr val="FF0000"/>
                </a:solidFill>
              </a:rPr>
              <a:t>AND</a:t>
            </a:r>
            <a:r>
              <a:rPr lang="en-US" sz="1400">
                <a:solidFill>
                  <a:srgbClr val="FF0000"/>
                </a:solidFill>
              </a:rPr>
              <a:t> the default account number is the account you need to use for this requisition. </a:t>
            </a:r>
          </a:p>
          <a:p>
            <a:pPr>
              <a:buFontTx/>
              <a:buNone/>
            </a:pPr>
            <a:endParaRPr lang="en-US" sz="1400">
              <a:solidFill>
                <a:srgbClr val="FF0000"/>
              </a:solidFill>
            </a:endParaRPr>
          </a:p>
          <a:p>
            <a:pPr>
              <a:buFontTx/>
              <a:buNone/>
            </a:pPr>
            <a:r>
              <a:rPr lang="en-US" sz="1400"/>
              <a:t>You also have the option of going into your preferences and changing the appropriate account to the default </a:t>
            </a:r>
            <a:r>
              <a:rPr lang="en-US" sz="1400" b="1" u="sng"/>
              <a:t>before</a:t>
            </a:r>
            <a:r>
              <a:rPr lang="en-US" sz="1400"/>
              <a:t> starting the requisition.  </a:t>
            </a:r>
          </a:p>
          <a:p>
            <a:pPr>
              <a:buFontTx/>
              <a:buNone/>
            </a:pPr>
            <a:endParaRPr lang="en-US" sz="1400"/>
          </a:p>
          <a:p>
            <a:pPr>
              <a:buFontTx/>
              <a:buNone/>
            </a:pPr>
            <a:r>
              <a:rPr lang="en-US" sz="1400"/>
              <a:t>	</a:t>
            </a:r>
            <a:r>
              <a:rPr lang="en-US" sz="1400" b="1">
                <a:solidFill>
                  <a:srgbClr val="FF0000"/>
                </a:solidFill>
              </a:rPr>
              <a:t>Use this option ONLY if your preference default account number is the account you need to use AND you do NOT need to add approvers, notes, or attachments.</a:t>
            </a:r>
          </a:p>
          <a:p>
            <a:pPr>
              <a:buFontTx/>
              <a:buNone/>
            </a:pPr>
            <a:endParaRPr lang="en-US" sz="1400">
              <a:solidFill>
                <a:srgbClr val="FF0000"/>
              </a:solidFill>
            </a:endParaRPr>
          </a:p>
          <a:p>
            <a:pPr>
              <a:buFontTx/>
              <a:buNone/>
            </a:pPr>
            <a:r>
              <a:rPr lang="en-US" sz="1400"/>
              <a:t>Option 3:</a:t>
            </a:r>
          </a:p>
          <a:p>
            <a:r>
              <a:rPr lang="en-US" sz="1400"/>
              <a:t>Complete first screen</a:t>
            </a:r>
          </a:p>
          <a:p>
            <a:r>
              <a:rPr lang="en-US" sz="1400"/>
              <a:t>Click on Add to Cart</a:t>
            </a:r>
          </a:p>
          <a:p>
            <a:r>
              <a:rPr lang="en-US" sz="1400"/>
              <a:t>Click on View Cart and Checkout</a:t>
            </a:r>
          </a:p>
          <a:p>
            <a:r>
              <a:rPr lang="en-US" sz="1400"/>
              <a:t>Click on Checkout</a:t>
            </a:r>
          </a:p>
          <a:p>
            <a:r>
              <a:rPr lang="en-US" sz="1400"/>
              <a:t>Click on Submit</a:t>
            </a:r>
          </a:p>
          <a:p>
            <a:pPr>
              <a:buFontTx/>
              <a:buNone/>
            </a:pPr>
            <a:endParaRPr 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87362"/>
          </a:xfrm>
        </p:spPr>
        <p:txBody>
          <a:bodyPr/>
          <a:lstStyle/>
          <a:p>
            <a:r>
              <a:rPr lang="en-US" sz="1800" b="1"/>
              <a:t>Requisition Options</a:t>
            </a:r>
          </a:p>
        </p:txBody>
      </p:sp>
      <p:sp>
        <p:nvSpPr>
          <p:cNvPr id="21507" name="Rectangle 3"/>
          <p:cNvSpPr>
            <a:spLocks noGrp="1" noChangeArrowheads="1"/>
          </p:cNvSpPr>
          <p:nvPr>
            <p:ph type="body" idx="1"/>
          </p:nvPr>
        </p:nvSpPr>
        <p:spPr/>
        <p:txBody>
          <a:bodyPr/>
          <a:lstStyle/>
          <a:p>
            <a:pPr>
              <a:buFontTx/>
              <a:buNone/>
            </a:pPr>
            <a:r>
              <a:rPr lang="en-US" sz="1600"/>
              <a:t>	</a:t>
            </a:r>
            <a:r>
              <a:rPr lang="en-US" sz="1600" b="1"/>
              <a:t>There are differing processes to complete requisitions. </a:t>
            </a:r>
          </a:p>
          <a:p>
            <a:pPr>
              <a:buFontTx/>
              <a:buNone/>
            </a:pPr>
            <a:endParaRPr lang="en-US" sz="1600" b="1"/>
          </a:p>
          <a:p>
            <a:pPr>
              <a:buFontTx/>
              <a:buNone/>
            </a:pPr>
            <a:r>
              <a:rPr lang="en-US" sz="1600" b="1"/>
              <a:t>	Option 1 contains all steps and can be used for any and all requisitions. </a:t>
            </a:r>
          </a:p>
          <a:p>
            <a:pPr>
              <a:buFontTx/>
              <a:buNone/>
            </a:pPr>
            <a:endParaRPr lang="en-US" sz="1600" b="1"/>
          </a:p>
          <a:p>
            <a:pPr>
              <a:buFontTx/>
              <a:buNone/>
            </a:pPr>
            <a:r>
              <a:rPr lang="en-US" sz="1600" b="1"/>
              <a:t>	Options 2 and 3 can be used in certain situations and will shorten the number of clicks required for the transaction.</a:t>
            </a:r>
          </a:p>
          <a:p>
            <a:pPr>
              <a:buFontTx/>
              <a:buNone/>
            </a:pPr>
            <a:endParaRPr lang="en-US" sz="1600" b="1"/>
          </a:p>
          <a:p>
            <a:pPr>
              <a:buFontTx/>
              <a:buNone/>
            </a:pPr>
            <a:r>
              <a:rPr lang="en-US" sz="1600" b="1"/>
              <a:t>	Only use shortened options if default is set on account you want to use for the requisition.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7086600" cy="182562"/>
          </a:xfrm>
        </p:spPr>
        <p:txBody>
          <a:bodyPr/>
          <a:lstStyle/>
          <a:p>
            <a:r>
              <a:rPr lang="en-US" sz="1400"/>
              <a:t>First Screen Under Non-Catalog Request</a:t>
            </a:r>
          </a:p>
        </p:txBody>
      </p:sp>
      <p:pic>
        <p:nvPicPr>
          <p:cNvPr id="3075" name="Picture 3"/>
          <p:cNvPicPr>
            <a:picLocks noChangeAspect="1" noChangeArrowheads="1"/>
          </p:cNvPicPr>
          <p:nvPr>
            <p:ph type="body" idx="1"/>
          </p:nvPr>
        </p:nvPicPr>
        <p:blipFill>
          <a:blip r:embed="rId3"/>
          <a:srcRect/>
          <a:stretch>
            <a:fillRect/>
          </a:stretch>
        </p:blipFill>
        <p:spPr>
          <a:xfrm>
            <a:off x="1219200" y="609600"/>
            <a:ext cx="6858000" cy="4648200"/>
          </a:xfrm>
        </p:spPr>
      </p:pic>
      <p:sp>
        <p:nvSpPr>
          <p:cNvPr id="3076" name="Text Box 4"/>
          <p:cNvSpPr txBox="1">
            <a:spLocks noChangeArrowheads="1"/>
          </p:cNvSpPr>
          <p:nvPr/>
        </p:nvSpPr>
        <p:spPr bwMode="auto">
          <a:xfrm>
            <a:off x="1889125" y="5980113"/>
            <a:ext cx="184150" cy="366712"/>
          </a:xfrm>
          <a:prstGeom prst="rect">
            <a:avLst/>
          </a:prstGeom>
          <a:noFill/>
          <a:ln w="9525">
            <a:noFill/>
            <a:miter lim="800000"/>
            <a:headEnd/>
            <a:tailEnd/>
          </a:ln>
          <a:effectLst/>
        </p:spPr>
        <p:txBody>
          <a:bodyPr wrap="none">
            <a:spAutoFit/>
          </a:bodyPr>
          <a:lstStyle/>
          <a:p>
            <a:endParaRPr lang="en-US"/>
          </a:p>
        </p:txBody>
      </p:sp>
      <p:sp>
        <p:nvSpPr>
          <p:cNvPr id="3077" name="Text Box 5"/>
          <p:cNvSpPr txBox="1">
            <a:spLocks noChangeArrowheads="1"/>
          </p:cNvSpPr>
          <p:nvPr/>
        </p:nvSpPr>
        <p:spPr bwMode="auto">
          <a:xfrm>
            <a:off x="1371600" y="5410200"/>
            <a:ext cx="6280150" cy="1004888"/>
          </a:xfrm>
          <a:prstGeom prst="rect">
            <a:avLst/>
          </a:prstGeom>
          <a:noFill/>
          <a:ln w="9525">
            <a:noFill/>
            <a:miter lim="800000"/>
            <a:headEnd/>
            <a:tailEnd/>
          </a:ln>
          <a:effectLst/>
        </p:spPr>
        <p:txBody>
          <a:bodyPr>
            <a:spAutoFit/>
          </a:bodyPr>
          <a:lstStyle/>
          <a:p>
            <a:pPr>
              <a:spcBef>
                <a:spcPct val="30000"/>
              </a:spcBef>
            </a:pPr>
            <a:r>
              <a:rPr lang="en-US" sz="1200" b="1"/>
              <a:t>Complete all Required Fields and Click on “Add to Cart.”  You will now see items in cart on upper left side of page.  Click on “View Cart and Checkout.”  If more items are to be added, change fields as necessary and click “Add to Cart.”  When finished with order, click on “View Cart and Checkout.”  On next screen click on “Checkout.”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06362"/>
          </a:xfrm>
        </p:spPr>
        <p:txBody>
          <a:bodyPr/>
          <a:lstStyle/>
          <a:p>
            <a:endParaRPr lang="en-US" sz="1400" b="1"/>
          </a:p>
        </p:txBody>
      </p:sp>
      <p:pic>
        <p:nvPicPr>
          <p:cNvPr id="6147" name="Picture 3"/>
          <p:cNvPicPr>
            <a:picLocks noChangeAspect="1" noChangeArrowheads="1"/>
          </p:cNvPicPr>
          <p:nvPr>
            <p:ph type="body" idx="1"/>
          </p:nvPr>
        </p:nvPicPr>
        <p:blipFill>
          <a:blip r:embed="rId2"/>
          <a:srcRect/>
          <a:stretch>
            <a:fillRect/>
          </a:stretch>
        </p:blipFill>
        <p:spPr>
          <a:xfrm>
            <a:off x="457200" y="381000"/>
            <a:ext cx="8229600" cy="5029200"/>
          </a:xfrm>
        </p:spPr>
      </p:pic>
      <p:sp>
        <p:nvSpPr>
          <p:cNvPr id="6148" name="Text Box 4"/>
          <p:cNvSpPr txBox="1">
            <a:spLocks noChangeArrowheads="1"/>
          </p:cNvSpPr>
          <p:nvPr/>
        </p:nvSpPr>
        <p:spPr bwMode="auto">
          <a:xfrm>
            <a:off x="457200" y="5486400"/>
            <a:ext cx="8251825" cy="1004888"/>
          </a:xfrm>
          <a:prstGeom prst="rect">
            <a:avLst/>
          </a:prstGeom>
          <a:noFill/>
          <a:ln w="9525">
            <a:noFill/>
            <a:miter lim="800000"/>
            <a:headEnd/>
            <a:tailEnd/>
          </a:ln>
          <a:effectLst/>
        </p:spPr>
        <p:txBody>
          <a:bodyPr>
            <a:spAutoFit/>
          </a:bodyPr>
          <a:lstStyle/>
          <a:p>
            <a:r>
              <a:rPr lang="en-US" sz="1200"/>
              <a:t>The Requisition Description will default in from first line of Requisition same as the prior version and can be changed to reflect the entire order.  You can also save and/or cancel from this page.  Most of the time there will be no changes made to this page.  However, this page represents the biggest change to process. There are 3 options to complete the requisition. Option 1 contains all steps and can be used for any and all requisitions. Options 2 and 3 can be used in certain situations and will shorten the number of clicks required for the transaction. </a:t>
            </a:r>
            <a:r>
              <a:rPr lang="en-US" sz="1200">
                <a:solidFill>
                  <a:srgbClr val="FF0000"/>
                </a:solidFill>
              </a:rPr>
              <a:t>For Option 1.  Click on “Edit 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334962"/>
          </a:xfrm>
        </p:spPr>
        <p:txBody>
          <a:bodyPr/>
          <a:lstStyle/>
          <a:p>
            <a:r>
              <a:rPr lang="en-US" sz="1400" b="1"/>
              <a:t>Option 1</a:t>
            </a:r>
          </a:p>
        </p:txBody>
      </p:sp>
      <p:pic>
        <p:nvPicPr>
          <p:cNvPr id="7171" name="Picture 3"/>
          <p:cNvPicPr>
            <a:picLocks noChangeAspect="1" noChangeArrowheads="1"/>
          </p:cNvPicPr>
          <p:nvPr>
            <p:ph type="body" idx="1"/>
          </p:nvPr>
        </p:nvPicPr>
        <p:blipFill>
          <a:blip r:embed="rId2"/>
          <a:srcRect/>
          <a:stretch>
            <a:fillRect/>
          </a:stretch>
        </p:blipFill>
        <p:spPr>
          <a:xfrm>
            <a:off x="457200" y="685800"/>
            <a:ext cx="8229600" cy="4800600"/>
          </a:xfrm>
        </p:spPr>
      </p:pic>
      <p:sp>
        <p:nvSpPr>
          <p:cNvPr id="7172" name="Text Box 4"/>
          <p:cNvSpPr txBox="1">
            <a:spLocks noChangeArrowheads="1"/>
          </p:cNvSpPr>
          <p:nvPr/>
        </p:nvSpPr>
        <p:spPr bwMode="auto">
          <a:xfrm>
            <a:off x="381000" y="5562600"/>
            <a:ext cx="8458200" cy="517525"/>
          </a:xfrm>
          <a:prstGeom prst="rect">
            <a:avLst/>
          </a:prstGeom>
          <a:noFill/>
          <a:ln w="9525">
            <a:noFill/>
            <a:miter lim="800000"/>
            <a:headEnd/>
            <a:tailEnd/>
          </a:ln>
          <a:effectLst/>
        </p:spPr>
        <p:txBody>
          <a:bodyPr>
            <a:spAutoFit/>
          </a:bodyPr>
          <a:lstStyle/>
          <a:p>
            <a:r>
              <a:rPr lang="en-US" sz="1400"/>
              <a:t>There are editing options on this page, the most important being “Accounts.”  Click on “Accounts” to edit, verify, and/or input the account number.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487362"/>
          </a:xfrm>
        </p:spPr>
        <p:txBody>
          <a:bodyPr/>
          <a:lstStyle/>
          <a:p>
            <a:r>
              <a:rPr lang="en-US" sz="1400"/>
              <a:t>Adding and Creating Accounts</a:t>
            </a:r>
          </a:p>
        </p:txBody>
      </p:sp>
      <p:pic>
        <p:nvPicPr>
          <p:cNvPr id="8195" name="Picture 3"/>
          <p:cNvPicPr>
            <a:picLocks noChangeAspect="1" noChangeArrowheads="1"/>
          </p:cNvPicPr>
          <p:nvPr>
            <p:ph type="body" idx="1"/>
          </p:nvPr>
        </p:nvPicPr>
        <p:blipFill>
          <a:blip r:embed="rId2"/>
          <a:srcRect/>
          <a:stretch>
            <a:fillRect/>
          </a:stretch>
        </p:blipFill>
        <p:spPr>
          <a:xfrm>
            <a:off x="457200" y="762000"/>
            <a:ext cx="8229600" cy="4724400"/>
          </a:xfrm>
        </p:spPr>
      </p:pic>
      <p:sp>
        <p:nvSpPr>
          <p:cNvPr id="8196" name="Text Box 4"/>
          <p:cNvSpPr txBox="1">
            <a:spLocks noChangeArrowheads="1"/>
          </p:cNvSpPr>
          <p:nvPr/>
        </p:nvSpPr>
        <p:spPr bwMode="auto">
          <a:xfrm>
            <a:off x="457200" y="5562600"/>
            <a:ext cx="8229600" cy="730250"/>
          </a:xfrm>
          <a:prstGeom prst="rect">
            <a:avLst/>
          </a:prstGeom>
          <a:noFill/>
          <a:ln w="9525">
            <a:noFill/>
            <a:miter lim="800000"/>
            <a:headEnd/>
            <a:tailEnd/>
          </a:ln>
          <a:effectLst/>
        </p:spPr>
        <p:txBody>
          <a:bodyPr>
            <a:spAutoFit/>
          </a:bodyPr>
          <a:lstStyle/>
          <a:p>
            <a:r>
              <a:rPr lang="en-US" sz="1400"/>
              <a:t>If you have created Accounts/Nicknames your default account will automatically fill the field.  To add and/or change the account, click on the “Charge Account” brown field.   </a:t>
            </a:r>
          </a:p>
          <a:p>
            <a:r>
              <a:rPr lang="en-US" sz="14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639763"/>
          </a:xfrm>
        </p:spPr>
        <p:txBody>
          <a:bodyPr/>
          <a:lstStyle/>
          <a:p>
            <a:r>
              <a:rPr lang="en-US" sz="1400" b="1"/>
              <a:t>Adding/Creating Accounts</a:t>
            </a:r>
          </a:p>
        </p:txBody>
      </p:sp>
      <p:pic>
        <p:nvPicPr>
          <p:cNvPr id="9219" name="Picture 3"/>
          <p:cNvPicPr>
            <a:picLocks noChangeAspect="1" noChangeArrowheads="1"/>
          </p:cNvPicPr>
          <p:nvPr>
            <p:ph type="body" idx="1"/>
          </p:nvPr>
        </p:nvPicPr>
        <p:blipFill>
          <a:blip r:embed="rId2"/>
          <a:srcRect/>
          <a:stretch>
            <a:fillRect/>
          </a:stretch>
        </p:blipFill>
        <p:spPr>
          <a:xfrm>
            <a:off x="457200" y="685800"/>
            <a:ext cx="8229600" cy="4648200"/>
          </a:xfrm>
        </p:spPr>
      </p:pic>
      <p:sp>
        <p:nvSpPr>
          <p:cNvPr id="9221" name="Text Box 5"/>
          <p:cNvSpPr txBox="1">
            <a:spLocks noChangeArrowheads="1"/>
          </p:cNvSpPr>
          <p:nvPr/>
        </p:nvSpPr>
        <p:spPr bwMode="auto">
          <a:xfrm>
            <a:off x="457200" y="5410200"/>
            <a:ext cx="8016875" cy="1155700"/>
          </a:xfrm>
          <a:prstGeom prst="rect">
            <a:avLst/>
          </a:prstGeom>
          <a:noFill/>
          <a:ln w="9525">
            <a:noFill/>
            <a:miter lim="800000"/>
            <a:headEnd/>
            <a:tailEnd/>
          </a:ln>
          <a:effectLst/>
        </p:spPr>
        <p:txBody>
          <a:bodyPr>
            <a:spAutoFit/>
          </a:bodyPr>
          <a:lstStyle/>
          <a:p>
            <a:r>
              <a:rPr lang="en-US" sz="1400"/>
              <a:t>If you have accounts created you can use the drop down under Nickname to change the account.  If you have not created your preferences, click on the blue square after the Flexfield and you will be prompted to create an account.  </a:t>
            </a:r>
            <a:r>
              <a:rPr lang="en-US" sz="1400">
                <a:solidFill>
                  <a:srgbClr val="FF0000"/>
                </a:solidFill>
              </a:rPr>
              <a:t>If you have created Nicknames but need a new or different account that is not a preference, set the drop down Nickname to the blank field and then click on the blue square after the Flexfield to bring up the page to enter the account number.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334962"/>
          </a:xfrm>
        </p:spPr>
        <p:txBody>
          <a:bodyPr/>
          <a:lstStyle/>
          <a:p>
            <a:r>
              <a:rPr lang="en-US" sz="1400" b="1"/>
              <a:t>Creating an Account</a:t>
            </a:r>
          </a:p>
        </p:txBody>
      </p:sp>
      <p:pic>
        <p:nvPicPr>
          <p:cNvPr id="10243" name="Picture 3"/>
          <p:cNvPicPr>
            <a:picLocks noChangeAspect="1" noChangeArrowheads="1"/>
          </p:cNvPicPr>
          <p:nvPr>
            <p:ph type="body" idx="1"/>
          </p:nvPr>
        </p:nvPicPr>
        <p:blipFill>
          <a:blip r:embed="rId2"/>
          <a:srcRect/>
          <a:stretch>
            <a:fillRect/>
          </a:stretch>
        </p:blipFill>
        <p:spPr>
          <a:xfrm>
            <a:off x="609600" y="762000"/>
            <a:ext cx="8229600" cy="5105400"/>
          </a:xfrm>
        </p:spPr>
      </p:pic>
      <p:sp>
        <p:nvSpPr>
          <p:cNvPr id="10244" name="Text Box 4"/>
          <p:cNvSpPr txBox="1">
            <a:spLocks noChangeArrowheads="1"/>
          </p:cNvSpPr>
          <p:nvPr/>
        </p:nvSpPr>
        <p:spPr bwMode="auto">
          <a:xfrm>
            <a:off x="457200" y="6003925"/>
            <a:ext cx="8023225" cy="730250"/>
          </a:xfrm>
          <a:prstGeom prst="rect">
            <a:avLst/>
          </a:prstGeom>
          <a:noFill/>
          <a:ln w="9525">
            <a:noFill/>
            <a:miter lim="800000"/>
            <a:headEnd/>
            <a:tailEnd/>
          </a:ln>
          <a:effectLst/>
        </p:spPr>
        <p:txBody>
          <a:bodyPr>
            <a:spAutoFit/>
          </a:bodyPr>
          <a:lstStyle/>
          <a:p>
            <a:r>
              <a:rPr lang="en-US" sz="1400"/>
              <a:t>Fill in fields with the account number.  Click on Search. Click </a:t>
            </a:r>
            <a:r>
              <a:rPr lang="en-US" sz="1400" b="1"/>
              <a:t>in</a:t>
            </a:r>
            <a:r>
              <a:rPr lang="en-US" sz="1400"/>
              <a:t> the circle under </a:t>
            </a:r>
            <a:r>
              <a:rPr lang="en-US" sz="1400">
                <a:solidFill>
                  <a:schemeClr val="accent2"/>
                </a:solidFill>
              </a:rPr>
              <a:t>Select Code Combination </a:t>
            </a:r>
            <a:r>
              <a:rPr lang="en-US" sz="1400"/>
              <a:t>on the bottom left of the screen.  Click on “Select” on the lower left to fill the field  Field will fill on prior page.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06362"/>
          </a:xfrm>
        </p:spPr>
        <p:txBody>
          <a:bodyPr/>
          <a:lstStyle/>
          <a:p>
            <a:endParaRPr lang="en-US" sz="1400"/>
          </a:p>
        </p:txBody>
      </p:sp>
      <p:pic>
        <p:nvPicPr>
          <p:cNvPr id="11267" name="Picture 3"/>
          <p:cNvPicPr>
            <a:picLocks noChangeAspect="1" noChangeArrowheads="1"/>
          </p:cNvPicPr>
          <p:nvPr>
            <p:ph type="body" idx="1"/>
          </p:nvPr>
        </p:nvPicPr>
        <p:blipFill>
          <a:blip r:embed="rId2"/>
          <a:srcRect/>
          <a:stretch>
            <a:fillRect/>
          </a:stretch>
        </p:blipFill>
        <p:spPr>
          <a:xfrm>
            <a:off x="457200" y="685800"/>
            <a:ext cx="8229600" cy="4800600"/>
          </a:xfrm>
        </p:spPr>
      </p:pic>
      <p:sp>
        <p:nvSpPr>
          <p:cNvPr id="11268" name="Text Box 4"/>
          <p:cNvSpPr txBox="1">
            <a:spLocks noChangeArrowheads="1"/>
          </p:cNvSpPr>
          <p:nvPr/>
        </p:nvSpPr>
        <p:spPr bwMode="auto">
          <a:xfrm>
            <a:off x="517525" y="5562600"/>
            <a:ext cx="8016875" cy="730250"/>
          </a:xfrm>
          <a:prstGeom prst="rect">
            <a:avLst/>
          </a:prstGeom>
          <a:noFill/>
          <a:ln w="9525">
            <a:noFill/>
            <a:miter lim="800000"/>
            <a:headEnd/>
            <a:tailEnd/>
          </a:ln>
          <a:effectLst/>
        </p:spPr>
        <p:txBody>
          <a:bodyPr>
            <a:spAutoFit/>
          </a:bodyPr>
          <a:lstStyle/>
          <a:p>
            <a:r>
              <a:rPr lang="en-US" sz="1400"/>
              <a:t>If you need to add additional account lines, click on “Add Another Row” when you return to prior page.  If not, click on “Return.”</a:t>
            </a:r>
          </a:p>
          <a:p>
            <a:r>
              <a:rPr lang="en-US" sz="1400"/>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809</Words>
  <Application>Microsoft Office PowerPoint</Application>
  <PresentationFormat>On-screen Show (4:3)</PresentationFormat>
  <Paragraphs>91</Paragraphs>
  <Slides>15</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Slide 1</vt:lpstr>
      <vt:lpstr>Requisition Options</vt:lpstr>
      <vt:lpstr>First Screen Under Non-Catalog Request</vt:lpstr>
      <vt:lpstr>Slide 4</vt:lpstr>
      <vt:lpstr>Option 1</vt:lpstr>
      <vt:lpstr>Adding and Creating Accounts</vt:lpstr>
      <vt:lpstr>Adding/Creating Accounts</vt:lpstr>
      <vt:lpstr>Creating an Account</vt:lpstr>
      <vt:lpstr>Slide 9</vt:lpstr>
      <vt:lpstr>Slide 10</vt:lpstr>
      <vt:lpstr>Slide 11</vt:lpstr>
      <vt:lpstr>Slide 12</vt:lpstr>
      <vt:lpstr>Slide 13</vt:lpstr>
      <vt:lpstr>Option 2</vt:lpstr>
      <vt:lpstr>Option 3</vt:lpstr>
    </vt:vector>
  </TitlesOfParts>
  <Company>Glendale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Upgrade iProcurement</dc:title>
  <dc:creator>GCC</dc:creator>
  <cp:lastModifiedBy>Merrilee Ahaus</cp:lastModifiedBy>
  <cp:revision>13</cp:revision>
  <dcterms:created xsi:type="dcterms:W3CDTF">2010-06-08T15:08:34Z</dcterms:created>
  <dcterms:modified xsi:type="dcterms:W3CDTF">2010-06-14T17:38:54Z</dcterms:modified>
</cp:coreProperties>
</file>